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x-wav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72" r:id="rId3"/>
    <p:sldId id="274" r:id="rId4"/>
    <p:sldId id="273" r:id="rId5"/>
    <p:sldId id="280" r:id="rId6"/>
    <p:sldId id="282" r:id="rId7"/>
    <p:sldId id="289" r:id="rId8"/>
    <p:sldId id="290" r:id="rId9"/>
    <p:sldId id="291" r:id="rId10"/>
    <p:sldId id="293" r:id="rId11"/>
    <p:sldId id="294" r:id="rId12"/>
    <p:sldId id="295" r:id="rId13"/>
    <p:sldId id="296" r:id="rId14"/>
    <p:sldId id="297" r:id="rId15"/>
    <p:sldId id="298" r:id="rId16"/>
    <p:sldId id="299" r:id="rId17"/>
    <p:sldId id="300" r:id="rId18"/>
    <p:sldId id="301" r:id="rId19"/>
    <p:sldId id="283" r:id="rId20"/>
    <p:sldId id="286" r:id="rId21"/>
    <p:sldId id="287" r:id="rId22"/>
    <p:sldId id="288" r:id="rId23"/>
    <p:sldId id="284" r:id="rId24"/>
    <p:sldId id="285" r:id="rId25"/>
    <p:sldId id="276" r:id="rId26"/>
    <p:sldId id="275" r:id="rId27"/>
    <p:sldId id="277" r:id="rId28"/>
    <p:sldId id="279" r:id="rId29"/>
    <p:sldId id="278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8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837" autoAdjust="0"/>
    <p:restoredTop sz="94660"/>
  </p:normalViewPr>
  <p:slideViewPr>
    <p:cSldViewPr snapToGrid="0">
      <p:cViewPr varScale="1">
        <p:scale>
          <a:sx n="53" d="100"/>
          <a:sy n="53" d="100"/>
        </p:scale>
        <p:origin x="60" y="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3854CE-B186-45C2-BF6B-32DA26CA8D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AE5307F-B3FB-4D6F-A475-AEB72DF1AA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89A33A6-18CF-4F8C-B6F9-23E2C8777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03274B-1326-4AEA-BDF7-CCAB105C0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095672-EA9B-4D8D-B047-0FD7CFD3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5338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7AA340-B15A-4EC2-842D-ED4F70602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A4402E-5CBF-42EA-B4BB-ED000BD837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A813A51-FDA3-46DA-8F3D-11E8AAFB6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32C6A-0849-4737-B6B4-03A6EE58E7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3014CA-803B-45A7-AE16-7821B015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0150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BD1A29-5ED7-4C49-9E2C-E68AA12ED7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E7C0A6-0F17-4E82-995B-864DC5968E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FB63D7-4480-46B8-80C7-42E98975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090D767-6DA8-48C0-B7DE-7D641BC03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B623B3-5A6E-45DE-A758-5710232D3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13206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E8C364-77A3-4416-B332-07EE124CC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FB5E98-2B06-497E-9DBB-0F8908B1D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D54B56-0B20-4640-9EAE-835381842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33F210-682C-454A-B4C5-4F3EE9CA1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28B81-F432-4241-9AC4-5FED8F22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790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3D3F96-2C19-40FA-95C9-5071E05C6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5F7F0F-B7BF-4100-B43F-B909BE020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027FB5-A5AB-4AAD-9EF0-7918E9C5B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1F8923-AE11-4039-866B-2F4804FA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CE19B9-71F8-454D-8B93-C017F7B94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9969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CBC8D-597B-4A46-9349-B110A4FDD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9798DBB-A1F6-4A04-806C-89D5A81D0D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93D819B-F05F-432A-BAC7-2364AD5E8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AFF07AA-68FD-4342-914A-FA74779481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097879-AB31-48A9-B4F3-5D93C98E1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7E006A1-94C0-416E-923C-6F989758D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7294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BF3B3B-3B6B-4270-871A-59F0CDAB3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48C5D9-1B6C-418F-8C64-45A3CA22CD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FB31F77-5861-4E3B-AC8F-E3EDE3370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FBC604-F91E-4431-91CD-AD23D09CCF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EA3F723-B68F-4DA8-B584-26A85380C9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34E309D-D091-46F7-B9E0-DBDE75BD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4235A26-7044-4617-A322-EA046693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392C25-9127-480D-9241-421CDDAC4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3555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B8D3A-B610-4452-BC4D-C801E6C9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09DEB6-5A54-4D86-8E65-7E9C2DEDF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8344D8-8090-478D-9C22-FA6855995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C37645F-D089-4092-B028-3D141330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654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3965F21-8C28-4413-8C0C-D353FD250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76388B8-6B61-48B5-A432-B975D8CC49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E80819-0165-497F-8DCE-392F0485F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3295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DD817F-1D85-48F0-8205-6E09A317C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FF7418-7D66-41FC-9016-C6CCF49CD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595C2F-B037-4D4D-8A3B-62FA0947B8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7F93C5-397F-46B0-961B-CB581849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E936A1B-75D3-4B54-B6C0-261E4C50B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6476D17-2FD8-4339-BFD9-0FF9284D2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0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E8AF32-AAEC-4D32-BB46-01F398AEF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3CD9CC7-DD8B-407F-88C3-9323CF1959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01127F-8A31-48FE-B0CA-8C158FBF2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630BECE-1183-4E25-968B-FD81D798A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5FADC1-7B87-4FE2-B8AA-3B5F3A6F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028D82-95C8-413B-9EB1-75E8192E5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48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CE7F599-041A-4C58-93D4-741109A95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5139D45-E476-4E60-B2A9-80565526B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68E4B7-9453-4048-AE30-8215163677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1BE8B-E0D6-4995-865D-DF163273485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2020-05-13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97C4AA4-5BC1-4832-AD56-98478FDC04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1649BE-ADE8-4021-86A5-0CA24F3098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50914-7F36-467C-9C00-F28999598DCD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53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openxmlformats.org/officeDocument/2006/relationships/image" Target="../media/image21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jpg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4.wdp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E9D3F917-444A-418F-B703-C118EDAA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3809567"/>
              </p:ext>
            </p:extLst>
          </p:nvPr>
        </p:nvGraphicFramePr>
        <p:xfrm>
          <a:off x="0" y="0"/>
          <a:ext cx="12192000" cy="68580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2717484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28586369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6914100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1692248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97585545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794854445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16585627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0081845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55775775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70830313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231507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34711872"/>
                    </a:ext>
                  </a:extLst>
                </a:gridCol>
              </a:tblGrid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801587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0897561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3918639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7768996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6528433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780778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0297307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5196682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5712470"/>
                  </a:ext>
                </a:extLst>
              </a:tr>
              <a:tr h="623455"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8285631"/>
                  </a:ext>
                </a:extLst>
              </a:tr>
              <a:tr h="623455"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/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0813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262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0894227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37268BED-A464-4A03-AFB2-D174B578D7E5}"/>
              </a:ext>
            </a:extLst>
          </p:cNvPr>
          <p:cNvSpPr/>
          <p:nvPr/>
        </p:nvSpPr>
        <p:spPr>
          <a:xfrm>
            <a:off x="8453214" y="5330804"/>
            <a:ext cx="2847253" cy="130170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1771055 </a:t>
            </a:r>
            <a:r>
              <a:rPr lang="ko-KR" altLang="en-US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김정현</a:t>
            </a:r>
            <a:endParaRPr lang="en-US" altLang="ko-KR" sz="2800" b="1" dirty="0">
              <a:solidFill>
                <a:prstClr val="white">
                  <a:lumMod val="8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1771164 </a:t>
            </a:r>
            <a:r>
              <a:rPr lang="ko-KR" altLang="en-US" sz="2800" b="1" dirty="0">
                <a:solidFill>
                  <a:prstClr val="white">
                    <a:lumMod val="85000"/>
                  </a:prstClr>
                </a:solidFill>
                <a:latin typeface="야놀자 야체 B" panose="02020603020101020101" pitchFamily="18" charset="-127"/>
                <a:ea typeface="야놀자 야체 B" panose="02020603020101020101" pitchFamily="18" charset="-127"/>
              </a:rPr>
              <a:t>유혜진</a:t>
            </a:r>
            <a:endParaRPr lang="en-US" altLang="ko-KR" sz="2800" b="1" dirty="0">
              <a:solidFill>
                <a:prstClr val="white">
                  <a:lumMod val="85000"/>
                </a:prstClr>
              </a:solidFill>
              <a:latin typeface="야놀자 야체 B" panose="02020603020101020101" pitchFamily="18" charset="-127"/>
              <a:ea typeface="야놀자 야체 B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547532" y="2168584"/>
            <a:ext cx="7096936" cy="2005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ko-KR" sz="4400" dirty="0" err="1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스테가노그래피를</a:t>
            </a:r>
            <a:r>
              <a:rPr lang="ko-KR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 이용한 </a:t>
            </a:r>
            <a:endParaRPr lang="en-US" altLang="ko-KR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SNS </a:t>
            </a:r>
            <a:r>
              <a:rPr lang="ko-KR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사진 보안 기술</a:t>
            </a:r>
            <a:endParaRPr lang="en-US" altLang="ko-KR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B46880A4-7362-441D-A96C-3C63974A9F71}"/>
              </a:ext>
            </a:extLst>
          </p:cNvPr>
          <p:cNvSpPr/>
          <p:nvPr/>
        </p:nvSpPr>
        <p:spPr>
          <a:xfrm>
            <a:off x="3625552" y="821940"/>
            <a:ext cx="5040000" cy="5040000"/>
          </a:xfrm>
          <a:prstGeom prst="ellipse">
            <a:avLst/>
          </a:prstGeom>
          <a:solidFill>
            <a:schemeClr val="bg1">
              <a:alpha val="2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3A31C27-128D-45E7-BA5C-11F97F6CD1A4}"/>
              </a:ext>
            </a:extLst>
          </p:cNvPr>
          <p:cNvGrpSpPr/>
          <p:nvPr/>
        </p:nvGrpSpPr>
        <p:grpSpPr>
          <a:xfrm>
            <a:off x="9158151" y="4713844"/>
            <a:ext cx="711700" cy="729750"/>
            <a:chOff x="9018087" y="4392976"/>
            <a:chExt cx="1065713" cy="1092742"/>
          </a:xfrm>
        </p:grpSpPr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id="{C808D43A-A75A-4EF4-9F94-A8EC8BAACEE6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9" name="자유형: 도형 8">
              <a:extLst>
                <a:ext uri="{FF2B5EF4-FFF2-40B4-BE49-F238E27FC236}">
                  <a16:creationId xmlns:a16="http://schemas.microsoft.com/office/drawing/2014/main" id="{67D311E6-743A-4AC0-9540-BBEF96F5087C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02F29BB7-1C25-48C8-BD07-133C388860E3}"/>
              </a:ext>
            </a:extLst>
          </p:cNvPr>
          <p:cNvGrpSpPr/>
          <p:nvPr/>
        </p:nvGrpSpPr>
        <p:grpSpPr>
          <a:xfrm>
            <a:off x="8693084" y="5228659"/>
            <a:ext cx="419236" cy="429869"/>
            <a:chOff x="9018087" y="4392976"/>
            <a:chExt cx="1065713" cy="1092742"/>
          </a:xfrm>
        </p:grpSpPr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id="{A57D3378-71DC-46D9-9AB4-2E5467F7982F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B80C4DEE-11BD-438E-949D-40F66F62A18A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23DC5DE0-9264-4504-AB75-DD0F12A747FC}"/>
              </a:ext>
            </a:extLst>
          </p:cNvPr>
          <p:cNvGrpSpPr/>
          <p:nvPr/>
        </p:nvGrpSpPr>
        <p:grpSpPr>
          <a:xfrm>
            <a:off x="9862501" y="6270830"/>
            <a:ext cx="280188" cy="287294"/>
            <a:chOff x="9018087" y="4392976"/>
            <a:chExt cx="1065713" cy="1092742"/>
          </a:xfrm>
        </p:grpSpPr>
        <p:sp>
          <p:nvSpPr>
            <p:cNvPr id="16" name="자유형: 도형 15">
              <a:extLst>
                <a:ext uri="{FF2B5EF4-FFF2-40B4-BE49-F238E27FC236}">
                  <a16:creationId xmlns:a16="http://schemas.microsoft.com/office/drawing/2014/main" id="{43A9E33E-6E67-4BB9-8E66-9FB1BCE0C8C8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7AF3D32A-0A0C-4CE0-9945-171E00C2588C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BF3B87F-B2BC-4451-B6FC-F1F6ABA3E52E}"/>
              </a:ext>
            </a:extLst>
          </p:cNvPr>
          <p:cNvGrpSpPr/>
          <p:nvPr/>
        </p:nvGrpSpPr>
        <p:grpSpPr>
          <a:xfrm>
            <a:off x="9149034" y="6178706"/>
            <a:ext cx="199702" cy="204767"/>
            <a:chOff x="9018087" y="4392976"/>
            <a:chExt cx="1065713" cy="1092742"/>
          </a:xfrm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326983D1-FD36-485F-80C2-6B414C72FE5B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A814489C-0155-41E6-9119-26234BAE3F3E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DD2FDA1-D96C-4D7D-9DB0-EA48920633E6}"/>
              </a:ext>
            </a:extLst>
          </p:cNvPr>
          <p:cNvGrpSpPr/>
          <p:nvPr/>
        </p:nvGrpSpPr>
        <p:grpSpPr>
          <a:xfrm>
            <a:off x="9677139" y="5457103"/>
            <a:ext cx="199702" cy="204767"/>
            <a:chOff x="9018087" y="4392976"/>
            <a:chExt cx="1065713" cy="1092742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366E8936-C8D2-490C-9EAC-79D416759FF9}"/>
                </a:ext>
              </a:extLst>
            </p:cNvPr>
            <p:cNvSpPr/>
            <p:nvPr/>
          </p:nvSpPr>
          <p:spPr>
            <a:xfrm>
              <a:off x="9018087" y="4392976"/>
              <a:ext cx="1065713" cy="1092742"/>
            </a:xfrm>
            <a:custGeom>
              <a:avLst/>
              <a:gdLst>
                <a:gd name="connsiteX0" fmla="*/ 787400 w 1479550"/>
                <a:gd name="connsiteY0" fmla="*/ 431800 h 1517650"/>
                <a:gd name="connsiteX1" fmla="*/ 882650 w 1479550"/>
                <a:gd name="connsiteY1" fmla="*/ 146050 h 1517650"/>
                <a:gd name="connsiteX2" fmla="*/ 844550 w 1479550"/>
                <a:gd name="connsiteY2" fmla="*/ 495300 h 1517650"/>
                <a:gd name="connsiteX3" fmla="*/ 908050 w 1479550"/>
                <a:gd name="connsiteY3" fmla="*/ 514350 h 1517650"/>
                <a:gd name="connsiteX4" fmla="*/ 1289050 w 1479550"/>
                <a:gd name="connsiteY4" fmla="*/ 254000 h 1517650"/>
                <a:gd name="connsiteX5" fmla="*/ 1060450 w 1479550"/>
                <a:gd name="connsiteY5" fmla="*/ 488950 h 1517650"/>
                <a:gd name="connsiteX6" fmla="*/ 1123950 w 1479550"/>
                <a:gd name="connsiteY6" fmla="*/ 558800 h 1517650"/>
                <a:gd name="connsiteX7" fmla="*/ 1085850 w 1479550"/>
                <a:gd name="connsiteY7" fmla="*/ 596900 h 1517650"/>
                <a:gd name="connsiteX8" fmla="*/ 1123950 w 1479550"/>
                <a:gd name="connsiteY8" fmla="*/ 603250 h 1517650"/>
                <a:gd name="connsiteX9" fmla="*/ 1111250 w 1479550"/>
                <a:gd name="connsiteY9" fmla="*/ 660400 h 1517650"/>
                <a:gd name="connsiteX10" fmla="*/ 1403350 w 1479550"/>
                <a:gd name="connsiteY10" fmla="*/ 622300 h 1517650"/>
                <a:gd name="connsiteX11" fmla="*/ 1136650 w 1479550"/>
                <a:gd name="connsiteY11" fmla="*/ 723900 h 1517650"/>
                <a:gd name="connsiteX12" fmla="*/ 1479550 w 1479550"/>
                <a:gd name="connsiteY12" fmla="*/ 704850 h 1517650"/>
                <a:gd name="connsiteX13" fmla="*/ 1181100 w 1479550"/>
                <a:gd name="connsiteY13" fmla="*/ 768350 h 1517650"/>
                <a:gd name="connsiteX14" fmla="*/ 1212850 w 1479550"/>
                <a:gd name="connsiteY14" fmla="*/ 838200 h 1517650"/>
                <a:gd name="connsiteX15" fmla="*/ 1143000 w 1479550"/>
                <a:gd name="connsiteY15" fmla="*/ 844550 h 1517650"/>
                <a:gd name="connsiteX16" fmla="*/ 1181100 w 1479550"/>
                <a:gd name="connsiteY16" fmla="*/ 933450 h 1517650"/>
                <a:gd name="connsiteX17" fmla="*/ 1397000 w 1479550"/>
                <a:gd name="connsiteY17" fmla="*/ 1009650 h 1517650"/>
                <a:gd name="connsiteX18" fmla="*/ 1130300 w 1479550"/>
                <a:gd name="connsiteY18" fmla="*/ 946150 h 1517650"/>
                <a:gd name="connsiteX19" fmla="*/ 1130300 w 1479550"/>
                <a:gd name="connsiteY19" fmla="*/ 1028700 h 1517650"/>
                <a:gd name="connsiteX20" fmla="*/ 1054100 w 1479550"/>
                <a:gd name="connsiteY20" fmla="*/ 1047750 h 1517650"/>
                <a:gd name="connsiteX21" fmla="*/ 1066800 w 1479550"/>
                <a:gd name="connsiteY21" fmla="*/ 1104900 h 1517650"/>
                <a:gd name="connsiteX22" fmla="*/ 1244600 w 1479550"/>
                <a:gd name="connsiteY22" fmla="*/ 1333500 h 1517650"/>
                <a:gd name="connsiteX23" fmla="*/ 984250 w 1479550"/>
                <a:gd name="connsiteY23" fmla="*/ 1130300 h 1517650"/>
                <a:gd name="connsiteX24" fmla="*/ 1016000 w 1479550"/>
                <a:gd name="connsiteY24" fmla="*/ 1422400 h 1517650"/>
                <a:gd name="connsiteX25" fmla="*/ 869950 w 1479550"/>
                <a:gd name="connsiteY25" fmla="*/ 1187450 h 1517650"/>
                <a:gd name="connsiteX26" fmla="*/ 831850 w 1479550"/>
                <a:gd name="connsiteY26" fmla="*/ 1206500 h 1517650"/>
                <a:gd name="connsiteX27" fmla="*/ 838200 w 1479550"/>
                <a:gd name="connsiteY27" fmla="*/ 1289050 h 1517650"/>
                <a:gd name="connsiteX28" fmla="*/ 768350 w 1479550"/>
                <a:gd name="connsiteY28" fmla="*/ 1250950 h 1517650"/>
                <a:gd name="connsiteX29" fmla="*/ 781050 w 1479550"/>
                <a:gd name="connsiteY29" fmla="*/ 1314450 h 1517650"/>
                <a:gd name="connsiteX30" fmla="*/ 704850 w 1479550"/>
                <a:gd name="connsiteY30" fmla="*/ 1206500 h 1517650"/>
                <a:gd name="connsiteX31" fmla="*/ 679450 w 1479550"/>
                <a:gd name="connsiteY31" fmla="*/ 1276350 h 1517650"/>
                <a:gd name="connsiteX32" fmla="*/ 622300 w 1479550"/>
                <a:gd name="connsiteY32" fmla="*/ 1219200 h 1517650"/>
                <a:gd name="connsiteX33" fmla="*/ 514350 w 1479550"/>
                <a:gd name="connsiteY33" fmla="*/ 1517650 h 1517650"/>
                <a:gd name="connsiteX34" fmla="*/ 552450 w 1479550"/>
                <a:gd name="connsiteY34" fmla="*/ 1193800 h 1517650"/>
                <a:gd name="connsiteX35" fmla="*/ 508000 w 1479550"/>
                <a:gd name="connsiteY35" fmla="*/ 1193800 h 1517650"/>
                <a:gd name="connsiteX36" fmla="*/ 482600 w 1479550"/>
                <a:gd name="connsiteY36" fmla="*/ 1143000 h 1517650"/>
                <a:gd name="connsiteX37" fmla="*/ 457200 w 1479550"/>
                <a:gd name="connsiteY37" fmla="*/ 1200150 h 1517650"/>
                <a:gd name="connsiteX38" fmla="*/ 444500 w 1479550"/>
                <a:gd name="connsiteY38" fmla="*/ 1130300 h 1517650"/>
                <a:gd name="connsiteX39" fmla="*/ 203200 w 1479550"/>
                <a:gd name="connsiteY39" fmla="*/ 1295400 h 1517650"/>
                <a:gd name="connsiteX40" fmla="*/ 368300 w 1479550"/>
                <a:gd name="connsiteY40" fmla="*/ 1117600 h 1517650"/>
                <a:gd name="connsiteX41" fmla="*/ 171450 w 1479550"/>
                <a:gd name="connsiteY41" fmla="*/ 1212850 h 1517650"/>
                <a:gd name="connsiteX42" fmla="*/ 323850 w 1479550"/>
                <a:gd name="connsiteY42" fmla="*/ 1047750 h 1517650"/>
                <a:gd name="connsiteX43" fmla="*/ 323850 w 1479550"/>
                <a:gd name="connsiteY43" fmla="*/ 971550 h 1517650"/>
                <a:gd name="connsiteX44" fmla="*/ 254000 w 1479550"/>
                <a:gd name="connsiteY44" fmla="*/ 920750 h 1517650"/>
                <a:gd name="connsiteX45" fmla="*/ 76200 w 1479550"/>
                <a:gd name="connsiteY45" fmla="*/ 952500 h 1517650"/>
                <a:gd name="connsiteX46" fmla="*/ 355600 w 1479550"/>
                <a:gd name="connsiteY46" fmla="*/ 850900 h 1517650"/>
                <a:gd name="connsiteX47" fmla="*/ 260350 w 1479550"/>
                <a:gd name="connsiteY47" fmla="*/ 768350 h 1517650"/>
                <a:gd name="connsiteX48" fmla="*/ 330200 w 1479550"/>
                <a:gd name="connsiteY48" fmla="*/ 749300 h 1517650"/>
                <a:gd name="connsiteX49" fmla="*/ 0 w 1479550"/>
                <a:gd name="connsiteY49" fmla="*/ 603250 h 1517650"/>
                <a:gd name="connsiteX50" fmla="*/ 342900 w 1479550"/>
                <a:gd name="connsiteY50" fmla="*/ 698500 h 1517650"/>
                <a:gd name="connsiteX51" fmla="*/ 317500 w 1479550"/>
                <a:gd name="connsiteY51" fmla="*/ 609600 h 1517650"/>
                <a:gd name="connsiteX52" fmla="*/ 273050 w 1479550"/>
                <a:gd name="connsiteY52" fmla="*/ 476250 h 1517650"/>
                <a:gd name="connsiteX53" fmla="*/ 355600 w 1479550"/>
                <a:gd name="connsiteY53" fmla="*/ 546100 h 1517650"/>
                <a:gd name="connsiteX54" fmla="*/ 355600 w 1479550"/>
                <a:gd name="connsiteY54" fmla="*/ 495300 h 1517650"/>
                <a:gd name="connsiteX55" fmla="*/ 146050 w 1479550"/>
                <a:gd name="connsiteY55" fmla="*/ 228600 h 1517650"/>
                <a:gd name="connsiteX56" fmla="*/ 406400 w 1479550"/>
                <a:gd name="connsiteY56" fmla="*/ 463550 h 1517650"/>
                <a:gd name="connsiteX57" fmla="*/ 476250 w 1479550"/>
                <a:gd name="connsiteY57" fmla="*/ 444500 h 1517650"/>
                <a:gd name="connsiteX58" fmla="*/ 539750 w 1479550"/>
                <a:gd name="connsiteY58" fmla="*/ 361950 h 1517650"/>
                <a:gd name="connsiteX59" fmla="*/ 533400 w 1479550"/>
                <a:gd name="connsiteY59" fmla="*/ 215900 h 1517650"/>
                <a:gd name="connsiteX60" fmla="*/ 495300 w 1479550"/>
                <a:gd name="connsiteY60" fmla="*/ 0 h 1517650"/>
                <a:gd name="connsiteX61" fmla="*/ 641350 w 1479550"/>
                <a:gd name="connsiteY61" fmla="*/ 412750 h 1517650"/>
                <a:gd name="connsiteX62" fmla="*/ 654050 w 1479550"/>
                <a:gd name="connsiteY62" fmla="*/ 292100 h 1517650"/>
                <a:gd name="connsiteX63" fmla="*/ 787400 w 1479550"/>
                <a:gd name="connsiteY63" fmla="*/ 431800 h 1517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1479550" h="1517650">
                  <a:moveTo>
                    <a:pt x="787400" y="431800"/>
                  </a:moveTo>
                  <a:lnTo>
                    <a:pt x="882650" y="146050"/>
                  </a:lnTo>
                  <a:lnTo>
                    <a:pt x="844550" y="495300"/>
                  </a:lnTo>
                  <a:lnTo>
                    <a:pt x="908050" y="514350"/>
                  </a:lnTo>
                  <a:lnTo>
                    <a:pt x="1289050" y="254000"/>
                  </a:lnTo>
                  <a:lnTo>
                    <a:pt x="1060450" y="488950"/>
                  </a:lnTo>
                  <a:lnTo>
                    <a:pt x="1123950" y="558800"/>
                  </a:lnTo>
                  <a:lnTo>
                    <a:pt x="1085850" y="596900"/>
                  </a:lnTo>
                  <a:lnTo>
                    <a:pt x="1123950" y="603250"/>
                  </a:lnTo>
                  <a:lnTo>
                    <a:pt x="1111250" y="660400"/>
                  </a:lnTo>
                  <a:lnTo>
                    <a:pt x="1403350" y="622300"/>
                  </a:lnTo>
                  <a:lnTo>
                    <a:pt x="1136650" y="723900"/>
                  </a:lnTo>
                  <a:lnTo>
                    <a:pt x="1479550" y="704850"/>
                  </a:lnTo>
                  <a:lnTo>
                    <a:pt x="1181100" y="768350"/>
                  </a:lnTo>
                  <a:lnTo>
                    <a:pt x="1212850" y="838200"/>
                  </a:lnTo>
                  <a:lnTo>
                    <a:pt x="1143000" y="844550"/>
                  </a:lnTo>
                  <a:lnTo>
                    <a:pt x="1181100" y="933450"/>
                  </a:lnTo>
                  <a:lnTo>
                    <a:pt x="1397000" y="1009650"/>
                  </a:lnTo>
                  <a:lnTo>
                    <a:pt x="1130300" y="946150"/>
                  </a:lnTo>
                  <a:lnTo>
                    <a:pt x="1130300" y="1028700"/>
                  </a:lnTo>
                  <a:lnTo>
                    <a:pt x="1054100" y="1047750"/>
                  </a:lnTo>
                  <a:lnTo>
                    <a:pt x="1066800" y="1104900"/>
                  </a:lnTo>
                  <a:lnTo>
                    <a:pt x="1244600" y="1333500"/>
                  </a:lnTo>
                  <a:lnTo>
                    <a:pt x="984250" y="1130300"/>
                  </a:lnTo>
                  <a:lnTo>
                    <a:pt x="1016000" y="1422400"/>
                  </a:lnTo>
                  <a:lnTo>
                    <a:pt x="869950" y="1187450"/>
                  </a:lnTo>
                  <a:lnTo>
                    <a:pt x="831850" y="1206500"/>
                  </a:lnTo>
                  <a:lnTo>
                    <a:pt x="838200" y="1289050"/>
                  </a:lnTo>
                  <a:lnTo>
                    <a:pt x="768350" y="1250950"/>
                  </a:lnTo>
                  <a:lnTo>
                    <a:pt x="781050" y="1314450"/>
                  </a:lnTo>
                  <a:lnTo>
                    <a:pt x="704850" y="1206500"/>
                  </a:lnTo>
                  <a:lnTo>
                    <a:pt x="679450" y="1276350"/>
                  </a:lnTo>
                  <a:lnTo>
                    <a:pt x="622300" y="1219200"/>
                  </a:lnTo>
                  <a:lnTo>
                    <a:pt x="514350" y="1517650"/>
                  </a:lnTo>
                  <a:lnTo>
                    <a:pt x="552450" y="1193800"/>
                  </a:lnTo>
                  <a:lnTo>
                    <a:pt x="508000" y="1193800"/>
                  </a:lnTo>
                  <a:lnTo>
                    <a:pt x="482600" y="1143000"/>
                  </a:lnTo>
                  <a:lnTo>
                    <a:pt x="457200" y="1200150"/>
                  </a:lnTo>
                  <a:lnTo>
                    <a:pt x="444500" y="1130300"/>
                  </a:lnTo>
                  <a:lnTo>
                    <a:pt x="203200" y="1295400"/>
                  </a:lnTo>
                  <a:lnTo>
                    <a:pt x="368300" y="1117600"/>
                  </a:lnTo>
                  <a:lnTo>
                    <a:pt x="171450" y="1212850"/>
                  </a:lnTo>
                  <a:lnTo>
                    <a:pt x="323850" y="1047750"/>
                  </a:lnTo>
                  <a:lnTo>
                    <a:pt x="323850" y="971550"/>
                  </a:lnTo>
                  <a:lnTo>
                    <a:pt x="254000" y="920750"/>
                  </a:lnTo>
                  <a:lnTo>
                    <a:pt x="76200" y="952500"/>
                  </a:lnTo>
                  <a:lnTo>
                    <a:pt x="355600" y="850900"/>
                  </a:lnTo>
                  <a:lnTo>
                    <a:pt x="260350" y="768350"/>
                  </a:lnTo>
                  <a:lnTo>
                    <a:pt x="330200" y="749300"/>
                  </a:lnTo>
                  <a:lnTo>
                    <a:pt x="0" y="603250"/>
                  </a:lnTo>
                  <a:lnTo>
                    <a:pt x="342900" y="698500"/>
                  </a:lnTo>
                  <a:lnTo>
                    <a:pt x="317500" y="609600"/>
                  </a:lnTo>
                  <a:lnTo>
                    <a:pt x="273050" y="476250"/>
                  </a:lnTo>
                  <a:lnTo>
                    <a:pt x="355600" y="546100"/>
                  </a:lnTo>
                  <a:lnTo>
                    <a:pt x="355600" y="495300"/>
                  </a:lnTo>
                  <a:lnTo>
                    <a:pt x="146050" y="228600"/>
                  </a:lnTo>
                  <a:lnTo>
                    <a:pt x="406400" y="463550"/>
                  </a:lnTo>
                  <a:lnTo>
                    <a:pt x="476250" y="444500"/>
                  </a:lnTo>
                  <a:lnTo>
                    <a:pt x="539750" y="361950"/>
                  </a:lnTo>
                  <a:lnTo>
                    <a:pt x="533400" y="215900"/>
                  </a:lnTo>
                  <a:lnTo>
                    <a:pt x="495300" y="0"/>
                  </a:lnTo>
                  <a:lnTo>
                    <a:pt x="641350" y="412750"/>
                  </a:lnTo>
                  <a:lnTo>
                    <a:pt x="654050" y="292100"/>
                  </a:lnTo>
                  <a:lnTo>
                    <a:pt x="787400" y="43180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 w="146050" h="234950" prst="relaxedInse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A9F69671-A8A6-4F41-8808-3D1A5F8BC8F2}"/>
                </a:ext>
              </a:extLst>
            </p:cNvPr>
            <p:cNvSpPr/>
            <p:nvPr/>
          </p:nvSpPr>
          <p:spPr>
            <a:xfrm>
              <a:off x="9303473" y="4775024"/>
              <a:ext cx="426314" cy="421416"/>
            </a:xfrm>
            <a:custGeom>
              <a:avLst/>
              <a:gdLst>
                <a:gd name="connsiteX0" fmla="*/ 256238 w 464277"/>
                <a:gd name="connsiteY0" fmla="*/ 10983 h 458943"/>
                <a:gd name="connsiteX1" fmla="*/ 370538 w 464277"/>
                <a:gd name="connsiteY1" fmla="*/ 49083 h 458943"/>
                <a:gd name="connsiteX2" fmla="*/ 421338 w 464277"/>
                <a:gd name="connsiteY2" fmla="*/ 106233 h 458943"/>
                <a:gd name="connsiteX3" fmla="*/ 459438 w 464277"/>
                <a:gd name="connsiteY3" fmla="*/ 290383 h 458943"/>
                <a:gd name="connsiteX4" fmla="*/ 307038 w 464277"/>
                <a:gd name="connsiteY4" fmla="*/ 455483 h 458943"/>
                <a:gd name="connsiteX5" fmla="*/ 135588 w 464277"/>
                <a:gd name="connsiteY5" fmla="*/ 404683 h 458943"/>
                <a:gd name="connsiteX6" fmla="*/ 97488 w 464277"/>
                <a:gd name="connsiteY6" fmla="*/ 430083 h 458943"/>
                <a:gd name="connsiteX7" fmla="*/ 59388 w 464277"/>
                <a:gd name="connsiteY7" fmla="*/ 334833 h 458943"/>
                <a:gd name="connsiteX8" fmla="*/ 2238 w 464277"/>
                <a:gd name="connsiteY8" fmla="*/ 271333 h 458943"/>
                <a:gd name="connsiteX9" fmla="*/ 21288 w 464277"/>
                <a:gd name="connsiteY9" fmla="*/ 131633 h 458943"/>
                <a:gd name="connsiteX10" fmla="*/ 110188 w 464277"/>
                <a:gd name="connsiteY10" fmla="*/ 10983 h 458943"/>
                <a:gd name="connsiteX11" fmla="*/ 256238 w 464277"/>
                <a:gd name="connsiteY11" fmla="*/ 10983 h 458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464277" h="458943">
                  <a:moveTo>
                    <a:pt x="256238" y="10983"/>
                  </a:moveTo>
                  <a:cubicBezTo>
                    <a:pt x="299630" y="17333"/>
                    <a:pt x="343021" y="33208"/>
                    <a:pt x="370538" y="49083"/>
                  </a:cubicBezTo>
                  <a:cubicBezTo>
                    <a:pt x="398055" y="64958"/>
                    <a:pt x="406521" y="66016"/>
                    <a:pt x="421338" y="106233"/>
                  </a:cubicBezTo>
                  <a:cubicBezTo>
                    <a:pt x="436155" y="146450"/>
                    <a:pt x="478488" y="232175"/>
                    <a:pt x="459438" y="290383"/>
                  </a:cubicBezTo>
                  <a:cubicBezTo>
                    <a:pt x="440388" y="348591"/>
                    <a:pt x="361013" y="436433"/>
                    <a:pt x="307038" y="455483"/>
                  </a:cubicBezTo>
                  <a:cubicBezTo>
                    <a:pt x="253063" y="474533"/>
                    <a:pt x="170513" y="408916"/>
                    <a:pt x="135588" y="404683"/>
                  </a:cubicBezTo>
                  <a:cubicBezTo>
                    <a:pt x="100663" y="400450"/>
                    <a:pt x="110188" y="441725"/>
                    <a:pt x="97488" y="430083"/>
                  </a:cubicBezTo>
                  <a:cubicBezTo>
                    <a:pt x="84788" y="418441"/>
                    <a:pt x="75263" y="361291"/>
                    <a:pt x="59388" y="334833"/>
                  </a:cubicBezTo>
                  <a:cubicBezTo>
                    <a:pt x="43513" y="308375"/>
                    <a:pt x="8588" y="305200"/>
                    <a:pt x="2238" y="271333"/>
                  </a:cubicBezTo>
                  <a:cubicBezTo>
                    <a:pt x="-4112" y="237466"/>
                    <a:pt x="3296" y="175025"/>
                    <a:pt x="21288" y="131633"/>
                  </a:cubicBezTo>
                  <a:cubicBezTo>
                    <a:pt x="39280" y="88241"/>
                    <a:pt x="75263" y="32150"/>
                    <a:pt x="110188" y="10983"/>
                  </a:cubicBezTo>
                  <a:cubicBezTo>
                    <a:pt x="145113" y="-10184"/>
                    <a:pt x="212846" y="4633"/>
                    <a:pt x="256238" y="10983"/>
                  </a:cubicBez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  <a:effectLst>
              <a:innerShdw blurRad="63500" dist="190500" dir="16200000">
                <a:prstClr val="black">
                  <a:alpha val="42000"/>
                </a:prstClr>
              </a:innerShdw>
            </a:effectLst>
            <a:scene3d>
              <a:camera prst="orthographicFront"/>
              <a:lightRig rig="threePt" dir="t"/>
            </a:scene3d>
            <a:sp3d>
              <a:bevelT w="425450" h="0" prst="softRound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58A62F3-3AC3-48C6-99C6-00FCEF87BFE9}"/>
              </a:ext>
            </a:extLst>
          </p:cNvPr>
          <p:cNvSpPr/>
          <p:nvPr/>
        </p:nvSpPr>
        <p:spPr>
          <a:xfrm>
            <a:off x="316052" y="474332"/>
            <a:ext cx="3650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solidFill>
                  <a:srgbClr val="FFC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사이버 보안 </a:t>
            </a:r>
            <a:r>
              <a:rPr lang="ko-KR" altLang="en-US" b="1" dirty="0" err="1">
                <a:solidFill>
                  <a:srgbClr val="FFC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캡스톤</a:t>
            </a:r>
            <a:r>
              <a:rPr lang="ko-KR" altLang="en-US" b="1" dirty="0">
                <a:solidFill>
                  <a:srgbClr val="FFC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디자인 중간 발표</a:t>
            </a:r>
            <a:endParaRPr lang="ko-KR" altLang="en-US" sz="1400" dirty="0">
              <a:solidFill>
                <a:prstClr val="white">
                  <a:lumMod val="85000"/>
                </a:prstClr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8388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368"/>
    </mc:Choice>
    <mc:Fallback xmlns="">
      <p:transition spd="slow" advTm="936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26 -0.00023 L -0.00026 0.00023 C -0.01276 -0.01366 -0.00977 -0.04005 -0.03763 -0.04167 C -0.06498 -0.04352 -0.16172 -0.00671 -0.16563 -0.01204 C -0.18425 -0.04097 -0.22995 -0.09468 -0.23633 -0.12616 C -0.23477 -0.13658 -0.2668 -0.30602 -0.24883 -0.31921 C -0.23138 -0.33171 -0.10443 -0.19421 -0.0586 -0.16736 C -0.01289 -0.14097 -0.00209 -0.16273 0.02617 -0.15949 C 0.04205 -0.15695 0.07565 -0.175 0.09192 -0.17269 C 0.11159 -0.16945 0.17955 -0.21528 0.19895 -0.21273 C 0.20403 -0.2007 0.26784 -0.16783 0.25651 -0.13796 C 0.24596 -0.10764 0.14166 -0.04699 0.13346 -0.03287 C 0.12838 -0.02708 0.12187 -0.02199 0.11731 -0.0169 C 0.1138 -0.0081 0.10729 -0.00162 0.10586 0.0081 C 0.10494 0.03055 0.11237 0.06065 0.12187 0.07569 C 0.12721 0.08264 0.13411 0.0868 0.13854 0.09282 C 0.14257 0.09606 0.1457 0.1037 0.14948 0.10856 C 0.15312 0.11504 0.25703 0.35463 0.26093 0.36157 " pathEditMode="relative" rAng="0" ptsTypes="AAAAAAAAAAAAAAAAAA">
                                      <p:cBhvr>
                                        <p:cTn id="6" dur="4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2" y="2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475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explod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75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75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6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bomb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FBE294-6258-4F6C-A2E4-47F8A1289F83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로그인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login_action.php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025082-E96E-46E6-8A84-430AFFB7282C}"/>
              </a:ext>
            </a:extLst>
          </p:cNvPr>
          <p:cNvSpPr txBox="1"/>
          <p:nvPr/>
        </p:nvSpPr>
        <p:spPr>
          <a:xfrm>
            <a:off x="616002" y="2130158"/>
            <a:ext cx="516876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session_start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$connect =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mysqli_connect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('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localhost','admin','test','users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') or die("fail");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$id=$_GET['id'];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$pw=$_GET['pw'];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$query = "select * from members where id='$id'";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$result = $connect-&gt;query($query);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if(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mysqli_num_rows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($result)==1){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$row=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mysqli_fetch_assoc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($result);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if($row['pw']==$pw){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$_SESSION['id']=$id;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if(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isset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($_SESSION['id'])){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?&gt;    &lt;script&gt;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    alert("Success Login!");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   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location.replace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("./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board.php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&lt;/script&gt;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07BE85-9423-4E2E-8BA3-5F841A70732E}"/>
              </a:ext>
            </a:extLst>
          </p:cNvPr>
          <p:cNvSpPr txBox="1"/>
          <p:nvPr/>
        </p:nvSpPr>
        <p:spPr>
          <a:xfrm>
            <a:off x="6266046" y="2130158"/>
            <a:ext cx="44179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}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                           else{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echo "session fail";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}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}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else 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        &lt;script&gt;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alert("ID or Password is wrong.");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history.back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&lt;/script&gt;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&lt;?php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}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}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else{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        &lt;script&gt;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alert("ID Or Password is wrong.");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history.back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&lt;/script&gt;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}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</a:t>
            </a:r>
          </a:p>
          <a:p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1643065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D9E9AA-D9A7-40C3-9203-938B35C8EA70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로그인 성공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0F363F8F-7660-4DBD-9193-9187E49E34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725" y="2232898"/>
            <a:ext cx="6601096" cy="44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9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552B32C-6D66-4D81-BA4A-5A4E35AE31F2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이미지 업로드 게시판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board.php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00E843-9720-467B-8943-50C306823ED4}"/>
              </a:ext>
            </a:extLst>
          </p:cNvPr>
          <p:cNvSpPr txBox="1"/>
          <p:nvPr/>
        </p:nvSpPr>
        <p:spPr>
          <a:xfrm>
            <a:off x="6314173" y="2119884"/>
            <a:ext cx="5168766" cy="4693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session_start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$URL = "./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index.php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if(!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isset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($_SESSION['id'])){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&lt;script&gt;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alert("Please Login");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location.replace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("&lt;?php echo $URL?&gt;");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&lt;/script&gt;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}   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&lt;!doctype html&gt;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&lt;html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lang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="ko"&gt;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&lt;head&gt;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&lt;meta charset="UTF-8"&gt;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&lt;meta name="Generator" content="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EditPlus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®"&gt;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&lt;meta name="Author" content=""&gt;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&lt;meta name="Keywords" content=""&gt;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&lt;meta name="Description" content=""&gt;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&lt;title&gt;Document&lt;/title&gt;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&lt;/head&gt;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C1E31631-E814-43FF-B034-CE5D304E80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2" y="2232898"/>
            <a:ext cx="5535898" cy="37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179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137CA2-A010-45A8-A5C9-4EB5CC036909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이미지 업로드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board.php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0D8621-1AE1-4CE2-851E-C1CEBD930E05}"/>
              </a:ext>
            </a:extLst>
          </p:cNvPr>
          <p:cNvSpPr txBox="1"/>
          <p:nvPr/>
        </p:nvSpPr>
        <p:spPr>
          <a:xfrm>
            <a:off x="616002" y="2232898"/>
            <a:ext cx="516876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&lt;body&gt;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&lt;div style="width: 300px; margin:0 auto;"&gt;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&lt;h1&gt;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Safestagram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&lt;/h1&gt;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 &lt;?php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   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session_start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    echo "Welcome ". $_SESSION['id']." !";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?&gt;&lt;p&gt;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&lt;form action="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new_upload.php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 method="post"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enctype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="multipart/form-data"&gt;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&lt;div&gt;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    &lt;input type="file" name="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fileToUpload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 id="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fileToUpload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"&gt; &lt;/div&gt;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&lt;input type="submit" value="UPLOAD" name="submit" style="margin: .9em"&gt;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&lt;/form&gt;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&lt;/div&gt;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&lt;!-- database</a:t>
            </a:r>
            <a:r>
              <a:rPr lang="ko-KR" altLang="en-US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 이미지 목록을 가져 온다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 --&gt;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&lt;ul&gt;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FC952F-38CA-4793-998E-771ADB67BA5B}"/>
              </a:ext>
            </a:extLst>
          </p:cNvPr>
          <p:cNvSpPr txBox="1"/>
          <p:nvPr/>
        </p:nvSpPr>
        <p:spPr>
          <a:xfrm>
            <a:off x="6103791" y="1982644"/>
            <a:ext cx="441799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&lt;?php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include_once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'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config.php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$conn = 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mysqli_connect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('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localhost','admin','test','users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');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if(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mysqli_connect_error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()){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echo "Connect Error! ".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mysqli_connect_error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}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$query = "SELECT * FROM images";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$result = 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mysqli_query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($conn, $query);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while($data = 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mysqli_fetch_array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($result)){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echo '&lt;li style=\'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float:left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; margin: 2px;\'&gt;';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echo '&lt;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img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src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='.$data['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imgurl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'].' width=200&gt;&lt;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br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&gt;';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echo ($data['filename']);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&lt;p&gt;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echo ($data['time']);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echo '&lt;/li&gt;';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}</a:t>
            </a:r>
          </a:p>
          <a:p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mysqli_close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($conn);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&lt;/ul&gt;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&lt;button onclick="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location.href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='./</a:t>
            </a:r>
            <a:r>
              <a:rPr lang="en-US" altLang="ko-KR" sz="12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logout.php</a:t>
            </a:r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'"&gt;LOGOUT&lt;/button&gt;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&lt;/body&gt;</a:t>
            </a:r>
          </a:p>
          <a:p>
            <a:r>
              <a:rPr lang="en-US" altLang="ko-KR" sz="12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309565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31BCB3-4FE4-43BE-9413-36ECF5532019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이미지 업로드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new_upload.php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5704FCD-6BB7-472D-9D3E-C270175F9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400" y="2121620"/>
            <a:ext cx="7301198" cy="44547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E9078A5-883B-4C03-AD24-AB96D7DA2E4C}"/>
              </a:ext>
            </a:extLst>
          </p:cNvPr>
          <p:cNvSpPr txBox="1"/>
          <p:nvPr/>
        </p:nvSpPr>
        <p:spPr>
          <a:xfrm>
            <a:off x="6437027" y="6163181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이미지 업로드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성공 시 화면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4746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3223F-15F4-44E8-9068-2264111A3216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이미지 업로드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new_upload.php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A912F0-D78A-4C27-B7A4-1AFB68B47B3C}"/>
              </a:ext>
            </a:extLst>
          </p:cNvPr>
          <p:cNvSpPr txBox="1"/>
          <p:nvPr/>
        </p:nvSpPr>
        <p:spPr>
          <a:xfrm>
            <a:off x="616002" y="2232898"/>
            <a:ext cx="5168766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target_dir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"/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tmp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target_file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target_dir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.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basename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($_FILES["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fileToUpload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"]["name"]);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uploadOk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1;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imageFileType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strtolower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pathinfo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target_file,PATHINFO_EXTENSION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));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// Check if image file is a actual image or fake image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if(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isset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($_POST["submit"])) 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$check =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getimagesize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($_FILES["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fileToUpload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"]["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tmp_name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"]);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if($check !== false) 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echo "File is an image - " . $check["mime"] . ".";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uploadOk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1;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} else 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echo "File is not an image.";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uploadOk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0;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}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}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62847-8E26-4D4F-AD58-18C937346526}"/>
              </a:ext>
            </a:extLst>
          </p:cNvPr>
          <p:cNvSpPr txBox="1"/>
          <p:nvPr/>
        </p:nvSpPr>
        <p:spPr>
          <a:xfrm>
            <a:off x="6266046" y="2232898"/>
            <a:ext cx="441799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// Check if file already exists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if (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file_exists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target_file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)) 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echo "Sorry, file already exists.";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uploadOk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0;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}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// Check file size    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if ($_FILES["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fileToUpload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"]["size"] &gt; 5000000) 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echo "Sorry, your file is too large.";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uploadOk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0;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}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// Allow certain file formats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if($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imageFileType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!= "jpg" &amp;&amp;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imageFileType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!= 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png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 &amp;&amp;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imageFileType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!= "jpeg" &amp;&amp;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imageFileType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!= "gif" ) 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echo "Sorry, only JPG, JPEG, PNG &amp; GIF files are allowed.";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uploadOk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0;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}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// Check if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uploadOk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is set to 0 by an error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if ($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uploadOk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== 0) 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echo "Sorry, your file was not uploaded.";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0416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F1C387-70FD-4A37-A004-810FB6AD1260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이미지 업로드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new_upload.php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B37DBC-D39D-49EC-9E3A-61230E76ECB2}"/>
              </a:ext>
            </a:extLst>
          </p:cNvPr>
          <p:cNvSpPr txBox="1"/>
          <p:nvPr/>
        </p:nvSpPr>
        <p:spPr>
          <a:xfrm>
            <a:off x="616002" y="2232898"/>
            <a:ext cx="5168766" cy="42934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// if everything is ok, try to upload file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} else 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if (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move_uploaded_file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($_FILES["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fileToUpload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"]["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tmp_name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"],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target_file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)) 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session_start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$URL="./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index.php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";       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$filename = $_FILES["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fileToUpload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"]["name"];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imgurl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"http://address/tmp/". $_FILES["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fileToUpload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"]["name"];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$size = $_FILES["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fileToUpload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"]["size"];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$user = $_SESSION['id'];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include_once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'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config.php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$conn =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mysqli_connect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('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localhost','admin','test','users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’);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//Save image in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tables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= "insert into images(filename,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imgurl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size, user) values('$filename','$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imgurl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','$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size','$user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')";    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mysqli_query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($conn,$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sql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mysqli_close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($conn);</a:t>
            </a:r>
          </a:p>
          <a:p>
            <a:endParaRPr lang="en-US" altLang="ko-KR" sz="13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8307A9A-EDCD-4D58-A516-C8FC9191EE29}"/>
              </a:ext>
            </a:extLst>
          </p:cNvPr>
          <p:cNvSpPr txBox="1"/>
          <p:nvPr/>
        </p:nvSpPr>
        <p:spPr>
          <a:xfrm>
            <a:off x="6266046" y="2232898"/>
            <a:ext cx="4417996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echo "&lt;p&gt;The file ".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basename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 $_FILES["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fileToUpload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"]["name"]). " has been uploaded.&lt;/p&gt;";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echo "&lt;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br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&gt;&lt;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img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src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=/uploads/". 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basename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 $_FILES["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fileToUpload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"]["name"]). " width=400&gt;";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echo "&lt;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br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&gt;&lt;button type='button' onclick='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history.back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()'&gt;</a:t>
            </a:r>
            <a:r>
              <a:rPr lang="ko-KR" altLang="en-US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돌아가기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&lt;/button&gt;";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} else {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echo "&lt;p&gt;Sorry, there was an error uploading your file.&lt;/p&gt;";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  echo "&lt;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br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&gt;&lt;button type='button' onclick='</a:t>
            </a:r>
            <a:r>
              <a:rPr lang="en-US" altLang="ko-KR" sz="13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history.back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()'&gt;</a:t>
            </a:r>
            <a:r>
              <a:rPr lang="ko-KR" altLang="en-US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돌아가기</a:t>
            </a:r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&lt;/button&gt;";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}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}</a:t>
            </a:r>
          </a:p>
          <a:p>
            <a:r>
              <a:rPr lang="en-US" altLang="ko-KR" sz="13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</a:t>
            </a:r>
            <a:endParaRPr lang="ko-KR" altLang="en-US" sz="1300" dirty="0"/>
          </a:p>
        </p:txBody>
      </p:sp>
    </p:spTree>
    <p:extLst>
      <p:ext uri="{BB962C8B-B14F-4D97-AF65-F5344CB8AC3E}">
        <p14:creationId xmlns:p14="http://schemas.microsoft.com/office/powerpoint/2010/main" val="238166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BC571B-43EA-4C1E-91DA-35555F4DF538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이미지 업로드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성공 후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board.php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화면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57A66FE-8E23-4070-A911-15E945C04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102" y="2232898"/>
            <a:ext cx="5528109" cy="37394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14EA307-7EF0-4B13-AF67-3655894013B0}"/>
              </a:ext>
            </a:extLst>
          </p:cNvPr>
          <p:cNvSpPr txBox="1"/>
          <p:nvPr/>
        </p:nvSpPr>
        <p:spPr>
          <a:xfrm>
            <a:off x="6088211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이미지 업로드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 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성공 후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phpMyAdmin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4E24E7E-44F4-46E2-82E6-D8EF165373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3791" y="2232898"/>
            <a:ext cx="5422462" cy="402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537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C75CD7-F556-4E93-80D4-AF0A86D9D79F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로그아웃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logout.php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CE54CC-834C-4162-AE61-8ECA3582EAEC}"/>
              </a:ext>
            </a:extLst>
          </p:cNvPr>
          <p:cNvSpPr txBox="1"/>
          <p:nvPr/>
        </p:nvSpPr>
        <p:spPr>
          <a:xfrm>
            <a:off x="6314173" y="2171254"/>
            <a:ext cx="51687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</a:t>
            </a: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session_start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$result =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session_destroy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if($result) {</a:t>
            </a: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</a:t>
            </a: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&lt;script&gt;</a:t>
            </a: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alert("Success Logout!");</a:t>
            </a: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location.replace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("index.html");</a:t>
            </a: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&lt;/script&gt;</a:t>
            </a: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    }</a:t>
            </a:r>
          </a:p>
          <a:p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</a:t>
            </a: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A0D785C0-3311-4908-A211-F59CE9F045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0102" y="2232898"/>
            <a:ext cx="5528109" cy="37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4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6. Development Plans 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BC18D-4C54-4096-BEA6-A7566745EC41}"/>
              </a:ext>
            </a:extLst>
          </p:cNvPr>
          <p:cNvSpPr txBox="1"/>
          <p:nvPr/>
        </p:nvSpPr>
        <p:spPr>
          <a:xfrm>
            <a:off x="942645" y="1939763"/>
            <a:ext cx="10306707" cy="44996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What to do?</a:t>
            </a:r>
          </a:p>
          <a:p>
            <a:pPr algn="ctr"/>
            <a:endParaRPr lang="en-US" altLang="ko-KR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just">
              <a:lnSpc>
                <a:spcPct val="140000"/>
              </a:lnSpc>
            </a:pPr>
            <a:r>
              <a:rPr lang="en-US" altLang="ko-KR" sz="3800" b="1" dirty="0"/>
              <a:t>       </a:t>
            </a:r>
            <a:r>
              <a:rPr lang="en-US" altLang="ko-KR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이미지 </a:t>
            </a:r>
            <a:r>
              <a:rPr lang="ko-KR" altLang="en-US" sz="38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권한 설정 </a:t>
            </a:r>
            <a:r>
              <a:rPr lang="ko-KR" altLang="en-US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문제</a:t>
            </a:r>
            <a:r>
              <a:rPr lang="ko-KR" altLang="en-US" sz="38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해결</a:t>
            </a:r>
            <a:endParaRPr lang="en-US" altLang="ko-KR" sz="3800" b="1" dirty="0">
              <a:solidFill>
                <a:srgbClr val="FF0000"/>
              </a:solidFill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just"/>
            <a:r>
              <a:rPr lang="en-US" altLang="ko-KR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2. </a:t>
            </a:r>
            <a:r>
              <a:rPr lang="ko-KR" altLang="en-US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관리자 계정이 일반 </a:t>
            </a:r>
            <a:r>
              <a:rPr lang="ko-KR" altLang="en-US" sz="38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사용자들 정보</a:t>
            </a:r>
            <a:r>
              <a:rPr lang="ko-KR" altLang="en-US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</a:t>
            </a:r>
            <a:endParaRPr lang="en-US" altLang="ko-KR" sz="38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just"/>
            <a:r>
              <a:rPr lang="en-US" altLang="ko-KR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   </a:t>
            </a:r>
            <a:r>
              <a:rPr lang="ko-KR" altLang="en-US" sz="38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열람</a:t>
            </a:r>
            <a:r>
              <a:rPr lang="ko-KR" altLang="en-US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할 수 있는 </a:t>
            </a:r>
            <a:r>
              <a:rPr lang="en-US" altLang="ko-KR" sz="38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admin.php</a:t>
            </a:r>
            <a:r>
              <a:rPr lang="en-US" altLang="ko-KR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제작</a:t>
            </a:r>
            <a:endParaRPr lang="en-US" altLang="ko-KR" sz="38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just">
              <a:lnSpc>
                <a:spcPct val="140000"/>
              </a:lnSpc>
            </a:pPr>
            <a:r>
              <a:rPr lang="en-US" altLang="ko-KR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3. </a:t>
            </a:r>
            <a:r>
              <a:rPr lang="ko-KR" altLang="en-US" sz="3800" b="1" dirty="0" err="1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스테가노그래피</a:t>
            </a:r>
            <a:r>
              <a:rPr lang="ko-KR" altLang="en-US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기술 접목</a:t>
            </a:r>
            <a:endParaRPr lang="en-US" altLang="ko-KR" sz="38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036110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39C792-1CB1-4A13-A3DE-EFE095D8F8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8667" y="1514780"/>
            <a:ext cx="4876190" cy="4876190"/>
          </a:xfrm>
          <a:prstGeom prst="rect">
            <a:avLst/>
          </a:prstGeom>
          <a:solidFill>
            <a:schemeClr val="bg1"/>
          </a:solidFill>
          <a:effectLst/>
        </p:spPr>
      </p:pic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2075349" y="-27721"/>
            <a:ext cx="8041299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1. Introduce Our Project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A4E7DA-C638-41F4-A233-BC8E6E02A777}"/>
              </a:ext>
            </a:extLst>
          </p:cNvPr>
          <p:cNvSpPr txBox="1"/>
          <p:nvPr/>
        </p:nvSpPr>
        <p:spPr>
          <a:xfrm>
            <a:off x="942644" y="2078679"/>
            <a:ext cx="1030670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Problem ? 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최근 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SNS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상에서의 </a:t>
            </a:r>
            <a:r>
              <a:rPr lang="ko-KR" altLang="en-US" sz="36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무단 사진 도용 피해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 급증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36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Solution ? </a:t>
            </a:r>
          </a:p>
          <a:p>
            <a:pPr algn="ctr"/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사진 업로드시 이미지 파일에 </a:t>
            </a:r>
            <a:r>
              <a:rPr lang="ko-KR" altLang="en-US" sz="36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사용자의 정보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 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600" b="1" dirty="0" err="1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스테가노그래피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기술을 이용하여 심는 기술 적용</a:t>
            </a:r>
            <a:endParaRPr lang="ko-KR" altLang="ko-KR" sz="28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80924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08"/>
    </mc:Choice>
    <mc:Fallback xmlns="">
      <p:transition spd="slow" advTm="12908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6. Development Plans 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BC18D-4C54-4096-BEA6-A7566745EC41}"/>
              </a:ext>
            </a:extLst>
          </p:cNvPr>
          <p:cNvSpPr txBox="1"/>
          <p:nvPr/>
        </p:nvSpPr>
        <p:spPr>
          <a:xfrm>
            <a:off x="942645" y="1939763"/>
            <a:ext cx="10306707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1.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이미지 권한 설정 문제 해결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     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관리자 권한인 </a:t>
            </a:r>
            <a:r>
              <a:rPr lang="ko-KR" altLang="en-US" sz="36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사진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</a:t>
            </a:r>
            <a:r>
              <a:rPr lang="ko-KR" altLang="en-US" sz="36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권한 설정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수정 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&amp;&amp;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6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일반 권한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다른 </a:t>
            </a:r>
            <a:r>
              <a:rPr lang="ko-KR" altLang="en-US" sz="36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디렉터리로 이동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시키는 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36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php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파일을 추가 제작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algn="ctr"/>
            <a:endParaRPr lang="en-US" altLang="ko-KR" sz="1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36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new_upload.php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연결시켜 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업로드시 일반 권한을 갖도록 바꾸어 줌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3700178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6. Development Plans 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BC18D-4C54-4096-BEA6-A7566745EC41}"/>
              </a:ext>
            </a:extLst>
          </p:cNvPr>
          <p:cNvSpPr txBox="1"/>
          <p:nvPr/>
        </p:nvSpPr>
        <p:spPr>
          <a:xfrm>
            <a:off x="942645" y="1749263"/>
            <a:ext cx="10306707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2. 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 정보 열람 가능한 </a:t>
            </a:r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php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제작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관리자인 </a:t>
            </a:r>
            <a:r>
              <a:rPr lang="en-US" altLang="ko-KR" sz="36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root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계정이 </a:t>
            </a:r>
            <a:r>
              <a:rPr lang="ko-KR" altLang="en-US" sz="36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로그인시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사용자들 </a:t>
            </a:r>
            <a:r>
              <a:rPr lang="ko-KR" altLang="en-US" sz="28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계정 정보</a:t>
            </a:r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en-US" altLang="ko-KR" sz="28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id,pw,email</a:t>
            </a:r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</a:t>
            </a:r>
            <a:endParaRPr lang="en-US" altLang="ko-KR" sz="28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8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이미지 업로드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한</a:t>
            </a:r>
            <a:r>
              <a:rPr lang="en-US" altLang="ko-KR" sz="28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계정 및 시간 </a:t>
            </a:r>
            <a:r>
              <a:rPr lang="ko-KR" altLang="en-US" sz="28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정보</a:t>
            </a:r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</a:p>
          <a:p>
            <a:pPr algn="ctr"/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또 </a:t>
            </a:r>
            <a:r>
              <a:rPr lang="ko-KR" altLang="en-US" sz="2800" b="1" dirty="0" err="1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스테가노그래피</a:t>
            </a:r>
            <a:r>
              <a:rPr lang="ko-KR" altLang="en-US" sz="28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가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적용된 </a:t>
            </a:r>
            <a:r>
              <a:rPr lang="ko-KR" altLang="en-US" sz="28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이미지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등을 </a:t>
            </a:r>
            <a:endParaRPr lang="en-US" altLang="ko-KR" sz="28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모두 </a:t>
            </a:r>
            <a:r>
              <a:rPr lang="ko-KR" altLang="en-US" sz="36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열람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할 수 있는 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php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파일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제작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algn="ctr"/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36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에서 </a:t>
            </a:r>
            <a:r>
              <a:rPr lang="en-US" altLang="ko-KR" sz="36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db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table</a:t>
            </a:r>
            <a:r>
              <a:rPr lang="ko-KR" altLang="en-US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업로드해 작성할 예정</a:t>
            </a:r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782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6. Development Plans 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BC18D-4C54-4096-BEA6-A7566745EC41}"/>
              </a:ext>
            </a:extLst>
          </p:cNvPr>
          <p:cNvSpPr txBox="1"/>
          <p:nvPr/>
        </p:nvSpPr>
        <p:spPr>
          <a:xfrm>
            <a:off x="942645" y="1596863"/>
            <a:ext cx="1030670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3. </a:t>
            </a:r>
            <a:r>
              <a:rPr lang="ko-KR" altLang="en-US" sz="4800" b="1" dirty="0" err="1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스테가노그래피</a:t>
            </a:r>
            <a:r>
              <a:rPr lang="ko-KR" altLang="en-US" sz="48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기술 </a:t>
            </a:r>
            <a:endParaRPr lang="en-US" altLang="ko-KR" sz="48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20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altLang="ko-KR" sz="3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프로젝트 내에서 가장 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핵심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적인 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기술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algn="ctr"/>
            <a:endParaRPr lang="en-US" altLang="ko-KR" sz="12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업로드 후 일반권한으로 수정한 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이미지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</a:t>
            </a:r>
            <a:endParaRPr lang="en-US" altLang="ko-KR" sz="32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Session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값으로 받아 </a:t>
            </a:r>
            <a:r>
              <a:rPr lang="en-US" altLang="ko-KR" sz="3200" b="1" dirty="0" err="1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stegano.php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 이동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algn="ctr"/>
            <a:endParaRPr lang="en-US" altLang="ko-KR" sz="14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32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stegano.php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파일은 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바이너리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형태로 </a:t>
            </a:r>
            <a:r>
              <a:rPr lang="en-US" altLang="ko-KR" sz="3200" b="1" dirty="0" err="1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fopen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해 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EOI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찾고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</a:p>
          <a:p>
            <a:pPr algn="ctr"/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이 </a:t>
            </a:r>
            <a:r>
              <a:rPr lang="en-US" altLang="ko-KR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EOI 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뒤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 업로드한 사용자의 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정보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(Email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주소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를 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삽입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algn="ctr"/>
            <a:r>
              <a:rPr lang="en-US" altLang="ko-KR" sz="32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en-US" altLang="ko-KR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DB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에 저장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시킴 </a:t>
            </a:r>
            <a:endParaRPr lang="en-US" altLang="ko-KR" sz="32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32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endParaRPr lang="en-US" altLang="ko-KR" sz="36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51220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1959BF-FC89-48DE-BD3C-67254BF83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2" y="1526355"/>
            <a:ext cx="4876190" cy="4876190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6. Issue &amp; Discussion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D997D-EDD6-4DA0-8236-F8FF5381FF5D}"/>
              </a:ext>
            </a:extLst>
          </p:cNvPr>
          <p:cNvSpPr txBox="1"/>
          <p:nvPr/>
        </p:nvSpPr>
        <p:spPr>
          <a:xfrm>
            <a:off x="942643" y="2225513"/>
            <a:ext cx="103067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Issue ? </a:t>
            </a:r>
          </a:p>
          <a:p>
            <a:pPr algn="ctr"/>
            <a:endParaRPr lang="en-US" altLang="ko-KR" sz="4400" b="1" dirty="0"/>
          </a:p>
          <a:p>
            <a:pPr algn="ctr"/>
            <a:r>
              <a:rPr lang="ko-KR" altLang="en-US" sz="3200" b="1" dirty="0"/>
              <a:t>이미지 업로드 경로를 </a:t>
            </a:r>
            <a:r>
              <a:rPr lang="en-US" altLang="ko-KR" sz="3200" b="1" dirty="0"/>
              <a:t>/</a:t>
            </a:r>
            <a:r>
              <a:rPr lang="en-US" altLang="ko-KR" sz="3200" b="1" dirty="0" err="1"/>
              <a:t>tmp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로 </a:t>
            </a:r>
            <a:r>
              <a:rPr lang="ko-KR" altLang="en-US" sz="3200" b="1" dirty="0" err="1"/>
              <a:t>지정해놓았으나</a:t>
            </a:r>
            <a:r>
              <a:rPr lang="en-US" altLang="ko-KR" sz="3200" b="1" dirty="0"/>
              <a:t>, </a:t>
            </a:r>
          </a:p>
          <a:p>
            <a:pPr algn="ctr"/>
            <a:r>
              <a:rPr lang="ko-KR" altLang="en-US" sz="3200" b="1" dirty="0"/>
              <a:t>업로드 자체가 관리자 권한으로 이루어져 </a:t>
            </a:r>
            <a:endParaRPr lang="en-US" altLang="ko-KR" sz="3200" b="1" dirty="0"/>
          </a:p>
          <a:p>
            <a:pPr algn="ctr"/>
            <a:r>
              <a:rPr lang="ko-KR" altLang="en-US" sz="3200" b="1" dirty="0">
                <a:solidFill>
                  <a:srgbClr val="FF0000"/>
                </a:solidFill>
              </a:rPr>
              <a:t>일반 사용자</a:t>
            </a:r>
            <a:r>
              <a:rPr lang="ko-KR" altLang="en-US" sz="3200" b="1" dirty="0"/>
              <a:t>는 </a:t>
            </a:r>
            <a:r>
              <a:rPr lang="ko-KR" altLang="en-US" sz="3200" b="1" dirty="0">
                <a:solidFill>
                  <a:srgbClr val="FF0000"/>
                </a:solidFill>
              </a:rPr>
              <a:t>이미지</a:t>
            </a:r>
            <a:r>
              <a:rPr lang="ko-KR" altLang="en-US" sz="3200" b="1" dirty="0"/>
              <a:t>에 </a:t>
            </a:r>
            <a:r>
              <a:rPr lang="ko-KR" altLang="en-US" sz="3200" b="1" dirty="0">
                <a:solidFill>
                  <a:srgbClr val="FF0000"/>
                </a:solidFill>
              </a:rPr>
              <a:t>접근이 불가능</a:t>
            </a:r>
            <a:r>
              <a:rPr lang="ko-KR" altLang="en-US" sz="3200" b="1" dirty="0"/>
              <a:t>한</a:t>
            </a:r>
            <a:r>
              <a:rPr lang="ko-KR" altLang="en-US" sz="3200" b="1" dirty="0">
                <a:solidFill>
                  <a:srgbClr val="FF0000"/>
                </a:solidFill>
              </a:rPr>
              <a:t> </a:t>
            </a:r>
            <a:r>
              <a:rPr lang="ko-KR" altLang="en-US" sz="3200" b="1" dirty="0"/>
              <a:t>문제</a:t>
            </a:r>
            <a:endParaRPr lang="en-US" altLang="ko-KR" sz="3200" b="1" dirty="0"/>
          </a:p>
          <a:p>
            <a:pPr algn="ctr"/>
            <a:endParaRPr lang="en-US" altLang="ko-KR" sz="3600" b="1" dirty="0"/>
          </a:p>
        </p:txBody>
      </p:sp>
    </p:spTree>
    <p:extLst>
      <p:ext uri="{BB962C8B-B14F-4D97-AF65-F5344CB8AC3E}">
        <p14:creationId xmlns:p14="http://schemas.microsoft.com/office/powerpoint/2010/main" val="2554217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71959BF-FC89-48DE-BD3C-67254BF836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2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2" y="1526355"/>
            <a:ext cx="4876190" cy="4876190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6. Issue &amp; Discussion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9D997D-EDD6-4DA0-8236-F8FF5381FF5D}"/>
              </a:ext>
            </a:extLst>
          </p:cNvPr>
          <p:cNvSpPr txBox="1"/>
          <p:nvPr/>
        </p:nvSpPr>
        <p:spPr>
          <a:xfrm>
            <a:off x="757072" y="2102402"/>
            <a:ext cx="1067785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400" b="1" dirty="0">
                <a:solidFill>
                  <a:schemeClr val="accent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Solution ? </a:t>
            </a:r>
          </a:p>
          <a:p>
            <a:pPr algn="ctr"/>
            <a:endParaRPr lang="en-US" altLang="ko-KR" sz="4400" b="1" dirty="0">
              <a:solidFill>
                <a:schemeClr val="accent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관리자 권한인 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사진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권한 설정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을 수정 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&amp;&amp;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일반 권한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인 </a:t>
            </a:r>
            <a:endParaRPr lang="en-US" altLang="ko-KR" sz="32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다른 </a:t>
            </a:r>
            <a:r>
              <a:rPr lang="ko-KR" altLang="en-US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디렉터리로 이동 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시키는 </a:t>
            </a:r>
            <a:r>
              <a:rPr lang="en-US" altLang="ko-KR" sz="3200" b="1" dirty="0">
                <a:solidFill>
                  <a:srgbClr val="FF0000"/>
                </a:solidFill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php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파일을 추가 제작</a:t>
            </a:r>
            <a:r>
              <a:rPr lang="en-US" altLang="ko-KR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.</a:t>
            </a:r>
          </a:p>
          <a:p>
            <a:pPr algn="ctr"/>
            <a:endParaRPr lang="en-US" altLang="ko-KR" sz="14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en-US" altLang="ko-KR" sz="3200" b="1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new_upload.php</a:t>
            </a:r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와 연결시켜 </a:t>
            </a:r>
            <a:endParaRPr lang="en-US" altLang="ko-KR" sz="32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32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업로드시 일반 권한을 갖도록 바꾸어 줌</a:t>
            </a:r>
            <a:endParaRPr lang="en-US" altLang="ko-KR" sz="32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11682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5" y="54481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7. Goals By Weeks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graphicFrame>
        <p:nvGraphicFramePr>
          <p:cNvPr id="4" name="표 6">
            <a:extLst>
              <a:ext uri="{FF2B5EF4-FFF2-40B4-BE49-F238E27FC236}">
                <a16:creationId xmlns:a16="http://schemas.microsoft.com/office/drawing/2014/main" id="{5FA651F8-EB24-4138-8AD2-4136208614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7357923"/>
              </p:ext>
            </p:extLst>
          </p:nvPr>
        </p:nvGraphicFramePr>
        <p:xfrm>
          <a:off x="1416048" y="2462804"/>
          <a:ext cx="9359900" cy="32920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4803">
                  <a:extLst>
                    <a:ext uri="{9D8B030D-6E8A-4147-A177-3AD203B41FA5}">
                      <a16:colId xmlns:a16="http://schemas.microsoft.com/office/drawing/2014/main" val="3943916839"/>
                    </a:ext>
                  </a:extLst>
                </a:gridCol>
                <a:gridCol w="8165097">
                  <a:extLst>
                    <a:ext uri="{9D8B030D-6E8A-4147-A177-3AD203B41FA5}">
                      <a16:colId xmlns:a16="http://schemas.microsoft.com/office/drawing/2014/main" val="3747811801"/>
                    </a:ext>
                  </a:extLst>
                </a:gridCol>
              </a:tblGrid>
              <a:tr h="378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주차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목표</a:t>
                      </a: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56784945"/>
                  </a:ext>
                </a:extLst>
              </a:tr>
              <a:tr h="37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9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중간 발표 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9274112"/>
                  </a:ext>
                </a:extLst>
              </a:tr>
              <a:tr h="37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10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이미지를 일반 사용자 권한이 있는 파일로 이동 시키는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php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개발 및</a:t>
                      </a:r>
                      <a:endParaRPr lang="en-US" altLang="ko-KR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관리자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(root)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계정이 일반 사용자들 정보 확인 페이지 제작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</a:t>
                      </a:r>
                      <a:r>
                        <a:rPr lang="en-US" altLang="ko-KR" dirty="0" err="1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admin.php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290040"/>
                  </a:ext>
                </a:extLst>
              </a:tr>
              <a:tr h="37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11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사진 업로드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에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스테가노그래피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기술 삽입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(1)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8590768"/>
                  </a:ext>
                </a:extLst>
              </a:tr>
              <a:tr h="37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12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사진 업로드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에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스테가노그래피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기술 삽입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(2)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5652100"/>
                  </a:ext>
                </a:extLst>
              </a:tr>
              <a:tr h="37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13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사진 업로드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php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에 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스테가노그래피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 기술 삽입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(3)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234781"/>
                  </a:ext>
                </a:extLst>
              </a:tr>
              <a:tr h="37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14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서비스 동작 미비점 및 오류 보완 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&amp; </a:t>
                      </a:r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최종 테스트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8676457"/>
                  </a:ext>
                </a:extLst>
              </a:tr>
              <a:tr h="37885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15</a:t>
                      </a:r>
                      <a:endParaRPr lang="ko-KR" altLang="en-US" dirty="0">
                        <a:solidFill>
                          <a:schemeClr val="bg1"/>
                        </a:solidFill>
                        <a:latin typeface="08서울남산체 EB" panose="02020603020101020101" pitchFamily="18" charset="-127"/>
                        <a:ea typeface="08서울남산체 EB" panose="02020603020101020101" pitchFamily="18" charset="-127"/>
                      </a:endParaRPr>
                    </a:p>
                  </a:txBody>
                  <a:tcPr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>
                          <a:solidFill>
                            <a:schemeClr val="bg1"/>
                          </a:solidFill>
                          <a:latin typeface="08서울남산체 EB" panose="02020603020101020101" pitchFamily="18" charset="-127"/>
                          <a:ea typeface="08서울남산체 EB" panose="02020603020101020101" pitchFamily="18" charset="-127"/>
                        </a:rPr>
                        <a:t>최종 발표</a:t>
                      </a:r>
                    </a:p>
                  </a:txBody>
                  <a:tcPr anchor="ctr">
                    <a:solidFill>
                      <a:schemeClr val="tx1">
                        <a:lumMod val="75000"/>
                        <a:lumOff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4694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375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207"/>
    </mc:Choice>
    <mc:Fallback xmlns="">
      <p:transition spd="slow" advTm="14207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5" y="54481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7. To Introduce Us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68AE4F1-DE79-4D7D-A8DE-2D1DF90985C1}"/>
              </a:ext>
            </a:extLst>
          </p:cNvPr>
          <p:cNvGrpSpPr/>
          <p:nvPr/>
        </p:nvGrpSpPr>
        <p:grpSpPr>
          <a:xfrm>
            <a:off x="924782" y="1567036"/>
            <a:ext cx="2274579" cy="2274579"/>
            <a:chOff x="3029807" y="3153897"/>
            <a:chExt cx="2274579" cy="227457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0B5039B4-0DA6-4F1B-A1CF-B6B8FBB739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740" t="8882" r="15952" b="24826"/>
            <a:stretch/>
          </p:blipFill>
          <p:spPr>
            <a:xfrm>
              <a:off x="3029807" y="3313927"/>
              <a:ext cx="2274579" cy="2114549"/>
            </a:xfrm>
            <a:prstGeom prst="rect">
              <a:avLst/>
            </a:prstGeom>
            <a:effectLst>
              <a:softEdge rad="190500"/>
            </a:effectLst>
          </p:spPr>
        </p:pic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2331D0E-0BAB-4984-B05E-C462A4462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9807" y="3153897"/>
              <a:ext cx="2274579" cy="2274579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0A283EE-AB45-42DD-9C16-6AC35CF27242}"/>
              </a:ext>
            </a:extLst>
          </p:cNvPr>
          <p:cNvGrpSpPr/>
          <p:nvPr/>
        </p:nvGrpSpPr>
        <p:grpSpPr>
          <a:xfrm>
            <a:off x="924782" y="4153674"/>
            <a:ext cx="2274580" cy="2274579"/>
            <a:chOff x="7515223" y="3335646"/>
            <a:chExt cx="2274580" cy="2274579"/>
          </a:xfrm>
        </p:grpSpPr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0403DF70-ABDA-4558-AD3A-7B131E4B5E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15224" y="3335646"/>
              <a:ext cx="2274579" cy="2274579"/>
            </a:xfrm>
            <a:prstGeom prst="rect">
              <a:avLst/>
            </a:prstGeom>
          </p:spPr>
        </p:pic>
        <p:pic>
          <p:nvPicPr>
            <p:cNvPr id="14" name="그림 13">
              <a:extLst>
                <a:ext uri="{FF2B5EF4-FFF2-40B4-BE49-F238E27FC236}">
                  <a16:creationId xmlns:a16="http://schemas.microsoft.com/office/drawing/2014/main" id="{F7B8CE11-A609-414B-95FE-6B72BBA87B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304" t="17309" r="13495" b="26727"/>
            <a:stretch/>
          </p:blipFill>
          <p:spPr>
            <a:xfrm>
              <a:off x="7515223" y="3393941"/>
              <a:ext cx="2274580" cy="2114549"/>
            </a:xfrm>
            <a:prstGeom prst="rect">
              <a:avLst/>
            </a:prstGeom>
            <a:effectLst>
              <a:softEdge rad="190500"/>
            </a:effectLst>
          </p:spPr>
        </p:pic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016D8201-731D-46C9-BCF6-D58057B5A9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4339" y="1253660"/>
            <a:ext cx="7762878" cy="545076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230F15B9-2C3A-4A47-81E5-67D6201991AB}"/>
              </a:ext>
            </a:extLst>
          </p:cNvPr>
          <p:cNvSpPr txBox="1"/>
          <p:nvPr/>
        </p:nvSpPr>
        <p:spPr>
          <a:xfrm>
            <a:off x="3895725" y="1916934"/>
            <a:ext cx="6743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융합공학부 김정현</a:t>
            </a:r>
            <a:endParaRPr lang="en-US" altLang="ko-KR" sz="36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♡ 데이터베이스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(Php MySQL)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구축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♡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스테가노그래피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기술 구현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FFDCBC8-B327-406C-8677-2F7A890C254D}"/>
              </a:ext>
            </a:extLst>
          </p:cNvPr>
          <p:cNvSpPr txBox="1"/>
          <p:nvPr/>
        </p:nvSpPr>
        <p:spPr>
          <a:xfrm>
            <a:off x="3895725" y="4552299"/>
            <a:ext cx="67437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IT</a:t>
            </a:r>
            <a:r>
              <a:rPr lang="ko-KR" altLang="en-US" sz="36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융합공학부 유혜진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♡ 웹서버</a:t>
            </a:r>
            <a:r>
              <a:rPr lang="en-US" altLang="ko-KR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(php)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구축</a:t>
            </a:r>
            <a:endParaRPr lang="en-US" altLang="ko-KR" sz="2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♡ </a:t>
            </a:r>
            <a:r>
              <a:rPr lang="ko-KR" altLang="en-US" sz="2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스테가노그래피</a:t>
            </a:r>
            <a:r>
              <a:rPr lang="ko-KR" altLang="en-US" sz="2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 기술 구현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417B47-B9B8-4703-A40D-0E03DB2443A0}"/>
              </a:ext>
            </a:extLst>
          </p:cNvPr>
          <p:cNvSpPr txBox="1"/>
          <p:nvPr/>
        </p:nvSpPr>
        <p:spPr>
          <a:xfrm>
            <a:off x="3432195" y="6541909"/>
            <a:ext cx="845991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✖ WEB</a:t>
            </a:r>
            <a:r>
              <a:rPr lang="ko-KR" altLang="en-US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과 </a:t>
            </a:r>
            <a:r>
              <a:rPr lang="en-US" altLang="ko-KR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DB </a:t>
            </a:r>
            <a:r>
              <a:rPr lang="ko-KR" altLang="en-US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부분을</a:t>
            </a:r>
            <a:r>
              <a:rPr lang="en-US" altLang="ko-KR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 </a:t>
            </a:r>
            <a:r>
              <a:rPr lang="ko-KR" altLang="en-US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완전히 역할분리 하기 보다는 어려운 점이 생기면 그 안에서 역할 분담을 해서 같이 해결 할 예정입니다</a:t>
            </a:r>
            <a:r>
              <a:rPr lang="en-US" altLang="ko-KR" sz="1100" i="1" dirty="0">
                <a:solidFill>
                  <a:srgbClr val="002060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!</a:t>
            </a:r>
            <a:endParaRPr lang="ko-KR" altLang="en-US" sz="1100" i="1" dirty="0">
              <a:solidFill>
                <a:srgbClr val="002060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3C0ACB3-9961-4B71-BD16-D81BD6F7004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466" y="3559316"/>
            <a:ext cx="967090" cy="9670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58728F-0BCD-478C-A55E-4752ED35DDB8}"/>
              </a:ext>
            </a:extLst>
          </p:cNvPr>
          <p:cNvSpPr txBox="1"/>
          <p:nvPr/>
        </p:nvSpPr>
        <p:spPr>
          <a:xfrm>
            <a:off x="1778466" y="3979041"/>
            <a:ext cx="842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a바른생각" panose="02020600000000000000" pitchFamily="18" charset="-127"/>
                <a:ea typeface="a바른생각" panose="02020600000000000000" pitchFamily="18" charset="-127"/>
              </a:rPr>
              <a:t>팀장</a:t>
            </a:r>
          </a:p>
        </p:txBody>
      </p:sp>
    </p:spTree>
    <p:extLst>
      <p:ext uri="{BB962C8B-B14F-4D97-AF65-F5344CB8AC3E}">
        <p14:creationId xmlns:p14="http://schemas.microsoft.com/office/powerpoint/2010/main" val="10276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012"/>
    </mc:Choice>
    <mc:Fallback xmlns="">
      <p:transition spd="slow" advTm="2101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5" y="54481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9. Q &amp; A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3CB99DE-0C28-4AD3-A545-C3C0F4519F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3" y="1540137"/>
            <a:ext cx="4876190" cy="48761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E41A12E-4C71-40CD-BCD9-BDD18920B595}"/>
              </a:ext>
            </a:extLst>
          </p:cNvPr>
          <p:cNvSpPr txBox="1"/>
          <p:nvPr/>
        </p:nvSpPr>
        <p:spPr>
          <a:xfrm>
            <a:off x="1425678" y="2812026"/>
            <a:ext cx="9094838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궁금한 점 있으시다면 저희에게 연락주시면 </a:t>
            </a:r>
            <a:endParaRPr lang="en-US" altLang="ko-KR" sz="40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언제든 성심성의껏 답변해드리겠습니다</a:t>
            </a:r>
            <a:r>
              <a:rPr lang="en-US" altLang="ko-KR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!</a:t>
            </a:r>
          </a:p>
          <a:p>
            <a:pPr algn="ctr"/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김정현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01051105552 ketty5552@naver.com</a:t>
            </a:r>
          </a:p>
          <a:p>
            <a:pPr algn="ctr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유혜진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01062979503 enne78@naver.com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9964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5"/>
    </mc:Choice>
    <mc:Fallback xmlns="">
      <p:transition spd="slow" advTm="9105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5A474C6-7E13-44E2-A7C6-C3A8D279CC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3" y="1631868"/>
            <a:ext cx="4876190" cy="4876190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5" y="54481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10. </a:t>
            </a:r>
            <a:r>
              <a:rPr lang="en-US" altLang="ko-KR" sz="4400" dirty="0" err="1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Presentaion</a:t>
            </a: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 Video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1A12E-4C71-40CD-BCD9-BDD18920B595}"/>
              </a:ext>
            </a:extLst>
          </p:cNvPr>
          <p:cNvSpPr txBox="1"/>
          <p:nvPr/>
        </p:nvSpPr>
        <p:spPr>
          <a:xfrm>
            <a:off x="1139506" y="2746524"/>
            <a:ext cx="9094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https://www.youtube.com/watch?v=E2T2XdFoehY&amp;feature=youtu.be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92BB70-68E3-4DBB-96D9-200D3D5FDC5A}"/>
              </a:ext>
            </a:extLst>
          </p:cNvPr>
          <p:cNvSpPr txBox="1"/>
          <p:nvPr/>
        </p:nvSpPr>
        <p:spPr>
          <a:xfrm>
            <a:off x="358500" y="4952175"/>
            <a:ext cx="909483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https://youtu.be/u6Sh7BV87cE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60B058-34DB-43BC-B38B-7286CBB5F045}"/>
              </a:ext>
            </a:extLst>
          </p:cNvPr>
          <p:cNvSpPr txBox="1"/>
          <p:nvPr/>
        </p:nvSpPr>
        <p:spPr>
          <a:xfrm>
            <a:off x="1139506" y="4372005"/>
            <a:ext cx="2597637" cy="707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</a:t>
            </a:r>
            <a:r>
              <a:rPr lang="ko-KR" altLang="en-US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시연 영상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C244619-B3C3-4F5A-BC2B-E369FA021422}"/>
              </a:ext>
            </a:extLst>
          </p:cNvPr>
          <p:cNvSpPr txBox="1"/>
          <p:nvPr/>
        </p:nvSpPr>
        <p:spPr>
          <a:xfrm>
            <a:off x="952695" y="2166345"/>
            <a:ext cx="395322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- PPT </a:t>
            </a:r>
            <a:r>
              <a:rPr lang="ko-KR" altLang="en-US" sz="40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발표영상</a:t>
            </a:r>
            <a:endParaRPr lang="en-US" altLang="ko-KR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648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05"/>
    </mc:Choice>
    <mc:Fallback xmlns="">
      <p:transition spd="slow" advTm="9105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A4E910A-309E-411D-B0DF-FD24606A5D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905" y="1740516"/>
            <a:ext cx="4876190" cy="4876190"/>
          </a:xfrm>
          <a:prstGeom prst="rect">
            <a:avLst/>
          </a:prstGeom>
        </p:spPr>
      </p:pic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4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41A12E-4C71-40CD-BCD9-BDD18920B595}"/>
              </a:ext>
            </a:extLst>
          </p:cNvPr>
          <p:cNvSpPr txBox="1"/>
          <p:nvPr/>
        </p:nvSpPr>
        <p:spPr>
          <a:xfrm>
            <a:off x="1548581" y="2913299"/>
            <a:ext cx="909483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저희의 발표를 들어 주셔서 </a:t>
            </a:r>
            <a:endParaRPr lang="en-US" altLang="ko-KR" sz="54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54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감사합니다 </a:t>
            </a:r>
            <a:r>
              <a:rPr lang="en-US" altLang="ko-KR" sz="5400" b="1" dirty="0">
                <a:latin typeface="08서울남산체 EB" panose="02020603020101020101" pitchFamily="18" charset="-127"/>
                <a:ea typeface="08서울남산체 EB" panose="02020603020101020101" pitchFamily="18" charset="-127"/>
                <a:sym typeface="Wingdings" panose="05000000000000000000" pitchFamily="2" charset="2"/>
              </a:rPr>
              <a:t></a:t>
            </a:r>
            <a:endParaRPr lang="ko-KR" altLang="en-US" sz="5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43715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6634"/>
    </mc:Choice>
    <mc:Fallback xmlns="">
      <p:transition spd="slow" advTm="166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54481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5" y="54481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2. System Configuration Diagram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77FD6EF-E383-4848-9E6D-794C5AE7E4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9658" y="1340356"/>
            <a:ext cx="9532679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46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9765"/>
    </mc:Choice>
    <mc:Fallback xmlns="">
      <p:transition spd="slow" advTm="49765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3. Necessary Technology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1B62E2-0FA5-4499-8BD9-2F2B81534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8" y="1999898"/>
            <a:ext cx="3696929" cy="369692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53A3FB-BEE1-4893-AAED-4019E3CAEE31}"/>
              </a:ext>
            </a:extLst>
          </p:cNvPr>
          <p:cNvSpPr txBox="1"/>
          <p:nvPr/>
        </p:nvSpPr>
        <p:spPr>
          <a:xfrm>
            <a:off x="550603" y="2955807"/>
            <a:ext cx="3696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①</a:t>
            </a:r>
          </a:p>
          <a:p>
            <a:pPr algn="ctr"/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SNS 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형태를 가진 </a:t>
            </a:r>
            <a:endParaRPr lang="en-US" altLang="ko-KR" sz="28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웹서버 구축</a:t>
            </a:r>
          </a:p>
          <a:p>
            <a:pPr algn="ctr"/>
            <a:r>
              <a:rPr lang="en-US" altLang="ko-KR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회원가입</a:t>
            </a:r>
            <a:r>
              <a:rPr lang="en-US" altLang="ko-KR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로그인</a:t>
            </a:r>
            <a:r>
              <a:rPr lang="en-US" altLang="ko-KR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로그아웃</a:t>
            </a:r>
            <a:r>
              <a:rPr lang="en-US" altLang="ko-KR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algn="ctr"/>
            <a:r>
              <a: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사진 업로드 가능</a:t>
            </a:r>
            <a:r>
              <a:rPr lang="en-US" altLang="ko-KR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48574D7-6A1F-4B59-91AD-96FB1C2EADE1}"/>
              </a:ext>
            </a:extLst>
          </p:cNvPr>
          <p:cNvGrpSpPr/>
          <p:nvPr/>
        </p:nvGrpSpPr>
        <p:grpSpPr>
          <a:xfrm>
            <a:off x="3823979" y="1999898"/>
            <a:ext cx="4544038" cy="3696929"/>
            <a:chOff x="-6818" y="1070901"/>
            <a:chExt cx="4544038" cy="3696929"/>
          </a:xfrm>
        </p:grpSpPr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19DA5E8C-821D-4016-AB3C-944B2223D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37" y="1070901"/>
              <a:ext cx="3696929" cy="3696929"/>
            </a:xfrm>
            <a:prstGeom prst="rect">
              <a:avLst/>
            </a:prstGeom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D023448-725F-4353-B442-B72A396CD687}"/>
                </a:ext>
              </a:extLst>
            </p:cNvPr>
            <p:cNvSpPr txBox="1"/>
            <p:nvPr/>
          </p:nvSpPr>
          <p:spPr>
            <a:xfrm>
              <a:off x="-6818" y="2044815"/>
              <a:ext cx="4544038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②</a:t>
              </a:r>
            </a:p>
            <a:p>
              <a:pPr algn="ctr"/>
              <a:r>
                <a:rPr lang="ko-KR" altLang="en-US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사용자 및 관리자 계정 </a:t>
              </a:r>
              <a:r>
                <a:rPr lang="en-US" altLang="ko-KR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DB</a:t>
              </a:r>
            </a:p>
            <a:p>
              <a:pPr algn="ctr"/>
              <a:r>
                <a:rPr lang="en-US" altLang="ko-KR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&amp;&amp; </a:t>
              </a:r>
            </a:p>
            <a:p>
              <a:pPr algn="ctr"/>
              <a:r>
                <a:rPr lang="ko-KR" altLang="en-US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업로드 된 이미지 </a:t>
              </a:r>
              <a:r>
                <a:rPr lang="en-US" altLang="ko-KR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DB</a:t>
              </a:r>
              <a:r>
                <a:rPr lang="ko-KR" altLang="en-US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구축</a:t>
              </a:r>
              <a:endPara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6A259C-C555-4BEF-9BF6-7B47320B3585}"/>
              </a:ext>
            </a:extLst>
          </p:cNvPr>
          <p:cNvGrpSpPr/>
          <p:nvPr/>
        </p:nvGrpSpPr>
        <p:grpSpPr>
          <a:xfrm>
            <a:off x="8078333" y="1999899"/>
            <a:ext cx="3696932" cy="3696929"/>
            <a:chOff x="416734" y="1070901"/>
            <a:chExt cx="3696932" cy="369692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2C8742-4606-47DD-B967-F4BECC7EE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37" y="1070901"/>
              <a:ext cx="3696929" cy="369692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FDBED-DE88-47AD-8751-A36E019BFD2C}"/>
                </a:ext>
              </a:extLst>
            </p:cNvPr>
            <p:cNvSpPr txBox="1"/>
            <p:nvPr/>
          </p:nvSpPr>
          <p:spPr>
            <a:xfrm>
              <a:off x="416734" y="2026812"/>
              <a:ext cx="36969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③</a:t>
              </a:r>
            </a:p>
            <a:p>
              <a:pPr algn="ctr"/>
              <a:r>
                <a:rPr lang="en-US" altLang="ko-KR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PHP</a:t>
              </a:r>
              <a:r>
                <a:rPr lang="ko-KR" altLang="en-US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로 </a:t>
              </a:r>
              <a:endPara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ko-KR" altLang="en-US" sz="2800" b="1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스테가노그래피</a:t>
              </a:r>
              <a:r>
                <a:rPr lang="ko-KR" altLang="en-US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endPara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ko-KR" altLang="en-US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기술 삽입</a:t>
              </a:r>
              <a:endPara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5460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4. Now Progress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D1B62E2-0FA5-4499-8BD9-2F2B81534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4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38" y="1999898"/>
            <a:ext cx="3696929" cy="36969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19DA5E8C-821D-4016-AB3C-944B2223DB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Photocopy trans="14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7534" y="1999898"/>
            <a:ext cx="3696929" cy="3696929"/>
          </a:xfrm>
          <a:prstGeom prst="rect">
            <a:avLst/>
          </a:prstGeom>
        </p:spPr>
      </p:pic>
      <p:grpSp>
        <p:nvGrpSpPr>
          <p:cNvPr id="19" name="그룹 18">
            <a:extLst>
              <a:ext uri="{FF2B5EF4-FFF2-40B4-BE49-F238E27FC236}">
                <a16:creationId xmlns:a16="http://schemas.microsoft.com/office/drawing/2014/main" id="{896A259C-C555-4BEF-9BF6-7B47320B3585}"/>
              </a:ext>
            </a:extLst>
          </p:cNvPr>
          <p:cNvGrpSpPr/>
          <p:nvPr/>
        </p:nvGrpSpPr>
        <p:grpSpPr>
          <a:xfrm>
            <a:off x="8078333" y="1999899"/>
            <a:ext cx="3696932" cy="3696929"/>
            <a:chOff x="416734" y="1070901"/>
            <a:chExt cx="3696932" cy="3696929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062C8742-4606-47DD-B967-F4BECC7EE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 trans="14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6737" y="1070901"/>
              <a:ext cx="3696929" cy="369692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E4FDBED-DE88-47AD-8751-A36E019BFD2C}"/>
                </a:ext>
              </a:extLst>
            </p:cNvPr>
            <p:cNvSpPr txBox="1"/>
            <p:nvPr/>
          </p:nvSpPr>
          <p:spPr>
            <a:xfrm>
              <a:off x="416734" y="2026812"/>
              <a:ext cx="3696929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③</a:t>
              </a:r>
            </a:p>
            <a:p>
              <a:pPr algn="ctr"/>
              <a:r>
                <a:rPr lang="en-US" altLang="ko-KR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PHP</a:t>
              </a:r>
              <a:r>
                <a:rPr lang="ko-KR" altLang="en-US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로 </a:t>
              </a:r>
              <a:endPara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ko-KR" altLang="en-US" sz="2800" b="1" dirty="0" err="1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스테가노그래피</a:t>
              </a:r>
              <a:r>
                <a:rPr lang="ko-KR" altLang="en-US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 </a:t>
              </a:r>
              <a:endPara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  <a:p>
              <a:pPr algn="ctr"/>
              <a:r>
                <a:rPr lang="ko-KR" altLang="en-US" sz="2800" b="1" dirty="0">
                  <a:latin typeface="08서울남산체 EB" panose="02020603020101020101" pitchFamily="18" charset="-127"/>
                  <a:ea typeface="08서울남산체 EB" panose="02020603020101020101" pitchFamily="18" charset="-127"/>
                </a:rPr>
                <a:t>기술 삽입</a:t>
              </a:r>
              <a:endPara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</a:endParaRPr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D23D1F22-181F-42DE-860C-5B0D209A9728}"/>
              </a:ext>
            </a:extLst>
          </p:cNvPr>
          <p:cNvSpPr txBox="1"/>
          <p:nvPr/>
        </p:nvSpPr>
        <p:spPr>
          <a:xfrm>
            <a:off x="550603" y="2955807"/>
            <a:ext cx="3696929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①</a:t>
            </a:r>
          </a:p>
          <a:p>
            <a:pPr algn="ctr"/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SNS 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형태를 가진 </a:t>
            </a:r>
            <a:endParaRPr lang="en-US" altLang="ko-KR" sz="2800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pPr algn="ctr"/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웹서버 구축</a:t>
            </a:r>
          </a:p>
          <a:p>
            <a:pPr algn="ctr"/>
            <a:r>
              <a:rPr lang="en-US" altLang="ko-KR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</a:t>
            </a:r>
            <a:r>
              <a: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회원가입</a:t>
            </a:r>
            <a:r>
              <a:rPr lang="en-US" altLang="ko-KR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로그인</a:t>
            </a:r>
            <a:r>
              <a:rPr lang="en-US" altLang="ko-KR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 </a:t>
            </a:r>
            <a:r>
              <a: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로그아웃</a:t>
            </a:r>
            <a:r>
              <a:rPr lang="en-US" altLang="ko-KR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,</a:t>
            </a:r>
          </a:p>
          <a:p>
            <a:pPr algn="ctr"/>
            <a:r>
              <a:rPr lang="ko-KR" altLang="en-US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사진 업로드 가능</a:t>
            </a:r>
            <a:r>
              <a:rPr lang="en-US" altLang="ko-KR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)</a:t>
            </a:r>
            <a:endParaRPr lang="ko-KR" altLang="en-US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CD05FD-C476-46B1-8B46-79C4D3C27418}"/>
              </a:ext>
            </a:extLst>
          </p:cNvPr>
          <p:cNvSpPr txBox="1"/>
          <p:nvPr/>
        </p:nvSpPr>
        <p:spPr>
          <a:xfrm>
            <a:off x="3823979" y="2973812"/>
            <a:ext cx="454403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②</a:t>
            </a:r>
          </a:p>
          <a:p>
            <a:pPr algn="ctr"/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사용자 및 관리자 계정 </a:t>
            </a:r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DB</a:t>
            </a:r>
          </a:p>
          <a:p>
            <a:pPr algn="ctr"/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&amp;&amp; </a:t>
            </a:r>
          </a:p>
          <a:p>
            <a:pPr algn="ctr"/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업로드 된 이미지 </a:t>
            </a:r>
            <a:r>
              <a:rPr lang="en-US" altLang="ko-KR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DB</a:t>
            </a:r>
            <a:r>
              <a:rPr lang="ko-KR" altLang="en-US" sz="2800" b="1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구축</a:t>
            </a:r>
            <a:endParaRPr lang="ko-KR" altLang="en-US" b="1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7518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972BE714-D5AA-4944-A82A-127925B345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5" y="2232898"/>
            <a:ext cx="5543684" cy="37217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CD9497-0054-4B8E-AFDD-41F43A3B0C23}"/>
              </a:ext>
            </a:extLst>
          </p:cNvPr>
          <p:cNvSpPr txBox="1"/>
          <p:nvPr/>
        </p:nvSpPr>
        <p:spPr>
          <a:xfrm>
            <a:off x="560102" y="1622937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초기화면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(index.html)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E2F2EF-2EB3-4E67-B0C6-592D5CE3B2A6}"/>
              </a:ext>
            </a:extLst>
          </p:cNvPr>
          <p:cNvSpPr txBox="1"/>
          <p:nvPr/>
        </p:nvSpPr>
        <p:spPr>
          <a:xfrm>
            <a:off x="6371925" y="2146270"/>
            <a:ext cx="516876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&lt;html&gt;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&lt;head&gt;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&lt;meta charset='utf-8'&gt;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&lt;title&gt;Safety SNS!&lt;/title&gt;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&lt;/head&gt;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&lt;body&gt;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&lt;div align='center'&gt;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&lt;span&gt;LOGIN&lt;/span&gt;</a:t>
            </a:r>
          </a:p>
          <a:p>
            <a:endParaRPr lang="en-US" altLang="ko-KR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&lt;form method='get' action='</a:t>
            </a:r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login_action.php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&lt;p&gt;ID:&lt;input name="id" type="text"&gt;&lt;/p&gt;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&lt;p&gt;PW:&lt;input name="pw" type="password"&lt;/p&gt;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&lt;input type="</a:t>
            </a:r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submit"value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="login"&gt;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&lt;/form&gt;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</a:t>
            </a:r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br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/&gt;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&lt;button id="join" onclick="</a:t>
            </a:r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location.href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='./</a:t>
            </a:r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join.php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'"&gt;JOIN&lt;/button&gt;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&lt;/div&gt;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&lt;/body&gt;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&lt;/html&gt;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97367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4B327F-9D49-4009-A834-5F4416799895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회원가입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join.php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33D3CC-D46A-428A-8577-245C96EAA32D}"/>
              </a:ext>
            </a:extLst>
          </p:cNvPr>
          <p:cNvSpPr txBox="1"/>
          <p:nvPr/>
        </p:nvSpPr>
        <p:spPr>
          <a:xfrm>
            <a:off x="6314173" y="2232898"/>
            <a:ext cx="516876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&lt;html&gt;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&lt;head&gt;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	&lt;meta charset='utf-8'&gt;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&lt;/head&gt;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&lt;body&gt;</a:t>
            </a:r>
          </a:p>
          <a:p>
            <a:endParaRPr lang="en-US" altLang="ko-KR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&lt;div align="center"&gt;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&lt;p&gt;Join&lt;/p&gt;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&lt;form method='get' action='</a:t>
            </a:r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join_action.php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&lt;p&gt;ID: &lt;input type="text" name="id"&gt;&lt;/p&gt;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&lt;p&gt;PW: &lt;input type="password" name="pw"&gt;&lt;/p&gt;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&lt;p&gt;Email: &lt;input type="email" name="email"&gt;&lt;/p&gt;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&lt;input type="submit" value="join"&gt;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&lt;/form&gt;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&lt;/div&gt;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&lt;/body&gt;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&lt;/html&gt;</a:t>
            </a:r>
          </a:p>
          <a:p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581EEF45-92F9-4747-918E-3623B5CEDD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5" y="2235747"/>
            <a:ext cx="5528109" cy="37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22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C330A-592E-4D80-B706-AC37F7C2112F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회원가입 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(</a:t>
            </a:r>
            <a:r>
              <a:rPr lang="en-US" altLang="ko-KR" dirty="0" err="1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join_action.php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)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349FE0-F778-40F5-A744-9ECC8EFC2384}"/>
              </a:ext>
            </a:extLst>
          </p:cNvPr>
          <p:cNvSpPr txBox="1"/>
          <p:nvPr/>
        </p:nvSpPr>
        <p:spPr>
          <a:xfrm>
            <a:off x="560102" y="2396528"/>
            <a:ext cx="4676041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</a:t>
            </a:r>
          </a:p>
          <a:p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session_start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();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$connect = </a:t>
            </a:r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mysqli_connect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('</a:t>
            </a:r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localhost','admin','test','users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')or die("fail");</a:t>
            </a:r>
          </a:p>
          <a:p>
            <a:endParaRPr lang="en-US" altLang="ko-KR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$id=$_GET[id];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$pw=$_GET[pw];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$email=$_GET[email];</a:t>
            </a:r>
          </a:p>
          <a:p>
            <a:endParaRPr lang="en-US" altLang="ko-KR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$query = "insert into members (id, pw, email) values ('$id', '$pw', '$email')";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$result = $connect-&gt;query($query);</a:t>
            </a:r>
          </a:p>
          <a:p>
            <a:endParaRPr lang="en-US" altLang="ko-KR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if($result){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 &lt;script&gt;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alert('Welcome your Join!');</a:t>
            </a:r>
          </a:p>
          <a:p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location.replace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("./index.html");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&lt;/script&gt;</a:t>
            </a:r>
          </a:p>
          <a:p>
            <a:endParaRPr lang="en-US" altLang="ko-KR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8D3940-E0F2-44CD-BE8F-3F63301D549F}"/>
              </a:ext>
            </a:extLst>
          </p:cNvPr>
          <p:cNvSpPr txBox="1"/>
          <p:nvPr/>
        </p:nvSpPr>
        <p:spPr>
          <a:xfrm>
            <a:off x="5871410" y="2396528"/>
            <a:ext cx="503401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	}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else{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 &lt;script&gt;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alert("fail");</a:t>
            </a:r>
          </a:p>
          <a:p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location.replace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("./</a:t>
            </a:r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join.php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");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&lt;/script&gt;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&lt;?php	}</a:t>
            </a:r>
          </a:p>
          <a:p>
            <a:r>
              <a:rPr lang="en-US" altLang="ko-KR" sz="1400" dirty="0" err="1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mysqli_close</a:t>
            </a:r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($connect);</a:t>
            </a:r>
          </a:p>
          <a:p>
            <a:r>
              <a:rPr lang="en-US" altLang="ko-KR" sz="1400" dirty="0">
                <a:latin typeface="08서울남산체 EB" panose="02020603020101020101" pitchFamily="18" charset="-127"/>
                <a:ea typeface="08서울남산체 EB" panose="02020603020101020101" pitchFamily="18" charset="-127"/>
              </a:rPr>
              <a:t>?&gt;</a:t>
            </a:r>
            <a:endParaRPr lang="ko-KR" altLang="en-US" sz="1400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  <a:p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4834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자유형 5"/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11830050 w 12192000"/>
              <a:gd name="connsiteY3" fmla="*/ 6858000 h 6858000"/>
              <a:gd name="connsiteX4" fmla="*/ 11830050 w 12192000"/>
              <a:gd name="connsiteY4" fmla="*/ 1462064 h 6858000"/>
              <a:gd name="connsiteX5" fmla="*/ 11510986 w 12192000"/>
              <a:gd name="connsiteY5" fmla="*/ 1143000 h 6858000"/>
              <a:gd name="connsiteX6" fmla="*/ 681014 w 12192000"/>
              <a:gd name="connsiteY6" fmla="*/ 1143000 h 6858000"/>
              <a:gd name="connsiteX7" fmla="*/ 361950 w 12192000"/>
              <a:gd name="connsiteY7" fmla="*/ 1462064 h 6858000"/>
              <a:gd name="connsiteX8" fmla="*/ 361950 w 12192000"/>
              <a:gd name="connsiteY8" fmla="*/ 6858000 h 6858000"/>
              <a:gd name="connsiteX9" fmla="*/ 0 w 12192000"/>
              <a:gd name="connsiteY9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1830050" y="6858000"/>
                </a:lnTo>
                <a:lnTo>
                  <a:pt x="11830050" y="1462064"/>
                </a:lnTo>
                <a:cubicBezTo>
                  <a:pt x="11830050" y="1285850"/>
                  <a:pt x="11687200" y="1143000"/>
                  <a:pt x="11510986" y="1143000"/>
                </a:cubicBezTo>
                <a:lnTo>
                  <a:pt x="681014" y="1143000"/>
                </a:lnTo>
                <a:cubicBezTo>
                  <a:pt x="504800" y="1143000"/>
                  <a:pt x="361950" y="1285850"/>
                  <a:pt x="361950" y="1462064"/>
                </a:cubicBezTo>
                <a:lnTo>
                  <a:pt x="361950" y="6858000"/>
                </a:lnTo>
                <a:lnTo>
                  <a:pt x="0" y="6858000"/>
                </a:lnTo>
                <a:close/>
              </a:path>
            </a:pathLst>
          </a:custGeom>
          <a:blipFill dpi="0" rotWithShape="1">
            <a:blip r:embed="rId2"/>
            <a:srcRect/>
            <a:stretch>
              <a:fillRect l="-1000" t="-1000" r="-1000" b="-100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750D7D-A7E0-4581-994D-3643AD833E5A}"/>
              </a:ext>
            </a:extLst>
          </p:cNvPr>
          <p:cNvSpPr/>
          <p:nvPr/>
        </p:nvSpPr>
        <p:spPr>
          <a:xfrm>
            <a:off x="-186814" y="81399"/>
            <a:ext cx="12565626" cy="9895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400" dirty="0">
                <a:solidFill>
                  <a:schemeClr val="bg1"/>
                </a:solidFill>
                <a:latin typeface="a바른생각" panose="02020600000000000000" pitchFamily="18" charset="-127"/>
                <a:ea typeface="a바른생각" panose="02020600000000000000" pitchFamily="18" charset="-127"/>
              </a:rPr>
              <a:t>5. Performance</a:t>
            </a:r>
            <a:endParaRPr lang="ko-KR" altLang="en-US" sz="4400" dirty="0">
              <a:solidFill>
                <a:schemeClr val="bg1"/>
              </a:solidFill>
              <a:latin typeface="a바른생각" panose="02020600000000000000" pitchFamily="18" charset="-127"/>
              <a:ea typeface="a바른생각" panose="02020600000000000000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9F6248-2FF7-4567-A9E5-3C4E90CDD104}"/>
              </a:ext>
            </a:extLst>
          </p:cNvPr>
          <p:cNvSpPr txBox="1"/>
          <p:nvPr/>
        </p:nvSpPr>
        <p:spPr>
          <a:xfrm>
            <a:off x="560102" y="1613312"/>
            <a:ext cx="5528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▪ 회원가입 성공</a:t>
            </a:r>
            <a:r>
              <a:rPr lang="en-US" altLang="ko-KR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, phpMyAdmin</a:t>
            </a:r>
            <a:r>
              <a:rPr lang="ko-KR" altLang="en-US" dirty="0">
                <a:latin typeface="08서울남산체 EB" panose="02020603020101020101" pitchFamily="18" charset="-127"/>
                <a:ea typeface="08서울남산체 EB" panose="02020603020101020101" pitchFamily="18" charset="-127"/>
                <a:cs typeface="함초롬돋움" panose="020B0604000101010101" pitchFamily="50" charset="-127"/>
              </a:rPr>
              <a:t> </a:t>
            </a:r>
            <a:endParaRPr lang="ko-KR" altLang="en-US" dirty="0">
              <a:latin typeface="08서울남산체 EB" panose="02020603020101020101" pitchFamily="18" charset="-127"/>
              <a:ea typeface="08서울남산체 EB" panose="02020603020101020101" pitchFamily="18" charset="-127"/>
            </a:endParaRPr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6D4466D2-AAE0-45D7-AA7F-640F430FDA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315" y="2242523"/>
            <a:ext cx="5520322" cy="3721736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D029145F-8BBE-42D7-96F5-888DCF16E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365" y="2242523"/>
            <a:ext cx="5520322" cy="3721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839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497"/>
    </mc:Choice>
    <mc:Fallback xmlns="">
      <p:transition spd="slow" advTm="65497"/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2439</Words>
  <Application>Microsoft Office PowerPoint</Application>
  <PresentationFormat>와이드스크린</PresentationFormat>
  <Paragraphs>408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5" baseType="lpstr">
      <vt:lpstr>08서울남산체 EB</vt:lpstr>
      <vt:lpstr>a바른생각</vt:lpstr>
      <vt:lpstr>맑은 고딕</vt:lpstr>
      <vt:lpstr>야놀자 야체 B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조땡</dc:creator>
  <cp:lastModifiedBy>유 혜진</cp:lastModifiedBy>
  <cp:revision>57</cp:revision>
  <dcterms:created xsi:type="dcterms:W3CDTF">2019-03-27T04:47:37Z</dcterms:created>
  <dcterms:modified xsi:type="dcterms:W3CDTF">2020-05-13T08:37:06Z</dcterms:modified>
</cp:coreProperties>
</file>