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74" r:id="rId7"/>
    <p:sldId id="276" r:id="rId8"/>
    <p:sldId id="278" r:id="rId9"/>
    <p:sldId id="268" r:id="rId10"/>
    <p:sldId id="277" r:id="rId11"/>
    <p:sldId id="269" r:id="rId12"/>
    <p:sldId id="27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53E"/>
    <a:srgbClr val="706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4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119-8857-4E49-BE27-D884AFEA3EE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45281" y="1554482"/>
            <a:ext cx="3901440" cy="374904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085912" y="2459505"/>
            <a:ext cx="5914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사이버보안 </a:t>
            </a:r>
            <a:endParaRPr lang="en-US" altLang="ko-KR" sz="3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캡스톤</a:t>
            </a:r>
            <a:r>
              <a:rPr lang="ko-KR" altLang="en-US" sz="3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디자인</a:t>
            </a:r>
            <a:endParaRPr lang="en-US" altLang="ko-KR" sz="36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중간발표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E1A81E-7E1F-4989-ADA1-F8FA1EA13458}"/>
              </a:ext>
            </a:extLst>
          </p:cNvPr>
          <p:cNvCxnSpPr>
            <a:cxnSpLocks/>
          </p:cNvCxnSpPr>
          <p:nvPr/>
        </p:nvCxnSpPr>
        <p:spPr>
          <a:xfrm>
            <a:off x="5476084" y="4398497"/>
            <a:ext cx="113431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7521A-391F-4B85-B37B-1B04EB08DAAC}"/>
              </a:ext>
            </a:extLst>
          </p:cNvPr>
          <p:cNvSpPr txBox="1"/>
          <p:nvPr/>
        </p:nvSpPr>
        <p:spPr>
          <a:xfrm>
            <a:off x="3474334" y="5493964"/>
            <a:ext cx="524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045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</a:p>
          <a:p>
            <a:pPr algn="ctr"/>
            <a:r>
              <a:rPr lang="en-US" altLang="ko-KR" dirty="0">
                <a:solidFill>
                  <a:srgbClr val="5045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1771250 </a:t>
            </a:r>
            <a:r>
              <a:rPr lang="ko-KR" altLang="en-US" dirty="0" err="1">
                <a:solidFill>
                  <a:srgbClr val="5045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조재연</a:t>
            </a:r>
            <a:r>
              <a:rPr lang="en-US" altLang="ko-KR" dirty="0">
                <a:solidFill>
                  <a:srgbClr val="5045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,1771405 </a:t>
            </a:r>
            <a:r>
              <a:rPr lang="ko-KR" altLang="en-US" dirty="0">
                <a:solidFill>
                  <a:srgbClr val="50453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이연주</a:t>
            </a:r>
          </a:p>
        </p:txBody>
      </p:sp>
    </p:spTree>
    <p:extLst>
      <p:ext uri="{BB962C8B-B14F-4D97-AF65-F5344CB8AC3E}">
        <p14:creationId xmlns:p14="http://schemas.microsoft.com/office/powerpoint/2010/main" val="218642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" y="-5335"/>
            <a:ext cx="12191999" cy="75437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6" y="16426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문제 해결 방안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D8493-18DC-4BF9-8835-566E6907C597}"/>
              </a:ext>
            </a:extLst>
          </p:cNvPr>
          <p:cNvSpPr txBox="1"/>
          <p:nvPr/>
        </p:nvSpPr>
        <p:spPr>
          <a:xfrm>
            <a:off x="3098510" y="3193530"/>
            <a:ext cx="1005403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>
                <a:solidFill>
                  <a:srgbClr val="D5038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</a:p>
        </p:txBody>
      </p:sp>
      <p:sp>
        <p:nvSpPr>
          <p:cNvPr id="20" name="모서리가 둥근 직사각형 5">
            <a:extLst>
              <a:ext uri="{FF2B5EF4-FFF2-40B4-BE49-F238E27FC236}">
                <a16:creationId xmlns:a16="http://schemas.microsoft.com/office/drawing/2014/main" id="{C0B58615-C793-4417-96B1-05AFE0C65E4E}"/>
              </a:ext>
            </a:extLst>
          </p:cNvPr>
          <p:cNvSpPr/>
          <p:nvPr/>
        </p:nvSpPr>
        <p:spPr>
          <a:xfrm>
            <a:off x="1760794" y="3508173"/>
            <a:ext cx="972896" cy="973705"/>
          </a:xfrm>
          <a:prstGeom prst="roundRect">
            <a:avLst>
              <a:gd name="adj" fmla="val 33874"/>
            </a:avLst>
          </a:prstGeom>
          <a:solidFill>
            <a:srgbClr val="D503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2A540-3754-47C5-965F-502856AF9A9D}"/>
              </a:ext>
            </a:extLst>
          </p:cNvPr>
          <p:cNvSpPr txBox="1"/>
          <p:nvPr/>
        </p:nvSpPr>
        <p:spPr>
          <a:xfrm>
            <a:off x="2002623" y="3491730"/>
            <a:ext cx="48923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4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F2494-278D-4BB0-8E93-8CEC78D94B19}"/>
              </a:ext>
            </a:extLst>
          </p:cNvPr>
          <p:cNvSpPr txBox="1"/>
          <p:nvPr/>
        </p:nvSpPr>
        <p:spPr>
          <a:xfrm>
            <a:off x="2940253" y="3694578"/>
            <a:ext cx="2648481" cy="644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한글 인식률을 높이기 위해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인식률 개선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3DEA16-DF87-4315-AA1E-226B4E53D287}"/>
              </a:ext>
            </a:extLst>
          </p:cNvPr>
          <p:cNvSpPr txBox="1"/>
          <p:nvPr/>
        </p:nvSpPr>
        <p:spPr>
          <a:xfrm>
            <a:off x="8053583" y="3300092"/>
            <a:ext cx="1005403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>
                <a:solidFill>
                  <a:srgbClr val="6D6AC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</a:p>
        </p:txBody>
      </p:sp>
      <p:sp>
        <p:nvSpPr>
          <p:cNvPr id="28" name="모서리가 둥근 직사각형 52">
            <a:extLst>
              <a:ext uri="{FF2B5EF4-FFF2-40B4-BE49-F238E27FC236}">
                <a16:creationId xmlns:a16="http://schemas.microsoft.com/office/drawing/2014/main" id="{8ED95146-088E-42A5-AA1C-128059F2550C}"/>
              </a:ext>
            </a:extLst>
          </p:cNvPr>
          <p:cNvSpPr/>
          <p:nvPr/>
        </p:nvSpPr>
        <p:spPr>
          <a:xfrm>
            <a:off x="6606139" y="3597299"/>
            <a:ext cx="972896" cy="973705"/>
          </a:xfrm>
          <a:prstGeom prst="roundRect">
            <a:avLst>
              <a:gd name="adj" fmla="val 31028"/>
            </a:avLst>
          </a:prstGeom>
          <a:solidFill>
            <a:srgbClr val="6D6AC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9E7195-871C-4664-9DCC-73F9524DAACC}"/>
              </a:ext>
            </a:extLst>
          </p:cNvPr>
          <p:cNvSpPr txBox="1"/>
          <p:nvPr/>
        </p:nvSpPr>
        <p:spPr>
          <a:xfrm>
            <a:off x="6847969" y="3600319"/>
            <a:ext cx="48923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4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6D695-326F-4A05-B421-C914C1330D0F}"/>
              </a:ext>
            </a:extLst>
          </p:cNvPr>
          <p:cNvSpPr txBox="1"/>
          <p:nvPr/>
        </p:nvSpPr>
        <p:spPr>
          <a:xfrm>
            <a:off x="7691424" y="3776253"/>
            <a:ext cx="3058851" cy="644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정확한 이미지 프로세싱을 위해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YOLO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알고리즘 사용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53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향후 개발 계획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372A04-C845-415A-ABC5-482804A64CDD}"/>
              </a:ext>
            </a:extLst>
          </p:cNvPr>
          <p:cNvSpPr/>
          <p:nvPr/>
        </p:nvSpPr>
        <p:spPr>
          <a:xfrm>
            <a:off x="1479527" y="2524315"/>
            <a:ext cx="9619129" cy="335666"/>
          </a:xfrm>
          <a:prstGeom prst="rect">
            <a:avLst/>
          </a:prstGeom>
          <a:solidFill>
            <a:srgbClr val="1C3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Pyqt5</a:t>
            </a:r>
            <a:r>
              <a:rPr lang="ko-KR" altLang="en-US" dirty="0"/>
              <a:t>를 통해 </a:t>
            </a:r>
            <a:r>
              <a:rPr lang="en-US" altLang="ko-KR" dirty="0"/>
              <a:t>UI</a:t>
            </a:r>
            <a:r>
              <a:rPr lang="ko-KR" altLang="en-US" dirty="0"/>
              <a:t> 생성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283B05-03AA-43ED-BDF8-225323EF03FE}"/>
              </a:ext>
            </a:extLst>
          </p:cNvPr>
          <p:cNvSpPr/>
          <p:nvPr/>
        </p:nvSpPr>
        <p:spPr>
          <a:xfrm>
            <a:off x="1479527" y="3579317"/>
            <a:ext cx="9619129" cy="335666"/>
          </a:xfrm>
          <a:prstGeom prst="rect">
            <a:avLst/>
          </a:prstGeom>
          <a:solidFill>
            <a:srgbClr val="6D6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프로세싱을 위해 </a:t>
            </a:r>
            <a:r>
              <a:rPr lang="en-US" altLang="ko-KR" dirty="0"/>
              <a:t>YOLO </a:t>
            </a:r>
            <a:r>
              <a:rPr lang="ko-KR" altLang="en-US" dirty="0"/>
              <a:t>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3EB5BE-16E0-4318-A3F6-F7FC8F1A9CEE}"/>
              </a:ext>
            </a:extLst>
          </p:cNvPr>
          <p:cNvSpPr/>
          <p:nvPr/>
        </p:nvSpPr>
        <p:spPr>
          <a:xfrm>
            <a:off x="1479528" y="4713190"/>
            <a:ext cx="9619128" cy="335666"/>
          </a:xfrm>
          <a:prstGeom prst="rect">
            <a:avLst/>
          </a:prstGeom>
          <a:solidFill>
            <a:srgbClr val="D50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한글 인식률을 위한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19472-BC37-4DA0-A628-B81D26F0C3DD}"/>
              </a:ext>
            </a:extLst>
          </p:cNvPr>
          <p:cNvSpPr/>
          <p:nvPr/>
        </p:nvSpPr>
        <p:spPr>
          <a:xfrm>
            <a:off x="1479527" y="5759601"/>
            <a:ext cx="9619127" cy="335666"/>
          </a:xfrm>
          <a:prstGeom prst="rect">
            <a:avLst/>
          </a:prstGeom>
          <a:solidFill>
            <a:srgbClr val="17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저화질이나 손상된 이미지 복구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5731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45281" y="1554482"/>
            <a:ext cx="3901440" cy="374904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230291" y="3031808"/>
            <a:ext cx="591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E1A81E-7E1F-4989-ADA1-F8FA1EA13458}"/>
              </a:ext>
            </a:extLst>
          </p:cNvPr>
          <p:cNvCxnSpPr>
            <a:cxnSpLocks/>
          </p:cNvCxnSpPr>
          <p:nvPr/>
        </p:nvCxnSpPr>
        <p:spPr>
          <a:xfrm>
            <a:off x="5476084" y="4398497"/>
            <a:ext cx="113431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화살표: 오각형 9">
            <a:extLst>
              <a:ext uri="{FF2B5EF4-FFF2-40B4-BE49-F238E27FC236}">
                <a16:creationId xmlns:a16="http://schemas.microsoft.com/office/drawing/2014/main" id="{51CD2662-8E89-4D0B-AC5A-9C364F689A9E}"/>
              </a:ext>
            </a:extLst>
          </p:cNvPr>
          <p:cNvSpPr/>
          <p:nvPr/>
        </p:nvSpPr>
        <p:spPr>
          <a:xfrm rot="5400000">
            <a:off x="304800" y="123825"/>
            <a:ext cx="1116330" cy="868680"/>
          </a:xfrm>
          <a:prstGeom prst="homePlate">
            <a:avLst/>
          </a:prstGeom>
          <a:solidFill>
            <a:srgbClr val="50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화살표: 오각형 7">
            <a:extLst>
              <a:ext uri="{FF2B5EF4-FFF2-40B4-BE49-F238E27FC236}">
                <a16:creationId xmlns:a16="http://schemas.microsoft.com/office/drawing/2014/main" id="{42FC9E16-3C8E-41C2-A1F1-4A04F3D30C27}"/>
              </a:ext>
            </a:extLst>
          </p:cNvPr>
          <p:cNvSpPr/>
          <p:nvPr/>
        </p:nvSpPr>
        <p:spPr>
          <a:xfrm rot="5400000">
            <a:off x="207645" y="114300"/>
            <a:ext cx="1097280" cy="868680"/>
          </a:xfrm>
          <a:prstGeom prst="homePlat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57000-6A37-4783-A196-C84D1786F5B3}"/>
              </a:ext>
            </a:extLst>
          </p:cNvPr>
          <p:cNvSpPr txBox="1"/>
          <p:nvPr/>
        </p:nvSpPr>
        <p:spPr>
          <a:xfrm>
            <a:off x="321945" y="1303020"/>
            <a:ext cx="180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37226-4DD5-4D7C-9B6E-21D702659CFB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1685925" y="3352179"/>
            <a:ext cx="9030628" cy="29064"/>
          </a:xfrm>
          <a:prstGeom prst="line">
            <a:avLst/>
          </a:prstGeom>
          <a:ln w="25400">
            <a:solidFill>
              <a:srgbClr val="5F5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E6D4DA0-E7BF-41C7-9C79-8B6C7A739C6F}"/>
              </a:ext>
            </a:extLst>
          </p:cNvPr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25C-98F9-4EB4-87B9-B76E4101FBF3}"/>
              </a:ext>
            </a:extLst>
          </p:cNvPr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40BCF9-86C5-45DB-B049-83EA8A62BFD9}"/>
              </a:ext>
            </a:extLst>
          </p:cNvPr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7B63E2-DEE7-404C-B575-C9609C821A09}"/>
              </a:ext>
            </a:extLst>
          </p:cNvPr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1A472-B8B0-4E06-9A48-FA964C493BBA}"/>
              </a:ext>
            </a:extLst>
          </p:cNvPr>
          <p:cNvSpPr txBox="1"/>
          <p:nvPr/>
        </p:nvSpPr>
        <p:spPr>
          <a:xfrm>
            <a:off x="797675" y="3613418"/>
            <a:ext cx="180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6ACEC-D2D0-4D9B-9967-E2CC8BC82889}"/>
              </a:ext>
            </a:extLst>
          </p:cNvPr>
          <p:cNvSpPr txBox="1"/>
          <p:nvPr/>
        </p:nvSpPr>
        <p:spPr>
          <a:xfrm>
            <a:off x="6525226" y="3613418"/>
            <a:ext cx="222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토의사항</a:t>
            </a:r>
            <a:endParaRPr lang="ko-KR" altLang="en-US" sz="1800" dirty="0">
              <a:solidFill>
                <a:srgbClr val="1C3768">
                  <a:alpha val="85000"/>
                </a:srgb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9022A-3712-438D-8444-4FE9960BA11E}"/>
              </a:ext>
            </a:extLst>
          </p:cNvPr>
          <p:cNvSpPr txBox="1"/>
          <p:nvPr/>
        </p:nvSpPr>
        <p:spPr>
          <a:xfrm>
            <a:off x="3446742" y="3613418"/>
            <a:ext cx="222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수행 내역 및 결과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7755-FF6F-40C8-8049-C67F65F2FA5B}"/>
              </a:ext>
            </a:extLst>
          </p:cNvPr>
          <p:cNvSpPr txBox="1"/>
          <p:nvPr/>
        </p:nvSpPr>
        <p:spPr>
          <a:xfrm>
            <a:off x="9657530" y="3600288"/>
            <a:ext cx="17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향후 개발 계획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82C552-5BEB-4EE1-B8F3-53820D7FF617}"/>
              </a:ext>
            </a:extLst>
          </p:cNvPr>
          <p:cNvSpPr/>
          <p:nvPr/>
        </p:nvSpPr>
        <p:spPr>
          <a:xfrm>
            <a:off x="-54124" y="6276975"/>
            <a:ext cx="12246124" cy="581025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2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4138C-87F6-426E-9F3E-1C76AC1882A4}"/>
              </a:ext>
            </a:extLst>
          </p:cNvPr>
          <p:cNvSpPr txBox="1"/>
          <p:nvPr/>
        </p:nvSpPr>
        <p:spPr>
          <a:xfrm>
            <a:off x="1660218" y="3050492"/>
            <a:ext cx="9594877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는 이미지 속 번호판을 인식하여 범죄차량이나 도난차량을 구별하여 찾고자 하려던 차량을 쉽게 발견하기 위한 프로젝트다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소개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핵심 기능 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C87247-1D5C-49D7-9144-2BF11D700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60" y="2925464"/>
            <a:ext cx="1941308" cy="2328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A28B93-E2A5-4DD3-8784-25972D7F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1" y="3007913"/>
            <a:ext cx="1941308" cy="2328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FF11B5-CADC-41F7-84E6-629EAFFA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09" y="2994473"/>
            <a:ext cx="1941308" cy="232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88E83-9AFE-4753-A9F8-B0474F169D69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9A9A9-B18F-4E31-B7E9-42670E171858}"/>
              </a:ext>
            </a:extLst>
          </p:cNvPr>
          <p:cNvSpPr txBox="1"/>
          <p:nvPr/>
        </p:nvSpPr>
        <p:spPr>
          <a:xfrm>
            <a:off x="1578157" y="3547691"/>
            <a:ext cx="166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차량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번호판 인식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AB57D-2ED8-435E-865F-E4AE936C3234}"/>
              </a:ext>
            </a:extLst>
          </p:cNvPr>
          <p:cNvSpPr txBox="1"/>
          <p:nvPr/>
        </p:nvSpPr>
        <p:spPr>
          <a:xfrm>
            <a:off x="5326107" y="3450500"/>
            <a:ext cx="166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저해상도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고해상도화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84BEE-7CD0-40F2-A8A1-53757C5FF3D2}"/>
              </a:ext>
            </a:extLst>
          </p:cNvPr>
          <p:cNvSpPr txBox="1"/>
          <p:nvPr/>
        </p:nvSpPr>
        <p:spPr>
          <a:xfrm>
            <a:off x="9082778" y="3727499"/>
            <a:ext cx="166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간편한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9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05197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수행 내역 및 결과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2BF8C-3AEC-45D2-9F22-66CFBEBBE7F3}"/>
              </a:ext>
            </a:extLst>
          </p:cNvPr>
          <p:cNvSpPr txBox="1"/>
          <p:nvPr/>
        </p:nvSpPr>
        <p:spPr>
          <a:xfrm>
            <a:off x="292504" y="2268500"/>
            <a:ext cx="5129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이미지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r>
              <a:rPr lang="ko-KR" altLang="en-US" dirty="0"/>
              <a:t> 최초의 이미지를 </a:t>
            </a:r>
            <a:r>
              <a:rPr lang="ko-KR" altLang="en-US" dirty="0" err="1"/>
              <a:t>그레이스케일로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노이즈를 줄이기 위해 </a:t>
            </a:r>
            <a:r>
              <a:rPr lang="en-US" altLang="ko-KR" dirty="0" err="1"/>
              <a:t>GaussianBlur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AdaptiveThreshold</a:t>
            </a:r>
            <a:r>
              <a:rPr lang="ko-KR" altLang="en-US" dirty="0"/>
              <a:t>를 통해 흰색 검은색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DrawContours</a:t>
            </a:r>
            <a:r>
              <a:rPr lang="ko-KR" altLang="en-US" dirty="0"/>
              <a:t>를 통해 윤곽선으로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6" name="그림 5" descr="자동차, 도로, 하얀색, 앉아있는이(가) 표시된 사진&#10;&#10;자동 생성된 설명">
            <a:extLst>
              <a:ext uri="{FF2B5EF4-FFF2-40B4-BE49-F238E27FC236}">
                <a16:creationId xmlns:a16="http://schemas.microsoft.com/office/drawing/2014/main" id="{8270939F-F612-45D7-B9EC-17AF7EA21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23" y="2486372"/>
            <a:ext cx="2274953" cy="1615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89BE48-928D-4709-952D-FDF67FA68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13" y="4635400"/>
            <a:ext cx="2274953" cy="15906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0003E5-8093-45A6-B2F0-0C58F0691C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24" y="4649196"/>
            <a:ext cx="2224316" cy="1512183"/>
          </a:xfrm>
          <a:prstGeom prst="rect">
            <a:avLst/>
          </a:prstGeom>
        </p:spPr>
      </p:pic>
      <p:pic>
        <p:nvPicPr>
          <p:cNvPr id="16" name="그림 15" descr="자동차, 도로, 실외, 잔디이(가) 표시된 사진&#10;&#10;자동 생성된 설명">
            <a:extLst>
              <a:ext uri="{FF2B5EF4-FFF2-40B4-BE49-F238E27FC236}">
                <a16:creationId xmlns:a16="http://schemas.microsoft.com/office/drawing/2014/main" id="{4EAE8E8F-B423-42C9-807F-A527890517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15" y="2486371"/>
            <a:ext cx="2388541" cy="1590667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3C849D8-B948-4C8F-B769-E672DCC3649E}"/>
              </a:ext>
            </a:extLst>
          </p:cNvPr>
          <p:cNvSpPr/>
          <p:nvPr/>
        </p:nvSpPr>
        <p:spPr>
          <a:xfrm>
            <a:off x="2542039" y="3205840"/>
            <a:ext cx="519764" cy="36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432548A-18FF-4348-A0FD-BC0D47D154C0}"/>
              </a:ext>
            </a:extLst>
          </p:cNvPr>
          <p:cNvSpPr/>
          <p:nvPr/>
        </p:nvSpPr>
        <p:spPr>
          <a:xfrm>
            <a:off x="2494275" y="4411590"/>
            <a:ext cx="571740" cy="44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E0EB43E-76E8-48A5-9B49-D3E58658C364}"/>
              </a:ext>
            </a:extLst>
          </p:cNvPr>
          <p:cNvSpPr/>
          <p:nvPr/>
        </p:nvSpPr>
        <p:spPr>
          <a:xfrm>
            <a:off x="2456018" y="5483239"/>
            <a:ext cx="691805" cy="44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05197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수행 내역 및 결과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2BF8C-3AEC-45D2-9F22-66CFBEBBE7F3}"/>
              </a:ext>
            </a:extLst>
          </p:cNvPr>
          <p:cNvSpPr txBox="1"/>
          <p:nvPr/>
        </p:nvSpPr>
        <p:spPr>
          <a:xfrm>
            <a:off x="697565" y="2618785"/>
            <a:ext cx="45836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이미지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Cv2.ractangle</a:t>
            </a:r>
            <a:r>
              <a:rPr lang="ko-KR" altLang="en-US" dirty="0"/>
              <a:t>을 통해 사각형으로 표시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BoundingRect</a:t>
            </a:r>
            <a:r>
              <a:rPr lang="ko-KR" altLang="en-US" dirty="0"/>
              <a:t>를 통해 사각형 정보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비율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넓이를 통해 번호판을 </a:t>
            </a:r>
            <a:r>
              <a:rPr lang="ko-KR" altLang="en-US" dirty="0" err="1"/>
              <a:t>걸러냄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 descr="개체, 시계, 검은색이(가) 표시된 사진&#10;&#10;자동 생성된 설명">
            <a:extLst>
              <a:ext uri="{FF2B5EF4-FFF2-40B4-BE49-F238E27FC236}">
                <a16:creationId xmlns:a16="http://schemas.microsoft.com/office/drawing/2014/main" id="{FA72D116-D27A-47DB-BEAF-93FD4057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01" y="3124067"/>
            <a:ext cx="2893378" cy="2222955"/>
          </a:xfrm>
          <a:prstGeom prst="rect">
            <a:avLst/>
          </a:prstGeom>
        </p:spPr>
      </p:pic>
      <p:pic>
        <p:nvPicPr>
          <p:cNvPr id="7" name="그림 6" descr="그리기, 컴퓨터이(가) 표시된 사진&#10;&#10;자동 생성된 설명">
            <a:extLst>
              <a:ext uri="{FF2B5EF4-FFF2-40B4-BE49-F238E27FC236}">
                <a16:creationId xmlns:a16="http://schemas.microsoft.com/office/drawing/2014/main" id="{0AD763FA-8BAF-4232-800A-EAC603179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33" y="3124067"/>
            <a:ext cx="3061667" cy="216240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9BB8458-AC61-4D96-AF1C-3F2E88779F15}"/>
              </a:ext>
            </a:extLst>
          </p:cNvPr>
          <p:cNvSpPr/>
          <p:nvPr/>
        </p:nvSpPr>
        <p:spPr>
          <a:xfrm>
            <a:off x="2812119" y="3594179"/>
            <a:ext cx="519764" cy="36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14185DB-9678-4F1D-A7B0-6A983877DEE2}"/>
              </a:ext>
            </a:extLst>
          </p:cNvPr>
          <p:cNvSpPr/>
          <p:nvPr/>
        </p:nvSpPr>
        <p:spPr>
          <a:xfrm>
            <a:off x="2812119" y="4423447"/>
            <a:ext cx="519764" cy="36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902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수행 내역 및 결과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2BF8C-3AEC-45D2-9F22-66CFBEBBE7F3}"/>
              </a:ext>
            </a:extLst>
          </p:cNvPr>
          <p:cNvSpPr txBox="1"/>
          <p:nvPr/>
        </p:nvSpPr>
        <p:spPr>
          <a:xfrm>
            <a:off x="1283367" y="2766482"/>
            <a:ext cx="481263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번호판 인식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 err="1"/>
              <a:t>GetRectSubPix</a:t>
            </a:r>
            <a:r>
              <a:rPr lang="ko-KR" altLang="en-US" dirty="0"/>
              <a:t>를 통해 번호판 부분 </a:t>
            </a:r>
            <a:r>
              <a:rPr lang="ko-KR" altLang="en-US" dirty="0" err="1"/>
              <a:t>잘라냄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TesseractOCR</a:t>
            </a:r>
            <a:r>
              <a:rPr lang="ko-KR" altLang="en-US" dirty="0"/>
              <a:t>을 통해 이미지 속 문자열 인식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개체, 측정기, 검은색, 시계이(가) 표시된 사진&#10;&#10;자동 생성된 설명">
            <a:extLst>
              <a:ext uri="{FF2B5EF4-FFF2-40B4-BE49-F238E27FC236}">
                <a16:creationId xmlns:a16="http://schemas.microsoft.com/office/drawing/2014/main" id="{FD192430-6379-40C4-851C-421920071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69" y="5635601"/>
            <a:ext cx="2565532" cy="825542"/>
          </a:xfrm>
          <a:prstGeom prst="rect">
            <a:avLst/>
          </a:prstGeom>
        </p:spPr>
      </p:pic>
      <p:pic>
        <p:nvPicPr>
          <p:cNvPr id="8" name="그림 7" descr="자동차, 하얀색, 앉아있는, 트럭이(가) 표시된 사진&#10;&#10;자동 생성된 설명">
            <a:extLst>
              <a:ext uri="{FF2B5EF4-FFF2-40B4-BE49-F238E27FC236}">
                <a16:creationId xmlns:a16="http://schemas.microsoft.com/office/drawing/2014/main" id="{A419F99C-E1BD-4483-90C9-E72D72E09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04" y="2501294"/>
            <a:ext cx="4496664" cy="3158906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886C0CB-102C-4756-8C03-AED8871087A3}"/>
              </a:ext>
            </a:extLst>
          </p:cNvPr>
          <p:cNvSpPr/>
          <p:nvPr/>
        </p:nvSpPr>
        <p:spPr>
          <a:xfrm>
            <a:off x="3169918" y="3874911"/>
            <a:ext cx="519764" cy="36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902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8" y="16538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수행 내역 및 결과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2BF8C-3AEC-45D2-9F22-66CFBEBBE7F3}"/>
              </a:ext>
            </a:extLst>
          </p:cNvPr>
          <p:cNvSpPr txBox="1"/>
          <p:nvPr/>
        </p:nvSpPr>
        <p:spPr>
          <a:xfrm>
            <a:off x="1283367" y="2766482"/>
            <a:ext cx="508534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언어데이터 학습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 err="1"/>
              <a:t>JTessBoxEditor</a:t>
            </a:r>
            <a:r>
              <a:rPr lang="ko-KR" altLang="en-US" dirty="0"/>
              <a:t>를 통해 번호판 속 한글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Traineddata</a:t>
            </a:r>
            <a:r>
              <a:rPr lang="ko-KR" altLang="en-US" dirty="0"/>
              <a:t>로 저장하여 </a:t>
            </a:r>
            <a:r>
              <a:rPr lang="en-US" altLang="ko-KR" dirty="0" err="1"/>
              <a:t>TesseractOCR</a:t>
            </a:r>
            <a:r>
              <a:rPr lang="en-US" altLang="ko-KR" dirty="0"/>
              <a:t> </a:t>
            </a:r>
            <a:r>
              <a:rPr lang="ko-KR" altLang="en-US" dirty="0"/>
              <a:t>훈련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886C0CB-102C-4756-8C03-AED8871087A3}"/>
              </a:ext>
            </a:extLst>
          </p:cNvPr>
          <p:cNvSpPr/>
          <p:nvPr/>
        </p:nvSpPr>
        <p:spPr>
          <a:xfrm>
            <a:off x="3345457" y="4222040"/>
            <a:ext cx="519764" cy="36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C9854B-7A20-4BE1-902C-8DF404D8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76" y="2608446"/>
            <a:ext cx="4409052" cy="36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-105197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1082539"/>
            <a:ext cx="521874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2139839"/>
            <a:ext cx="2989385" cy="82923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85032" y="105198"/>
            <a:ext cx="1563248" cy="404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Number</a:t>
            </a:r>
            <a:endParaRPr lang="ko-KR" altLang="en-US" sz="1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837AC-05FC-4DB7-9D98-E1D54E2FADC0}"/>
              </a:ext>
            </a:extLst>
          </p:cNvPr>
          <p:cNvSpPr txBox="1"/>
          <p:nvPr/>
        </p:nvSpPr>
        <p:spPr>
          <a:xfrm>
            <a:off x="3486626" y="1642692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문제점</a:t>
            </a:r>
            <a:endParaRPr lang="ko-KR" altLang="en-US" sz="24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D8493-18DC-4BF9-8835-566E6907C597}"/>
              </a:ext>
            </a:extLst>
          </p:cNvPr>
          <p:cNvSpPr txBox="1"/>
          <p:nvPr/>
        </p:nvSpPr>
        <p:spPr>
          <a:xfrm>
            <a:off x="3303693" y="3134461"/>
            <a:ext cx="800220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>
                <a:solidFill>
                  <a:srgbClr val="D5038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</a:p>
        </p:txBody>
      </p:sp>
      <p:sp>
        <p:nvSpPr>
          <p:cNvPr id="20" name="모서리가 둥근 직사각형 5">
            <a:extLst>
              <a:ext uri="{FF2B5EF4-FFF2-40B4-BE49-F238E27FC236}">
                <a16:creationId xmlns:a16="http://schemas.microsoft.com/office/drawing/2014/main" id="{C0B58615-C793-4417-96B1-05AFE0C65E4E}"/>
              </a:ext>
            </a:extLst>
          </p:cNvPr>
          <p:cNvSpPr/>
          <p:nvPr/>
        </p:nvSpPr>
        <p:spPr>
          <a:xfrm>
            <a:off x="1760794" y="3475432"/>
            <a:ext cx="972896" cy="885186"/>
          </a:xfrm>
          <a:prstGeom prst="roundRect">
            <a:avLst>
              <a:gd name="adj" fmla="val 33874"/>
            </a:avLst>
          </a:prstGeom>
          <a:solidFill>
            <a:srgbClr val="D5038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2A540-3754-47C5-965F-502856AF9A9D}"/>
              </a:ext>
            </a:extLst>
          </p:cNvPr>
          <p:cNvSpPr txBox="1"/>
          <p:nvPr/>
        </p:nvSpPr>
        <p:spPr>
          <a:xfrm>
            <a:off x="2002624" y="3455969"/>
            <a:ext cx="48923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4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F2494-278D-4BB0-8E93-8CEC78D94B19}"/>
              </a:ext>
            </a:extLst>
          </p:cNvPr>
          <p:cNvSpPr txBox="1"/>
          <p:nvPr/>
        </p:nvSpPr>
        <p:spPr>
          <a:xfrm>
            <a:off x="3076946" y="3599647"/>
            <a:ext cx="2446503" cy="939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한글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비슷한 모양을 가진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한글의 인식률이 떨어짐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3DEA16-DF87-4315-AA1E-226B4E53D287}"/>
              </a:ext>
            </a:extLst>
          </p:cNvPr>
          <p:cNvSpPr txBox="1"/>
          <p:nvPr/>
        </p:nvSpPr>
        <p:spPr>
          <a:xfrm>
            <a:off x="8258766" y="3241023"/>
            <a:ext cx="800220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600" dirty="0">
                <a:solidFill>
                  <a:srgbClr val="6D6AC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</a:p>
        </p:txBody>
      </p:sp>
      <p:sp>
        <p:nvSpPr>
          <p:cNvPr id="28" name="모서리가 둥근 직사각형 52">
            <a:extLst>
              <a:ext uri="{FF2B5EF4-FFF2-40B4-BE49-F238E27FC236}">
                <a16:creationId xmlns:a16="http://schemas.microsoft.com/office/drawing/2014/main" id="{8ED95146-088E-42A5-AA1C-128059F2550C}"/>
              </a:ext>
            </a:extLst>
          </p:cNvPr>
          <p:cNvSpPr/>
          <p:nvPr/>
        </p:nvSpPr>
        <p:spPr>
          <a:xfrm>
            <a:off x="6606139" y="3564558"/>
            <a:ext cx="972896" cy="885186"/>
          </a:xfrm>
          <a:prstGeom prst="roundRect">
            <a:avLst>
              <a:gd name="adj" fmla="val 31028"/>
            </a:avLst>
          </a:prstGeom>
          <a:solidFill>
            <a:srgbClr val="6D6AC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9E7195-871C-4664-9DCC-73F9524DAACC}"/>
              </a:ext>
            </a:extLst>
          </p:cNvPr>
          <p:cNvSpPr txBox="1"/>
          <p:nvPr/>
        </p:nvSpPr>
        <p:spPr>
          <a:xfrm>
            <a:off x="6847969" y="3564558"/>
            <a:ext cx="48923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4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6D695-326F-4A05-B421-C914C1330D0F}"/>
              </a:ext>
            </a:extLst>
          </p:cNvPr>
          <p:cNvSpPr txBox="1"/>
          <p:nvPr/>
        </p:nvSpPr>
        <p:spPr>
          <a:xfrm>
            <a:off x="7838501" y="3599659"/>
            <a:ext cx="2791149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프로세싱 알고리즘이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확실하지 않아 일부 다른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물체도 번호판으로 인식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8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275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재연</cp:lastModifiedBy>
  <cp:revision>46</cp:revision>
  <dcterms:created xsi:type="dcterms:W3CDTF">2018-05-11T17:49:54Z</dcterms:created>
  <dcterms:modified xsi:type="dcterms:W3CDTF">2020-05-14T15:19:15Z</dcterms:modified>
</cp:coreProperties>
</file>