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9"/>
  </p:notesMasterIdLst>
  <p:handoutMasterIdLst>
    <p:handoutMasterId r:id="rId30"/>
  </p:handoutMasterIdLst>
  <p:sldIdLst>
    <p:sldId id="269" r:id="rId3"/>
    <p:sldId id="380" r:id="rId4"/>
    <p:sldId id="382" r:id="rId5"/>
    <p:sldId id="381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401" r:id="rId16"/>
    <p:sldId id="395" r:id="rId17"/>
    <p:sldId id="394" r:id="rId18"/>
    <p:sldId id="392" r:id="rId19"/>
    <p:sldId id="393" r:id="rId20"/>
    <p:sldId id="402" r:id="rId21"/>
    <p:sldId id="396" r:id="rId22"/>
    <p:sldId id="397" r:id="rId23"/>
    <p:sldId id="398" r:id="rId24"/>
    <p:sldId id="399" r:id="rId25"/>
    <p:sldId id="400" r:id="rId26"/>
    <p:sldId id="403" r:id="rId27"/>
    <p:sldId id="2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 autoAdjust="0"/>
    <p:restoredTop sz="94724"/>
  </p:normalViewPr>
  <p:slideViewPr>
    <p:cSldViewPr snapToGrid="0">
      <p:cViewPr varScale="1">
        <p:scale>
          <a:sx n="132" d="100"/>
          <a:sy n="132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NFV4vE6JC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Y7Az3V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https://youtu.be/4NFV4vE6JCs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YAML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2EEDE-38A5-F44F-AF7A-BF60A718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- </a:t>
            </a:r>
            <a:r>
              <a:rPr kumimoji="1" lang="ko-KR" altLang="en-US" dirty="0"/>
              <a:t>해시와 리스트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8C3D0-825A-E142-9638-E7B7F5960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#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해시의</a:t>
            </a:r>
            <a:r>
              <a:rPr kumimoji="1" lang="ko-KR" altLang="en-US" dirty="0"/>
              <a:t> 리스트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>
              <a:buFontTx/>
              <a:buChar char="-"/>
            </a:pPr>
            <a:r>
              <a:rPr kumimoji="1" lang="en-US" altLang="ko-Kore-KR" dirty="0"/>
              <a:t>[name: John Smith, age: 33]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# </a:t>
            </a:r>
            <a:r>
              <a:rPr kumimoji="1" lang="ko-KR" altLang="en-US" dirty="0"/>
              <a:t>또는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>
              <a:buFontTx/>
              <a:buChar char="-"/>
            </a:pPr>
            <a:r>
              <a:rPr kumimoji="1" lang="en-US" altLang="ko-Kore-KR" dirty="0"/>
              <a:t>name: John Smith</a:t>
            </a:r>
          </a:p>
          <a:p>
            <a:pPr marL="0" indent="0">
              <a:buNone/>
            </a:pPr>
            <a:r>
              <a:rPr kumimoji="1" lang="en-US" altLang="ko-Kore-KR" dirty="0"/>
              <a:t>   age: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398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67963-9A8D-8947-85BA-98C8F175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- </a:t>
            </a:r>
            <a:r>
              <a:rPr kumimoji="1" lang="ko-KR" altLang="en-US" dirty="0"/>
              <a:t>해시와 리스트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C5A44-E3B7-814D-BE7C-6E16D55D8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#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리스트의</a:t>
            </a:r>
            <a:r>
              <a:rPr kumimoji="1" lang="ko-KR" altLang="en-US" dirty="0"/>
              <a:t> 해시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names: [John, Bill]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# </a:t>
            </a:r>
            <a:r>
              <a:rPr kumimoji="1" lang="ko-KR" altLang="en-US" dirty="0"/>
              <a:t>또는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names:</a:t>
            </a:r>
          </a:p>
          <a:p>
            <a:pPr marL="0" indent="0">
              <a:buNone/>
            </a:pPr>
            <a:r>
              <a:rPr kumimoji="1" lang="en-US" altLang="ko-Kore-KR" dirty="0"/>
              <a:t>    - John</a:t>
            </a:r>
          </a:p>
          <a:p>
            <a:pPr marL="0" indent="0">
              <a:buNone/>
            </a:pPr>
            <a:r>
              <a:rPr kumimoji="1" lang="en-US" altLang="ko-Kore-KR" dirty="0"/>
              <a:t>    - Bill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0366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D1BE-0AF0-634E-AE36-5BE37279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89C15-8ED4-C841-971B-48E45D8A0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---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문서의 시작 </a:t>
            </a:r>
            <a:r>
              <a:rPr kumimoji="1" lang="en-US" altLang="ko-KR" dirty="0"/>
              <a:t>(</a:t>
            </a:r>
            <a:r>
              <a:rPr kumimoji="1" lang="ko-KR" altLang="en-US" dirty="0"/>
              <a:t>생략 가능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…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문서의 끝 </a:t>
            </a:r>
            <a:r>
              <a:rPr kumimoji="1" lang="en-US" altLang="ko-KR" dirty="0"/>
              <a:t>(</a:t>
            </a:r>
            <a:r>
              <a:rPr kumimoji="1" lang="ko-KR" altLang="en-US" dirty="0"/>
              <a:t>생략 가능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ex)</a:t>
            </a:r>
          </a:p>
          <a:p>
            <a:pPr marL="0" indent="0">
              <a:buNone/>
            </a:pPr>
            <a:r>
              <a:rPr kumimoji="1" lang="en-US" altLang="ko-Kore-KR" dirty="0"/>
              <a:t>---</a:t>
            </a:r>
          </a:p>
          <a:p>
            <a:pPr marL="0" indent="0">
              <a:buNone/>
            </a:pPr>
            <a:r>
              <a:rPr kumimoji="1" lang="en-US" altLang="ko-Kore-KR" dirty="0"/>
              <a:t>name: John</a:t>
            </a:r>
          </a:p>
          <a:p>
            <a:pPr marL="0" indent="0">
              <a:buNone/>
            </a:pPr>
            <a:r>
              <a:rPr kumimoji="1" lang="en-US" altLang="ko-Kore-KR" dirty="0"/>
              <a:t>job: developer</a:t>
            </a:r>
          </a:p>
          <a:p>
            <a:pPr marL="0" indent="0">
              <a:buNone/>
            </a:pPr>
            <a:r>
              <a:rPr kumimoji="1" lang="en-US" altLang="ko-KR" dirty="0"/>
              <a:t>…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377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0017D-0914-E549-961B-2AC023CA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DEDF8-492F-0E4A-80C3-3A0C336F2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</a:t>
            </a:r>
            <a:r>
              <a:rPr kumimoji="1" lang="ko-KR" altLang="en-US" dirty="0"/>
              <a:t> 문자열 표현에 있어서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|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줄바꿈을</a:t>
            </a:r>
            <a:r>
              <a:rPr kumimoji="1" lang="ko-KR" altLang="en-US" dirty="0"/>
              <a:t> 포함하고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줄바꿈</a:t>
            </a:r>
            <a:r>
              <a:rPr kumimoji="1" lang="ko-KR" altLang="en-US" dirty="0"/>
              <a:t> 무시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comment1: |</a:t>
            </a:r>
          </a:p>
          <a:p>
            <a:pPr marL="0" indent="0">
              <a:buNone/>
            </a:pPr>
            <a:r>
              <a:rPr kumimoji="1" lang="en-US" altLang="ko-Kore-KR" dirty="0"/>
              <a:t>    </a:t>
            </a:r>
            <a:r>
              <a:rPr kumimoji="1" lang="en-US" altLang="ko-KR" dirty="0"/>
              <a:t>Lorem ipsum</a:t>
            </a:r>
          </a:p>
          <a:p>
            <a:pPr marL="0" indent="0">
              <a:buNone/>
            </a:pPr>
            <a:r>
              <a:rPr kumimoji="1" lang="en-US" altLang="ko-Kore-KR" dirty="0"/>
              <a:t>    dolor sit </a:t>
            </a:r>
            <a:r>
              <a:rPr kumimoji="1" lang="en-US" altLang="ko-Kore-KR" dirty="0" err="1"/>
              <a:t>amet</a:t>
            </a: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comment2: &gt;</a:t>
            </a:r>
          </a:p>
          <a:p>
            <a:pPr marL="0" indent="0">
              <a:buNone/>
            </a:pPr>
            <a:r>
              <a:rPr kumimoji="1" lang="en-US" altLang="ko-Kore-KR" dirty="0"/>
              <a:t>    Lorem ipsum</a:t>
            </a:r>
          </a:p>
          <a:p>
            <a:pPr marL="0" indent="0">
              <a:buNone/>
            </a:pPr>
            <a:r>
              <a:rPr kumimoji="1" lang="en-US" altLang="ko-Kore-KR" dirty="0"/>
              <a:t>    dolor sit </a:t>
            </a:r>
            <a:r>
              <a:rPr kumimoji="1" lang="en-US" altLang="ko-Kore-KR" dirty="0" err="1"/>
              <a:t>amet</a:t>
            </a: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# comment1: Lorem ipsum</a:t>
            </a:r>
            <a:r>
              <a:rPr kumimoji="1" lang="en-US" altLang="ko-Kore-KR" b="1" dirty="0">
                <a:solidFill>
                  <a:srgbClr val="FFC000"/>
                </a:solidFill>
              </a:rPr>
              <a:t>\</a:t>
            </a:r>
            <a:r>
              <a:rPr kumimoji="1" lang="en-US" altLang="ko-Kore-KR" b="1" dirty="0" err="1">
                <a:solidFill>
                  <a:srgbClr val="FFC000"/>
                </a:solidFill>
              </a:rPr>
              <a:t>n</a:t>
            </a:r>
            <a:r>
              <a:rPr kumimoji="1" lang="en-US" altLang="ko-Kore-KR" dirty="0" err="1"/>
              <a:t>dolor</a:t>
            </a:r>
            <a:r>
              <a:rPr kumimoji="1" lang="en-US" altLang="ko-Kore-KR" dirty="0"/>
              <a:t> sit </a:t>
            </a:r>
            <a:r>
              <a:rPr kumimoji="1" lang="en-US" altLang="ko-Kore-KR" dirty="0" err="1"/>
              <a:t>amet</a:t>
            </a:r>
            <a:r>
              <a:rPr kumimoji="1" lang="en-US" altLang="ko-Kore-KR" b="1" dirty="0">
                <a:solidFill>
                  <a:srgbClr val="FFC000"/>
                </a:solidFill>
              </a:rPr>
              <a:t>\n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# comment2: Lorem ipsum dolor sit </a:t>
            </a:r>
            <a:r>
              <a:rPr kumimoji="1" lang="en-US" altLang="ko-Kore-KR" dirty="0" err="1"/>
              <a:t>amet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799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BF7E1-74F7-834F-839C-E0ACDF56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63495-8A6A-1849-8D36-3E6C04B95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>
              <a:buNone/>
            </a:pPr>
            <a:endParaRPr lang="en" altLang="ko-Kore-KR" dirty="0"/>
          </a:p>
          <a:p>
            <a:pPr marL="0" indent="0">
              <a:buNone/>
            </a:pPr>
            <a:r>
              <a:rPr lang="en" altLang="ko-Kore-KR" dirty="0"/>
              <a:t># newlines preserved </a:t>
            </a:r>
          </a:p>
          <a:p>
            <a:pPr marL="0" indent="0">
              <a:buNone/>
            </a:pPr>
            <a:r>
              <a:rPr lang="en" altLang="ko-Kore-KR" dirty="0"/>
              <a:t>--- |</a:t>
            </a:r>
          </a:p>
          <a:p>
            <a:pPr marL="0" indent="0">
              <a:buNone/>
            </a:pPr>
            <a:r>
              <a:rPr lang="en" altLang="ko-Kore-KR" dirty="0"/>
              <a:t>   There was a young fellow of Warwick</a:t>
            </a:r>
          </a:p>
          <a:p>
            <a:pPr marL="0" indent="0">
              <a:buNone/>
            </a:pPr>
            <a:r>
              <a:rPr lang="en" altLang="ko-Kore-KR" dirty="0"/>
              <a:t>   Who had reason for feeling euphoric</a:t>
            </a:r>
          </a:p>
          <a:p>
            <a:pPr marL="0" indent="0">
              <a:buNone/>
            </a:pPr>
            <a:r>
              <a:rPr lang="en" altLang="ko-Kore-KR" dirty="0"/>
              <a:t>       For he could, by election</a:t>
            </a:r>
          </a:p>
          <a:p>
            <a:pPr marL="0" indent="0">
              <a:buNone/>
            </a:pPr>
            <a:r>
              <a:rPr lang="en" altLang="ko-Kore-KR" dirty="0"/>
              <a:t>       Have triune erection</a:t>
            </a:r>
          </a:p>
          <a:p>
            <a:pPr marL="0" indent="0">
              <a:buNone/>
            </a:pPr>
            <a:r>
              <a:rPr lang="en" altLang="ko-Kore-KR" dirty="0"/>
              <a:t>   Ionic, Corinthian, and Doric 11</a:t>
            </a:r>
          </a:p>
          <a:p>
            <a:pPr marL="0" indent="0">
              <a:buNone/>
            </a:pPr>
            <a:endParaRPr lang="en" altLang="ko-Kore-KR" dirty="0"/>
          </a:p>
          <a:p>
            <a:pPr marL="0" indent="0">
              <a:buNone/>
            </a:pPr>
            <a:endParaRPr lang="en" altLang="ko-Kore-KR" dirty="0"/>
          </a:p>
          <a:p>
            <a:pPr marL="0" indent="0">
              <a:buNone/>
            </a:pPr>
            <a:endParaRPr lang="en" altLang="ko-Kore-KR" dirty="0"/>
          </a:p>
          <a:p>
            <a:pPr marL="0" indent="0">
              <a:buNone/>
            </a:pPr>
            <a:endParaRPr lang="en" altLang="ko-Kore-KR" dirty="0"/>
          </a:p>
          <a:p>
            <a:pPr marL="0" indent="0">
              <a:buNone/>
            </a:pPr>
            <a:endParaRPr lang="en" altLang="ko-Kore-KR" dirty="0"/>
          </a:p>
          <a:p>
            <a:pPr marL="0" indent="0">
              <a:buNone/>
            </a:pPr>
            <a:r>
              <a:rPr lang="en" altLang="ko-Kore-KR" dirty="0"/>
              <a:t># newlines folded</a:t>
            </a:r>
          </a:p>
          <a:p>
            <a:pPr marL="0" indent="0">
              <a:buNone/>
            </a:pPr>
            <a:r>
              <a:rPr lang="en" altLang="ko-Kore-KR" dirty="0"/>
              <a:t> --- &gt;</a:t>
            </a:r>
          </a:p>
          <a:p>
            <a:pPr marL="0" indent="0">
              <a:buNone/>
            </a:pPr>
            <a:r>
              <a:rPr lang="en" altLang="ko-Kore-KR" dirty="0"/>
              <a:t>   Wrapped text</a:t>
            </a:r>
          </a:p>
          <a:p>
            <a:pPr marL="0" indent="0">
              <a:buNone/>
            </a:pPr>
            <a:r>
              <a:rPr lang="en" altLang="ko-Kore-KR" dirty="0"/>
              <a:t>   will be folded</a:t>
            </a:r>
          </a:p>
          <a:p>
            <a:pPr marL="0" indent="0">
              <a:buNone/>
            </a:pPr>
            <a:r>
              <a:rPr lang="en" altLang="ko-Kore-KR" dirty="0"/>
              <a:t>   into a single</a:t>
            </a:r>
          </a:p>
          <a:p>
            <a:pPr marL="0" indent="0">
              <a:buNone/>
            </a:pPr>
            <a:r>
              <a:rPr lang="en" altLang="ko-Kore-KR" dirty="0"/>
              <a:t>   paragraph</a:t>
            </a:r>
          </a:p>
          <a:p>
            <a:pPr marL="0" indent="0">
              <a:buNone/>
            </a:pPr>
            <a:br>
              <a:rPr lang="en" altLang="ko-Kore-KR" dirty="0"/>
            </a:br>
            <a:endParaRPr lang="en" altLang="ko-Kore-KR" dirty="0"/>
          </a:p>
          <a:p>
            <a:pPr marL="0" indent="0">
              <a:buNone/>
            </a:pPr>
            <a:r>
              <a:rPr lang="en" altLang="ko-Kore-KR" dirty="0"/>
              <a:t>   Blank lines denote</a:t>
            </a:r>
          </a:p>
          <a:p>
            <a:pPr marL="0" indent="0">
              <a:buNone/>
            </a:pPr>
            <a:r>
              <a:rPr lang="en" altLang="ko-Kore-KR" dirty="0"/>
              <a:t>   paragraph breaks</a:t>
            </a:r>
          </a:p>
          <a:p>
            <a:pPr marL="0" indent="0">
              <a:buNone/>
            </a:pPr>
            <a:endParaRPr lang="en" altLang="ko-Kore-KR" dirty="0"/>
          </a:p>
        </p:txBody>
      </p:sp>
    </p:spTree>
    <p:extLst>
      <p:ext uri="{BB962C8B-B14F-4D97-AF65-F5344CB8AC3E}">
        <p14:creationId xmlns:p14="http://schemas.microsoft.com/office/powerpoint/2010/main" val="61029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35E32-F941-6E4C-BD6A-361F56A3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&amp;,</a:t>
            </a:r>
            <a:r>
              <a:rPr kumimoji="1" lang="ko-KR" altLang="en-US" dirty="0"/>
              <a:t> *</a:t>
            </a:r>
            <a:r>
              <a:rPr kumimoji="1" lang="en-US" altLang="ko-KR" dirty="0"/>
              <a:t>, &lt;&lt;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E6488-4F97-D34A-BB66-D3F41E40F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&amp;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앵커 </a:t>
            </a:r>
            <a:r>
              <a:rPr kumimoji="1" lang="en-US" altLang="ko-KR" dirty="0"/>
              <a:t>(anchor)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* : </a:t>
            </a:r>
            <a:r>
              <a:rPr kumimoji="1" lang="ko-KR" altLang="en-US" dirty="0" err="1"/>
              <a:t>에일리어스</a:t>
            </a:r>
            <a:r>
              <a:rPr kumimoji="1" lang="en-US" altLang="ko-KR" dirty="0"/>
              <a:t> (alias)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&lt;&lt;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상속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018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BC294-5D90-ED42-AF50-16F17520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- &amp;, *, &lt;&lt;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D780C-5497-F240-AEC6-2A5F13F0C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# variables pre-define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colors:</a:t>
            </a:r>
          </a:p>
          <a:p>
            <a:pPr marL="0" indent="0">
              <a:buNone/>
            </a:pPr>
            <a:r>
              <a:rPr kumimoji="1" lang="en-US" altLang="ko-Kore-KR" dirty="0"/>
              <a:t>    - color1: &amp;color1 yellow</a:t>
            </a:r>
          </a:p>
          <a:p>
            <a:pPr marL="0" indent="0">
              <a:buNone/>
            </a:pPr>
            <a:r>
              <a:rPr kumimoji="1" lang="en-US" altLang="ko-Kore-KR" dirty="0"/>
              <a:t>    - color2: &amp;color2 green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frame:</a:t>
            </a:r>
          </a:p>
          <a:p>
            <a:pPr marL="0" indent="0">
              <a:buNone/>
            </a:pPr>
            <a:r>
              <a:rPr kumimoji="1" lang="en-US" altLang="ko-Kore-KR" dirty="0"/>
              <a:t>    title: *color1</a:t>
            </a:r>
          </a:p>
          <a:p>
            <a:pPr marL="0" indent="0">
              <a:buNone/>
            </a:pPr>
            <a:r>
              <a:rPr kumimoji="1" lang="en-US" altLang="ko-Kore-KR" dirty="0"/>
              <a:t>    logo: *color2</a:t>
            </a:r>
          </a:p>
          <a:p>
            <a:pPr marL="0" indent="0">
              <a:buNone/>
            </a:pPr>
            <a:r>
              <a:rPr kumimoji="1" lang="en-US" altLang="ko-Kore-KR" dirty="0"/>
              <a:t>article:</a:t>
            </a:r>
          </a:p>
          <a:p>
            <a:pPr marL="0" indent="0">
              <a:buNone/>
            </a:pPr>
            <a:r>
              <a:rPr kumimoji="1" lang="en-US" altLang="ko-Kore-KR" dirty="0"/>
              <a:t>    title: *color2</a:t>
            </a:r>
          </a:p>
          <a:p>
            <a:pPr marL="0" indent="0">
              <a:buNone/>
            </a:pPr>
            <a:r>
              <a:rPr kumimoji="1" lang="en-US" altLang="ko-Kore-KR" dirty="0"/>
              <a:t>    content: *color1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3717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2B39A-286E-5F4E-84F6-8F6C7945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- </a:t>
            </a:r>
            <a:r>
              <a:rPr kumimoji="1" lang="en-US" altLang="ko-KR" dirty="0"/>
              <a:t>&amp;,</a:t>
            </a:r>
            <a:r>
              <a:rPr kumimoji="1" lang="en-US" altLang="ko-Kore-KR" dirty="0"/>
              <a:t> *, &lt;&lt;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BDF2C-92F5-FD47-9F3F-F13EB1E79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person: &amp;default</a:t>
            </a:r>
          </a:p>
          <a:p>
            <a:pPr marL="0" indent="0">
              <a:buNone/>
            </a:pPr>
            <a:r>
              <a:rPr kumimoji="1" lang="en-US" altLang="ko-Kore-KR" dirty="0"/>
              <a:t>    name: John Doe</a:t>
            </a:r>
          </a:p>
          <a:p>
            <a:pPr marL="0" indent="0">
              <a:buNone/>
            </a:pPr>
            <a:r>
              <a:rPr kumimoji="1" lang="en-US" altLang="ko-Kore-KR" dirty="0"/>
              <a:t>    color: black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employee: &amp;employee</a:t>
            </a:r>
          </a:p>
          <a:p>
            <a:pPr marL="0" indent="0">
              <a:buNone/>
            </a:pPr>
            <a:r>
              <a:rPr kumimoji="1" lang="en-US" altLang="ko-Kore-KR" dirty="0"/>
              <a:t>    &lt;&lt;: *default</a:t>
            </a:r>
          </a:p>
          <a:p>
            <a:pPr marL="0" indent="0">
              <a:buNone/>
            </a:pPr>
            <a:r>
              <a:rPr kumimoji="1" lang="en-US" altLang="ko-Kore-KR" dirty="0"/>
              <a:t>    salary: 500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person: &amp;default</a:t>
            </a:r>
          </a:p>
          <a:p>
            <a:pPr marL="0" indent="0">
              <a:buNone/>
            </a:pPr>
            <a:r>
              <a:rPr kumimoji="1" lang="en-US" altLang="ko-Kore-KR" dirty="0"/>
              <a:t>    name: John Doe</a:t>
            </a:r>
          </a:p>
          <a:p>
            <a:pPr marL="0" indent="0">
              <a:buNone/>
            </a:pPr>
            <a:r>
              <a:rPr kumimoji="1" lang="en-US" altLang="ko-Kore-KR" dirty="0"/>
              <a:t>    color: black</a:t>
            </a:r>
          </a:p>
          <a:p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employee: &amp;employee</a:t>
            </a:r>
          </a:p>
          <a:p>
            <a:pPr marL="0" indent="0">
              <a:buNone/>
            </a:pPr>
            <a:r>
              <a:rPr kumimoji="1" lang="en-US" altLang="ko-Kore-KR" dirty="0"/>
              <a:t>    name: John Doe</a:t>
            </a:r>
          </a:p>
          <a:p>
            <a:pPr marL="0" indent="0">
              <a:buNone/>
            </a:pPr>
            <a:r>
              <a:rPr kumimoji="1" lang="en-US" altLang="ko-Kore-KR" dirty="0"/>
              <a:t>    color: black</a:t>
            </a:r>
          </a:p>
          <a:p>
            <a:pPr marL="0" indent="0">
              <a:buNone/>
            </a:pPr>
            <a:r>
              <a:rPr kumimoji="1" lang="en-US" altLang="ko-Kore-KR" dirty="0"/>
              <a:t>    salary: 500</a:t>
            </a:r>
            <a:endParaRPr kumimoji="1" lang="ko-Kore-KR" altLang="en-US" dirty="0"/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C9E8F-D788-EA44-8E19-37F3FFA4AA1C}"/>
              </a:ext>
            </a:extLst>
          </p:cNvPr>
          <p:cNvSpPr txBox="1"/>
          <p:nvPr/>
        </p:nvSpPr>
        <p:spPr>
          <a:xfrm>
            <a:off x="4225491" y="251219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==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631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2B39A-286E-5F4E-84F6-8F6C7945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- </a:t>
            </a:r>
            <a:r>
              <a:rPr kumimoji="1" lang="en-US" altLang="ko-KR" dirty="0"/>
              <a:t>&amp;, </a:t>
            </a:r>
            <a:r>
              <a:rPr kumimoji="1" lang="ko-KR" altLang="en-US" dirty="0"/>
              <a:t>*</a:t>
            </a:r>
            <a:r>
              <a:rPr kumimoji="1" lang="en-US" altLang="ko-KR" dirty="0"/>
              <a:t>, &lt;&lt;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BDF2C-92F5-FD47-9F3F-F13EB1E79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person: &amp;person</a:t>
            </a:r>
          </a:p>
          <a:p>
            <a:pPr marL="0" indent="0">
              <a:buNone/>
            </a:pPr>
            <a:r>
              <a:rPr kumimoji="1" lang="en-US" altLang="ko-Kore-KR" dirty="0"/>
              <a:t>    name: John Doe</a:t>
            </a:r>
          </a:p>
          <a:p>
            <a:pPr marL="0" indent="0">
              <a:buNone/>
            </a:pPr>
            <a:r>
              <a:rPr kumimoji="1" lang="en-US" altLang="ko-Kore-KR" dirty="0"/>
              <a:t>    color: black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employee: &amp;employee</a:t>
            </a:r>
          </a:p>
          <a:p>
            <a:pPr marL="0" indent="0">
              <a:buNone/>
            </a:pPr>
            <a:r>
              <a:rPr kumimoji="1" lang="en-US" altLang="ko-Kore-KR" dirty="0"/>
              <a:t>    &lt;&lt;: *person</a:t>
            </a:r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name: Bill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    salary: 500</a:t>
            </a:r>
          </a:p>
          <a:p>
            <a:pPr marL="0" indent="0">
              <a:buNone/>
            </a:pPr>
            <a:endParaRPr kumimoji="1" lang="ko-Kore-KR" altLang="en-US" dirty="0"/>
          </a:p>
          <a:p>
            <a:pPr marL="0" indent="0">
              <a:buNone/>
            </a:pPr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B2684F-E7D2-0542-8BD0-E26849F65FBC}"/>
              </a:ext>
            </a:extLst>
          </p:cNvPr>
          <p:cNvGrpSpPr/>
          <p:nvPr/>
        </p:nvGrpSpPr>
        <p:grpSpPr>
          <a:xfrm>
            <a:off x="2127183" y="3954709"/>
            <a:ext cx="6166082" cy="369332"/>
            <a:chOff x="2127183" y="3954709"/>
            <a:chExt cx="6166082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008318-6FEC-8F46-AC1E-6BE7B0234C3D}"/>
                </a:ext>
              </a:extLst>
            </p:cNvPr>
            <p:cNvSpPr txBox="1"/>
            <p:nvPr/>
          </p:nvSpPr>
          <p:spPr>
            <a:xfrm>
              <a:off x="3705727" y="3954709"/>
              <a:ext cx="4587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‘name’ </a:t>
              </a:r>
              <a:r>
                <a:rPr kumimoji="1" lang="ko-KR" altLang="en-US" dirty="0"/>
                <a:t>필드를 </a:t>
              </a:r>
              <a:r>
                <a:rPr kumimoji="1" lang="ko-KR" altLang="en-US" dirty="0" err="1"/>
                <a:t>오버라이딩</a:t>
              </a:r>
              <a:r>
                <a:rPr kumimoji="1" lang="ko-KR" altLang="en-US" dirty="0"/>
                <a:t> 하여 </a:t>
              </a:r>
              <a:r>
                <a:rPr kumimoji="1" lang="en-US" altLang="ko-KR" dirty="0"/>
                <a:t>‘Bill’</a:t>
              </a:r>
              <a:r>
                <a:rPr kumimoji="1" lang="ko-KR" altLang="en-US" dirty="0"/>
                <a:t>로 만듦</a:t>
              </a:r>
              <a:endParaRPr kumimoji="1" lang="ko-Kore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37D8ED3-4617-924A-BB17-BBDD4E57912B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127183" y="4139375"/>
              <a:ext cx="15785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183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A5C3A-AEAE-3F41-8DFB-71BA3632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- </a:t>
            </a:r>
            <a:r>
              <a:rPr kumimoji="1" lang="ko-KR" altLang="en-US" dirty="0"/>
              <a:t>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E10361-0A22-7A42-A184-EB2202FDA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자바스크립트</a:t>
            </a:r>
            <a:endParaRPr kumimoji="1" lang="en-US" altLang="ko-Kore-KR" dirty="0"/>
          </a:p>
          <a:p>
            <a:r>
              <a:rPr kumimoji="1" lang="en-US" altLang="ko-Kore-KR" dirty="0"/>
              <a:t>Object-C</a:t>
            </a:r>
          </a:p>
          <a:p>
            <a:r>
              <a:rPr kumimoji="1" lang="ko-KR" altLang="en-US" dirty="0"/>
              <a:t>펄</a:t>
            </a:r>
            <a:endParaRPr kumimoji="1" lang="en-US" altLang="ko-KR" dirty="0"/>
          </a:p>
          <a:p>
            <a:r>
              <a:rPr kumimoji="1" lang="en-US" altLang="ko-Kore-KR" dirty="0"/>
              <a:t>PHP</a:t>
            </a:r>
          </a:p>
          <a:p>
            <a:r>
              <a:rPr kumimoji="1" lang="ko-KR" altLang="en-US" dirty="0" err="1"/>
              <a:t>파이썬</a:t>
            </a:r>
            <a:endParaRPr kumimoji="1" lang="en-US" altLang="ko-KR" dirty="0"/>
          </a:p>
          <a:p>
            <a:r>
              <a:rPr kumimoji="1" lang="ko-KR" altLang="en-US" dirty="0"/>
              <a:t>루비</a:t>
            </a:r>
            <a:endParaRPr kumimoji="1" lang="en-US" altLang="ko-KR" dirty="0"/>
          </a:p>
          <a:p>
            <a:r>
              <a:rPr kumimoji="1" lang="ko-KR" altLang="en-US" dirty="0"/>
              <a:t>자바</a:t>
            </a:r>
            <a:endParaRPr kumimoji="1" lang="en-US" altLang="ko-KR" dirty="0"/>
          </a:p>
          <a:p>
            <a:r>
              <a:rPr kumimoji="1" lang="ko-KR" altLang="en-US" dirty="0" err="1"/>
              <a:t>하스켈</a:t>
            </a:r>
            <a:endParaRPr kumimoji="1" lang="en-US" altLang="ko-KR" dirty="0"/>
          </a:p>
          <a:p>
            <a:r>
              <a:rPr kumimoji="1" lang="en-US" altLang="ko-Kore-KR" dirty="0"/>
              <a:t>XML</a:t>
            </a:r>
          </a:p>
          <a:p>
            <a:r>
              <a:rPr kumimoji="1" lang="ko-KR" altLang="en-US" dirty="0" err="1"/>
              <a:t>러스트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7941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08E5-024C-6245-8C97-048D8EA2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ED0D4-D493-834C-B387-C1632DA5B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Yet Another Markup Language </a:t>
            </a:r>
            <a:r>
              <a:rPr kumimoji="1" lang="ko-KR" altLang="en-US" dirty="0"/>
              <a:t>→</a:t>
            </a:r>
            <a:r>
              <a:rPr kumimoji="1" lang="en-US" altLang="ko-Kore-KR" dirty="0"/>
              <a:t> YAML </a:t>
            </a:r>
            <a:r>
              <a:rPr kumimoji="1" lang="en-US" altLang="ko-Kore-KR" dirty="0" err="1"/>
              <a:t>Ain’t</a:t>
            </a:r>
            <a:r>
              <a:rPr kumimoji="1" lang="en-US" altLang="ko-Kore-KR" dirty="0"/>
              <a:t> Markup Language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XML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JSON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데이터를 나타내는데 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사람이 읽기에 </a:t>
            </a:r>
            <a:r>
              <a:rPr kumimoji="1" lang="en-US" altLang="ko-KR" dirty="0"/>
              <a:t>XML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JSON</a:t>
            </a:r>
            <a:r>
              <a:rPr kumimoji="1" lang="ko-KR" altLang="en-US" dirty="0"/>
              <a:t>보다 더 적합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.</a:t>
            </a:r>
            <a:r>
              <a:rPr kumimoji="1" lang="en-US" altLang="ko-KR" dirty="0" err="1"/>
              <a:t>yaml</a:t>
            </a:r>
            <a:r>
              <a:rPr kumimoji="1" lang="en-US" altLang="ko-KR" dirty="0"/>
              <a:t>, .</a:t>
            </a:r>
            <a:r>
              <a:rPr kumimoji="1" lang="en-US" altLang="ko-KR" dirty="0" err="1"/>
              <a:t>yml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한국에서는 주로 </a:t>
            </a:r>
            <a:r>
              <a:rPr kumimoji="1" lang="en-US" altLang="ko-KR" dirty="0"/>
              <a:t>‘</a:t>
            </a:r>
            <a:r>
              <a:rPr kumimoji="1" lang="ko-KR" altLang="en-US" dirty="0" err="1"/>
              <a:t>야믈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로 발음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20568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1C122-E893-9642-A152-FE26BA94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with Docker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D6029-B412-8D4D-B855-B6F62D790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도커에서는</a:t>
            </a:r>
            <a:r>
              <a:rPr kumimoji="1" lang="ko-KR" altLang="en-US" dirty="0"/>
              <a:t> 설정 파일을 </a:t>
            </a:r>
            <a:r>
              <a:rPr kumimoji="1" lang="en-US" altLang="ko-KR" dirty="0"/>
              <a:t>YAML</a:t>
            </a:r>
            <a:r>
              <a:rPr kumimoji="1" lang="ko-KR" altLang="en-US" dirty="0"/>
              <a:t>로 관리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yaml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파일을 통해 컨테이너 생성 및 서비스 설정이 가능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" altLang="ko-Kore-KR" dirty="0">
                <a:hlinkClick r:id="rId2"/>
              </a:rPr>
              <a:t>https://bit.ly/2Y7Az3V</a:t>
            </a:r>
            <a:endParaRPr kumimoji="1" lang="en" altLang="ko-Kore-KR" dirty="0"/>
          </a:p>
          <a:p>
            <a:endParaRPr kumimoji="1" lang="en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641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C3FD-8740-F34F-8D57-F57EAC6D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with Docker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버전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82C12-5A85-0444-BEB4-C7C9F6901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R" dirty="0"/>
          </a:p>
          <a:p>
            <a:r>
              <a:rPr kumimoji="1" lang="ko-KR" altLang="en-US" dirty="0"/>
              <a:t>파일 맨 윗부분에 버전 명시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ex) version: “3”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83357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FD4F6-37E5-7349-86B8-33203B9A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with Docker - </a:t>
            </a:r>
            <a:r>
              <a:rPr kumimoji="1" lang="ko-KR" altLang="en-US" dirty="0"/>
              <a:t>서비스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F4A88-3D82-F84B-A45C-8C7AEDB96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서비스를</a:t>
            </a:r>
            <a:r>
              <a:rPr kumimoji="1" lang="ko-KR" altLang="en-US" dirty="0"/>
              <a:t> 통해 </a:t>
            </a:r>
            <a:r>
              <a:rPr kumimoji="1" lang="ko-KR" altLang="en-US" dirty="0" err="1"/>
              <a:t>도커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컴포즈로</a:t>
            </a:r>
            <a:r>
              <a:rPr kumimoji="1" lang="ko-KR" altLang="en-US" dirty="0"/>
              <a:t> 생성할 컨테이너의 옵션을 정의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각 서비스는 컨테이너로 구현됨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서비스 컨테이너를 생성할 때 사용할 이미지를 설정할 수 있음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ore-KR" dirty="0"/>
              <a:t>services:</a:t>
            </a:r>
          </a:p>
          <a:p>
            <a:pPr marL="0" indent="0">
              <a:buNone/>
            </a:pPr>
            <a:r>
              <a:rPr kumimoji="1" lang="en-US" altLang="ko-Kore-KR" dirty="0"/>
              <a:t>    my_container_1:</a:t>
            </a:r>
          </a:p>
          <a:p>
            <a:pPr marL="0" indent="0">
              <a:buNone/>
            </a:pPr>
            <a:r>
              <a:rPr kumimoji="1" lang="en-US" altLang="ko-Kore-KR" dirty="0"/>
              <a:t>        image: ubuntu18.04</a:t>
            </a:r>
          </a:p>
          <a:p>
            <a:pPr marL="0" indent="0">
              <a:buNone/>
            </a:pPr>
            <a:r>
              <a:rPr kumimoji="1" lang="en-US" altLang="ko-Kore-KR" dirty="0"/>
              <a:t>    my_container_2:</a:t>
            </a:r>
          </a:p>
          <a:p>
            <a:pPr marL="0" indent="0">
              <a:buNone/>
            </a:pPr>
            <a:r>
              <a:rPr kumimoji="1" lang="en-US" altLang="ko-Kore-KR" dirty="0"/>
              <a:t>        image: </a:t>
            </a:r>
            <a:r>
              <a:rPr kumimoji="1" lang="en-US" altLang="ko-Kore-KR" dirty="0" err="1"/>
              <a:t>nginx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2620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587B0-BB40-3E46-B47D-7B285582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with Docker - </a:t>
            </a:r>
            <a:r>
              <a:rPr kumimoji="1" lang="ko-KR" altLang="en-US" dirty="0"/>
              <a:t>서비스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0D10A-ABB8-9042-9C29-DF8C2B362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서비스는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image</a:t>
            </a:r>
            <a:r>
              <a:rPr kumimoji="1" lang="ko-KR" altLang="en-US" dirty="0"/>
              <a:t> 이외에도 다양한 옵션들을 포함</a:t>
            </a:r>
            <a:endParaRPr kumimoji="1" lang="en-US" altLang="ko-KR" dirty="0"/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links: </a:t>
            </a:r>
            <a:r>
              <a:rPr kumimoji="1" lang="ko-KR" altLang="en-US" dirty="0"/>
              <a:t>문자열 배열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다른 서비스에 </a:t>
            </a:r>
            <a:r>
              <a:rPr kumimoji="1" lang="ko-KR" altLang="en-US" dirty="0" err="1"/>
              <a:t>서비스명을</a:t>
            </a:r>
            <a:r>
              <a:rPr kumimoji="1" lang="ko-KR" altLang="en-US" dirty="0"/>
              <a:t> 통해 접근 설정</a:t>
            </a:r>
            <a:endParaRPr kumimoji="1" lang="en-US" altLang="ko-KR" dirty="0"/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environment: </a:t>
            </a:r>
            <a:r>
              <a:rPr kumimoji="1" lang="ko-KR" altLang="en-US" dirty="0"/>
              <a:t>문자열 배열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환경변수를 지정하여 </a:t>
            </a:r>
            <a:r>
              <a:rPr kumimoji="1" lang="ko-KR" altLang="en-US" dirty="0" err="1"/>
              <a:t>딕셔너리나</a:t>
            </a:r>
            <a:r>
              <a:rPr kumimoji="1" lang="ko-KR" altLang="en-US" dirty="0"/>
              <a:t> 배열 형태로 사용</a:t>
            </a:r>
            <a:endParaRPr kumimoji="1" lang="en-US" altLang="ko-KR" dirty="0"/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command: </a:t>
            </a:r>
            <a:r>
              <a:rPr kumimoji="1" lang="ko-KR" altLang="en-US" dirty="0"/>
              <a:t>문자열 배열 </a:t>
            </a:r>
            <a:r>
              <a:rPr kumimoji="1" lang="en-US" altLang="ko-KR" dirty="0"/>
              <a:t>or </a:t>
            </a:r>
            <a:r>
              <a:rPr kumimoji="1" lang="ko-KR" altLang="en-US" dirty="0"/>
              <a:t>문자열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컨테이너가 실행될 때 수행할 명령어</a:t>
            </a:r>
            <a:endParaRPr kumimoji="1" lang="en-US" altLang="ko-KR" dirty="0"/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ports: </a:t>
            </a:r>
            <a:r>
              <a:rPr kumimoji="1" lang="ko-KR" altLang="en-US" dirty="0"/>
              <a:t>문자열 배열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서비스 컨테이너에 개방할 포트 설정</a:t>
            </a:r>
            <a:endParaRPr kumimoji="1" lang="en-US" altLang="ko-KR" dirty="0"/>
          </a:p>
          <a:p>
            <a:pPr lvl="1"/>
            <a:endParaRPr kumimoji="1" lang="en-US" altLang="ko-Kore-KR" dirty="0"/>
          </a:p>
          <a:p>
            <a:pPr lvl="1"/>
            <a:r>
              <a:rPr kumimoji="1" lang="en-US" altLang="ko-Kore-KR" dirty="0"/>
              <a:t>volume: </a:t>
            </a:r>
            <a:r>
              <a:rPr kumimoji="1" lang="ko-KR" altLang="en-US" dirty="0"/>
              <a:t>문자열 배열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컨테이너의 데이터를 저장하기 위해 사용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20891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58D16-2135-A14E-BAFA-15F93018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with Docker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0EB6B-C985-9241-A07D-E7A4D5904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fabric-samples/test-network/docker/docker-compose-</a:t>
            </a:r>
            <a:r>
              <a:rPr kumimoji="1" lang="en-US" altLang="ko-Kore-KR" dirty="0" err="1"/>
              <a:t>ca.yaml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7BA62-A2CB-2345-9B5A-0E0C9A897D16}"/>
              </a:ext>
            </a:extLst>
          </p:cNvPr>
          <p:cNvSpPr txBox="1"/>
          <p:nvPr/>
        </p:nvSpPr>
        <p:spPr>
          <a:xfrm>
            <a:off x="875900" y="1580073"/>
            <a:ext cx="5678904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altLang="ko-Kore-KR" sz="1400" dirty="0"/>
              <a:t>version: '2'</a:t>
            </a:r>
          </a:p>
          <a:p>
            <a:endParaRPr lang="en" altLang="ko-Kore-KR" sz="1400" dirty="0"/>
          </a:p>
          <a:p>
            <a:r>
              <a:rPr lang="en" altLang="ko-Kore-KR" sz="1400" dirty="0"/>
              <a:t>networks:</a:t>
            </a:r>
          </a:p>
          <a:p>
            <a:r>
              <a:rPr lang="en" altLang="ko-Kore-KR" sz="1400" dirty="0"/>
              <a:t>  test:</a:t>
            </a:r>
          </a:p>
          <a:p>
            <a:endParaRPr lang="en" altLang="ko-Kore-KR" sz="1400" dirty="0"/>
          </a:p>
          <a:p>
            <a:r>
              <a:rPr lang="en" altLang="ko-Kore-KR" sz="1400" dirty="0"/>
              <a:t>services:</a:t>
            </a:r>
          </a:p>
          <a:p>
            <a:r>
              <a:rPr lang="en" altLang="ko-Kore-KR" sz="1400" dirty="0"/>
              <a:t>  ca_org1:</a:t>
            </a:r>
          </a:p>
          <a:p>
            <a:r>
              <a:rPr lang="en" altLang="ko-Kore-KR" sz="1400" dirty="0"/>
              <a:t>    image: </a:t>
            </a:r>
            <a:r>
              <a:rPr lang="en" altLang="ko-Kore-KR" sz="1400" dirty="0" err="1"/>
              <a:t>hyperledger</a:t>
            </a:r>
            <a:r>
              <a:rPr lang="en" altLang="ko-Kore-KR" sz="1400" dirty="0"/>
              <a:t>/fabric-ca:$IMAGE_TAG</a:t>
            </a:r>
          </a:p>
          <a:p>
            <a:r>
              <a:rPr lang="en" altLang="ko-Kore-KR" sz="1400" dirty="0"/>
              <a:t>    environment:</a:t>
            </a:r>
          </a:p>
          <a:p>
            <a:r>
              <a:rPr lang="en" altLang="ko-Kore-KR" sz="1400" dirty="0"/>
              <a:t>      - FABRIC_CA_HOME=/</a:t>
            </a:r>
            <a:r>
              <a:rPr lang="en" altLang="ko-Kore-KR" sz="1400" dirty="0" err="1"/>
              <a:t>etc</a:t>
            </a:r>
            <a:r>
              <a:rPr lang="en" altLang="ko-Kore-KR" sz="1400" dirty="0"/>
              <a:t>/</a:t>
            </a:r>
            <a:r>
              <a:rPr lang="en" altLang="ko-Kore-KR" sz="1400" dirty="0" err="1"/>
              <a:t>hyperledger</a:t>
            </a:r>
            <a:r>
              <a:rPr lang="en" altLang="ko-Kore-KR" sz="1400" dirty="0"/>
              <a:t>/fabric-ca-server</a:t>
            </a:r>
          </a:p>
          <a:p>
            <a:r>
              <a:rPr lang="en" altLang="ko-Kore-KR" sz="1400" dirty="0"/>
              <a:t>      - FABRIC_CA_SERVER_CA_NAME=ca-org1</a:t>
            </a:r>
          </a:p>
          <a:p>
            <a:r>
              <a:rPr lang="en" altLang="ko-Kore-KR" sz="1400" dirty="0"/>
              <a:t>      - FABRIC_CA_SERVER_TLS_ENABLED=true</a:t>
            </a:r>
          </a:p>
          <a:p>
            <a:r>
              <a:rPr lang="en" altLang="ko-Kore-KR" sz="1400" dirty="0"/>
              <a:t>      - FABRIC_CA_SERVER_PORT=7054</a:t>
            </a:r>
          </a:p>
          <a:p>
            <a:r>
              <a:rPr lang="en" altLang="ko-Kore-KR" sz="1400" dirty="0"/>
              <a:t>    ports:</a:t>
            </a:r>
          </a:p>
          <a:p>
            <a:r>
              <a:rPr lang="en" altLang="ko-Kore-KR" sz="1400" dirty="0"/>
              <a:t>      - "7054:7054"</a:t>
            </a:r>
          </a:p>
          <a:p>
            <a:r>
              <a:rPr lang="en" altLang="ko-Kore-KR" sz="1400" dirty="0"/>
              <a:t>    command: </a:t>
            </a:r>
            <a:r>
              <a:rPr lang="en" altLang="ko-Kore-KR" sz="1400" dirty="0" err="1"/>
              <a:t>sh</a:t>
            </a:r>
            <a:r>
              <a:rPr lang="en" altLang="ko-Kore-KR" sz="1400" dirty="0"/>
              <a:t> -c 'fabric-ca-server start -b </a:t>
            </a:r>
            <a:r>
              <a:rPr lang="en" altLang="ko-Kore-KR" sz="1400" dirty="0" err="1"/>
              <a:t>admin:adminpw</a:t>
            </a:r>
            <a:r>
              <a:rPr lang="en" altLang="ko-Kore-KR" sz="1400" dirty="0"/>
              <a:t> -d'</a:t>
            </a:r>
          </a:p>
          <a:p>
            <a:r>
              <a:rPr lang="en" altLang="ko-Kore-KR" sz="1400" dirty="0"/>
              <a:t>    volumes:</a:t>
            </a:r>
          </a:p>
          <a:p>
            <a:r>
              <a:rPr lang="en" altLang="ko-Kore-KR" sz="1400" dirty="0"/>
              <a:t>      - ../organizations/fabric-ca/org1:/</a:t>
            </a:r>
            <a:r>
              <a:rPr lang="en" altLang="ko-Kore-KR" sz="1400" dirty="0" err="1"/>
              <a:t>etc</a:t>
            </a:r>
            <a:r>
              <a:rPr lang="en" altLang="ko-Kore-KR" sz="1400" dirty="0"/>
              <a:t>/</a:t>
            </a:r>
            <a:r>
              <a:rPr lang="en" altLang="ko-Kore-KR" sz="1400" dirty="0" err="1"/>
              <a:t>hyperledger</a:t>
            </a:r>
            <a:r>
              <a:rPr lang="en" altLang="ko-Kore-KR" sz="1400" dirty="0"/>
              <a:t>/fabric-ca-server</a:t>
            </a:r>
          </a:p>
          <a:p>
            <a:r>
              <a:rPr lang="en" altLang="ko-Kore-KR" sz="1400" dirty="0"/>
              <a:t>    </a:t>
            </a:r>
            <a:r>
              <a:rPr lang="en" altLang="ko-Kore-KR" sz="1400" dirty="0" err="1"/>
              <a:t>container_name</a:t>
            </a:r>
            <a:r>
              <a:rPr lang="en" altLang="ko-Kore-KR" sz="1400" dirty="0"/>
              <a:t>: ca_org1</a:t>
            </a:r>
          </a:p>
          <a:p>
            <a:r>
              <a:rPr lang="en" altLang="ko-Kore-KR" sz="1400" dirty="0"/>
              <a:t>    networks:</a:t>
            </a:r>
          </a:p>
          <a:p>
            <a:r>
              <a:rPr lang="en" altLang="ko-Kore-KR" sz="1400" dirty="0"/>
              <a:t>      -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63187-1CE2-8348-88D2-8767F83251C0}"/>
              </a:ext>
            </a:extLst>
          </p:cNvPr>
          <p:cNvSpPr txBox="1"/>
          <p:nvPr/>
        </p:nvSpPr>
        <p:spPr>
          <a:xfrm>
            <a:off x="7019541" y="2714324"/>
            <a:ext cx="40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CA </a:t>
            </a:r>
            <a:r>
              <a:rPr kumimoji="1" lang="ko-KR" altLang="en-US" dirty="0"/>
              <a:t>조직 </a:t>
            </a:r>
            <a:r>
              <a:rPr kumimoji="1" lang="en-US" altLang="ko-KR" dirty="0"/>
              <a:t>‘ca_org1’</a:t>
            </a:r>
            <a:r>
              <a:rPr kumimoji="1" lang="ko-KR" altLang="en-US" dirty="0"/>
              <a:t>의 생성을 위한 설정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6102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21BE1-916F-CA4C-9EC8-8E1D3668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with Hyperledger Fabric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EB4BD7-C42E-1941-A0B7-C88A60987888}"/>
              </a:ext>
            </a:extLst>
          </p:cNvPr>
          <p:cNvSpPr/>
          <p:nvPr/>
        </p:nvSpPr>
        <p:spPr>
          <a:xfrm>
            <a:off x="1136821" y="1008410"/>
            <a:ext cx="5600863" cy="54938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Organizations: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- &amp;</a:t>
            </a:r>
            <a:r>
              <a:rPr lang="en" altLang="ko-Kore-KR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OrdererOrg</a:t>
            </a:r>
            <a:endParaRPr lang="en" altLang="ko-Kore-KR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Name: </a:t>
            </a:r>
            <a:r>
              <a:rPr lang="en" altLang="ko-Kore-KR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OrdererOrg</a:t>
            </a:r>
            <a:endParaRPr lang="en" altLang="ko-Kore-KR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ID: </a:t>
            </a:r>
            <a:r>
              <a:rPr lang="en" altLang="ko-Kore-KR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OrdererMSP</a:t>
            </a:r>
            <a:endParaRPr lang="en" altLang="ko-Kore-KR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MSPDir</a:t>
            </a:r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: ../organizations/</a:t>
            </a:r>
            <a:r>
              <a:rPr lang="en" altLang="ko-Kore-KR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ordererOrganizations</a:t>
            </a:r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" altLang="ko-Kore-KR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hn.com</a:t>
            </a:r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" altLang="ko-Kore-KR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msp</a:t>
            </a:r>
            <a:endParaRPr lang="en" altLang="ko-Kore-KR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Policies: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Readers: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Type: Signature</a:t>
            </a:r>
          </a:p>
          <a:p>
            <a:r>
              <a:rPr lang="en" altLang="ko-Kore-KR" sz="900" dirty="0">
                <a:solidFill>
                  <a:srgbClr val="C41A16"/>
                </a:solidFill>
                <a:latin typeface="Menlo" panose="020B0609030804020204" pitchFamily="49" charset="0"/>
              </a:rPr>
              <a:t>                Rule: "OR('</a:t>
            </a:r>
            <a:r>
              <a:rPr lang="en" altLang="ko-Kore-KR" sz="900" dirty="0" err="1">
                <a:solidFill>
                  <a:srgbClr val="C41A16"/>
                </a:solidFill>
                <a:latin typeface="Menlo" panose="020B0609030804020204" pitchFamily="49" charset="0"/>
              </a:rPr>
              <a:t>OrdererMSP.member</a:t>
            </a:r>
            <a:r>
              <a:rPr lang="en" altLang="ko-Kore-KR" sz="900" dirty="0">
                <a:solidFill>
                  <a:srgbClr val="C41A16"/>
                </a:solidFill>
                <a:latin typeface="Menlo" panose="020B0609030804020204" pitchFamily="49" charset="0"/>
              </a:rPr>
              <a:t>')"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Writers: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Type: Signature</a:t>
            </a:r>
          </a:p>
          <a:p>
            <a:r>
              <a:rPr lang="en" altLang="ko-Kore-KR" sz="900" dirty="0">
                <a:solidFill>
                  <a:srgbClr val="C41A16"/>
                </a:solidFill>
                <a:latin typeface="Menlo" panose="020B0609030804020204" pitchFamily="49" charset="0"/>
              </a:rPr>
              <a:t>                Rule: "OR('</a:t>
            </a:r>
            <a:r>
              <a:rPr lang="en" altLang="ko-Kore-KR" sz="900" dirty="0" err="1">
                <a:solidFill>
                  <a:srgbClr val="C41A16"/>
                </a:solidFill>
                <a:latin typeface="Menlo" panose="020B0609030804020204" pitchFamily="49" charset="0"/>
              </a:rPr>
              <a:t>OrdererMSP.member</a:t>
            </a:r>
            <a:r>
              <a:rPr lang="en" altLang="ko-Kore-KR" sz="900" dirty="0">
                <a:solidFill>
                  <a:srgbClr val="C41A16"/>
                </a:solidFill>
                <a:latin typeface="Menlo" panose="020B0609030804020204" pitchFamily="49" charset="0"/>
              </a:rPr>
              <a:t>')"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Admins: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Type: Signature</a:t>
            </a:r>
          </a:p>
          <a:p>
            <a:r>
              <a:rPr lang="en" altLang="ko-Kore-KR" sz="900" dirty="0">
                <a:solidFill>
                  <a:srgbClr val="C41A16"/>
                </a:solidFill>
                <a:latin typeface="Menlo" panose="020B0609030804020204" pitchFamily="49" charset="0"/>
              </a:rPr>
              <a:t>                Rule: "OR('</a:t>
            </a:r>
            <a:r>
              <a:rPr lang="en" altLang="ko-Kore-KR" sz="900" dirty="0" err="1">
                <a:solidFill>
                  <a:srgbClr val="C41A16"/>
                </a:solidFill>
                <a:latin typeface="Menlo" panose="020B0609030804020204" pitchFamily="49" charset="0"/>
              </a:rPr>
              <a:t>OrdererMSP.admin</a:t>
            </a:r>
            <a:r>
              <a:rPr lang="en" altLang="ko-Kore-KR" sz="900" dirty="0">
                <a:solidFill>
                  <a:srgbClr val="C41A16"/>
                </a:solidFill>
                <a:latin typeface="Menlo" panose="020B0609030804020204" pitchFamily="49" charset="0"/>
              </a:rPr>
              <a:t>')"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OrdererEndpoints</a:t>
            </a:r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- orderer.hn.com:</a:t>
            </a:r>
            <a:r>
              <a:rPr lang="en" altLang="ko-Kore-KR" sz="900" dirty="0">
                <a:solidFill>
                  <a:srgbClr val="1C00CF"/>
                </a:solidFill>
                <a:latin typeface="Menlo" panose="020B0609030804020204" pitchFamily="49" charset="0"/>
              </a:rPr>
              <a:t>7050</a:t>
            </a:r>
            <a:b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ko-Kore-KR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- &amp;Org1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Name: Org1MSP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ID: Org1MSP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MSPDir</a:t>
            </a:r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: ../organizations/</a:t>
            </a:r>
            <a:r>
              <a:rPr lang="en" altLang="ko-Kore-KR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peerOrganizations</a:t>
            </a:r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/org1.hn.com/</a:t>
            </a:r>
            <a:r>
              <a:rPr lang="en" altLang="ko-Kore-KR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msp</a:t>
            </a:r>
            <a:endParaRPr lang="en" altLang="ko-Kore-KR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Policies: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Readers: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Type: Signature</a:t>
            </a:r>
          </a:p>
          <a:p>
            <a:r>
              <a:rPr lang="en" altLang="ko-Kore-KR" sz="900" dirty="0">
                <a:solidFill>
                  <a:srgbClr val="C41A16"/>
                </a:solidFill>
                <a:latin typeface="Menlo" panose="020B0609030804020204" pitchFamily="49" charset="0"/>
              </a:rPr>
              <a:t>                Rule: "OR('Org1MSP.admin', 'Org1MSP.peer', 'Org1MSP.client')"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Writers: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Type: Signature</a:t>
            </a:r>
          </a:p>
          <a:p>
            <a:r>
              <a:rPr lang="en" altLang="ko-Kore-KR" sz="900" dirty="0">
                <a:solidFill>
                  <a:srgbClr val="C41A16"/>
                </a:solidFill>
                <a:latin typeface="Menlo" panose="020B0609030804020204" pitchFamily="49" charset="0"/>
              </a:rPr>
              <a:t>                Rule: "OR('Org1MSP.admin', 'Org1MSP.client')"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Admins: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Type: Signature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Rule: </a:t>
            </a:r>
            <a:r>
              <a:rPr lang="en" altLang="ko-Kore-KR" sz="900" dirty="0">
                <a:solidFill>
                  <a:srgbClr val="C41A16"/>
                </a:solidFill>
                <a:latin typeface="Menlo" panose="020B0609030804020204" pitchFamily="49" charset="0"/>
              </a:rPr>
              <a:t>"OR('Org1MSP.admin')"</a:t>
            </a:r>
            <a:endParaRPr lang="en" altLang="ko-Kore-KR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Endorsement: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Type: Signature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Rule: </a:t>
            </a:r>
            <a:r>
              <a:rPr lang="en" altLang="ko-Kore-KR" sz="900" dirty="0">
                <a:solidFill>
                  <a:srgbClr val="C41A16"/>
                </a:solidFill>
                <a:latin typeface="Menlo" panose="020B0609030804020204" pitchFamily="49" charset="0"/>
              </a:rPr>
              <a:t>"OR('Org1MSP.peer')"</a:t>
            </a:r>
            <a:endParaRPr lang="en" altLang="ko-Kore-KR" sz="9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AnchorPeers</a:t>
            </a:r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- Host: peer0.org1.hn.com</a:t>
            </a:r>
          </a:p>
          <a:p>
            <a:r>
              <a:rPr lang="en" altLang="ko-Kore-KR" sz="9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Port: </a:t>
            </a:r>
            <a:r>
              <a:rPr lang="en" altLang="ko-Kore-KR" sz="900" dirty="0">
                <a:solidFill>
                  <a:srgbClr val="1C00CF"/>
                </a:solidFill>
                <a:latin typeface="Menlo" panose="020B0609030804020204" pitchFamily="49" charset="0"/>
              </a:rPr>
              <a:t>7051</a:t>
            </a:r>
            <a:endParaRPr lang="en" altLang="ko-Kore-KR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5AC4E-8648-6A4A-8C27-F391813C2A82}"/>
              </a:ext>
            </a:extLst>
          </p:cNvPr>
          <p:cNvSpPr txBox="1"/>
          <p:nvPr/>
        </p:nvSpPr>
        <p:spPr>
          <a:xfrm>
            <a:off x="6910414" y="2781700"/>
            <a:ext cx="4869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오더러와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‘Org1’</a:t>
            </a:r>
            <a:r>
              <a:rPr kumimoji="1" lang="ko-KR" altLang="en-US" dirty="0"/>
              <a:t> 조직의 구성에 대한 설정 파일</a:t>
            </a:r>
            <a:endParaRPr kumimoji="1" lang="en-US" altLang="ko-KR" dirty="0"/>
          </a:p>
          <a:p>
            <a:r>
              <a:rPr kumimoji="1" lang="en-US" altLang="ko-Kore-KR" dirty="0"/>
              <a:t>(</a:t>
            </a:r>
            <a:r>
              <a:rPr kumimoji="1" lang="en-US" altLang="ko-Kore-KR" dirty="0" err="1"/>
              <a:t>configtx.yaml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2923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E1D2C-7FEC-D54A-8A92-4C767C3D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B46586-5F9E-0142-AED9-222E91831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파이썬과</a:t>
            </a:r>
            <a:r>
              <a:rPr kumimoji="1" lang="ko-KR" altLang="en-US" dirty="0"/>
              <a:t> 같이 들여쓰기를 통해 값 구분</a:t>
            </a:r>
            <a:endParaRPr kumimoji="1" lang="ko-Kore-KR" altLang="en-US" dirty="0"/>
          </a:p>
        </p:txBody>
      </p:sp>
      <p:pic>
        <p:nvPicPr>
          <p:cNvPr id="1028" name="Picture 4" descr="YAML basics in Kubernetes – IBM Developer">
            <a:extLst>
              <a:ext uri="{FF2B5EF4-FFF2-40B4-BE49-F238E27FC236}">
                <a16:creationId xmlns:a16="http://schemas.microsoft.com/office/drawing/2014/main" id="{B50BC6C1-6863-C848-B7F4-6D23B5F64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7" y="2168699"/>
            <a:ext cx="10765926" cy="35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9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449B-5507-BF4F-A898-15E9502E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AF5E0-FA02-A246-A02B-C9FF9E6268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모든 값은 </a:t>
            </a:r>
            <a:r>
              <a:rPr kumimoji="1" lang="en-US" altLang="ko-KR" dirty="0"/>
              <a:t>key: value </a:t>
            </a:r>
            <a:r>
              <a:rPr kumimoji="1" lang="ko-KR" altLang="en-US" dirty="0"/>
              <a:t>형태로 표현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:</a:t>
            </a:r>
            <a:r>
              <a:rPr kumimoji="1" lang="ko-KR" altLang="en-US" dirty="0"/>
              <a:t> 이후에는 한 칸 공백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ex) year: 2021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스칼라 </a:t>
            </a:r>
            <a:r>
              <a:rPr kumimoji="1" lang="en-US" altLang="ko-KR" dirty="0"/>
              <a:t>(scalar)</a:t>
            </a:r>
          </a:p>
          <a:p>
            <a:pPr lvl="1"/>
            <a:r>
              <a:rPr kumimoji="1" lang="ko-KR" altLang="en-US" dirty="0"/>
              <a:t>문자열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숫자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boolean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시퀸스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(sequence)</a:t>
            </a:r>
          </a:p>
          <a:p>
            <a:pPr lvl="1"/>
            <a:r>
              <a:rPr kumimoji="1" lang="ko-KR" altLang="en-US" dirty="0"/>
              <a:t>배열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맵핑</a:t>
            </a:r>
            <a:r>
              <a:rPr kumimoji="1" lang="ko-KR" altLang="en-US" dirty="0"/>
              <a:t> </a:t>
            </a:r>
            <a:r>
              <a:rPr kumimoji="1" lang="en-US" altLang="ko-KR" dirty="0"/>
              <a:t>(mapping)</a:t>
            </a:r>
          </a:p>
          <a:p>
            <a:pPr lvl="1"/>
            <a:r>
              <a:rPr kumimoji="1" lang="ko-KR" altLang="en-US" dirty="0"/>
              <a:t>해시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딕셔너리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키</a:t>
            </a:r>
            <a:r>
              <a:rPr kumimoji="1" lang="en-US" altLang="ko-KR" dirty="0"/>
              <a:t>-</a:t>
            </a:r>
            <a:r>
              <a:rPr kumimoji="1" lang="ko-KR" altLang="en-US" dirty="0"/>
              <a:t>값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387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9603A-16CA-F847-BF42-BD4A129E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E0441-38A0-0042-9CC8-1A84AE581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 err="1"/>
              <a:t>파이썬과</a:t>
            </a:r>
            <a:r>
              <a:rPr kumimoji="1" lang="ko-KR" altLang="en-US" dirty="0"/>
              <a:t> 같이 들여쓰기 글자수가 일정해야 함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JSON</a:t>
            </a:r>
            <a:r>
              <a:rPr kumimoji="1" lang="ko-KR" altLang="en-US" dirty="0"/>
              <a:t>과 달리 </a:t>
            </a:r>
            <a:r>
              <a:rPr kumimoji="1" lang="en-US" altLang="ko-KR" dirty="0"/>
              <a:t>YAML</a:t>
            </a:r>
            <a:r>
              <a:rPr kumimoji="1" lang="ko-KR" altLang="en-US" dirty="0"/>
              <a:t>은 주석이 있음</a:t>
            </a:r>
            <a:endParaRPr kumimoji="1" lang="en-US" altLang="ko-Kore-KR" dirty="0"/>
          </a:p>
          <a:p>
            <a:pPr lvl="1"/>
            <a:r>
              <a:rPr kumimoji="1" lang="ko-KR" altLang="en-US" dirty="0"/>
              <a:t>주석은 </a:t>
            </a:r>
            <a:r>
              <a:rPr kumimoji="1" lang="en-US" altLang="ko-KR" dirty="0"/>
              <a:t>#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#</a:t>
            </a:r>
            <a:r>
              <a:rPr kumimoji="1" lang="ko-KR" altLang="en-US" dirty="0"/>
              <a:t> 이것은 주석입니다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1600F-F504-3149-B452-575954BA4D28}"/>
              </a:ext>
            </a:extLst>
          </p:cNvPr>
          <p:cNvSpPr txBox="1"/>
          <p:nvPr/>
        </p:nvSpPr>
        <p:spPr>
          <a:xfrm>
            <a:off x="721896" y="1896178"/>
            <a:ext cx="1505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key:</a:t>
            </a:r>
          </a:p>
          <a:p>
            <a:r>
              <a:rPr kumimoji="1" lang="en-US" altLang="ko-Kore-KR" dirty="0"/>
              <a:t>    key1:</a:t>
            </a:r>
          </a:p>
          <a:p>
            <a:r>
              <a:rPr kumimoji="1" lang="en-US" altLang="ko-Kore-KR" dirty="0"/>
              <a:t>        key2:</a:t>
            </a:r>
          </a:p>
          <a:p>
            <a:r>
              <a:rPr kumimoji="1" lang="en-US" altLang="ko-Kore-KR" dirty="0"/>
              <a:t>            key3:</a:t>
            </a:r>
          </a:p>
          <a:p>
            <a:r>
              <a:rPr kumimoji="1" lang="en-US" altLang="ko-Kore-KR" dirty="0"/>
              <a:t>                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9867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8B47C-5706-EB40-BBA7-82726EE7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- </a:t>
            </a:r>
            <a:r>
              <a:rPr kumimoji="1" lang="ko-KR" altLang="en-US" dirty="0" err="1"/>
              <a:t>자료형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14909-ABFC-E04E-B980-8850E74DF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number_type</a:t>
            </a:r>
            <a:r>
              <a:rPr kumimoji="1" lang="en-US" altLang="ko-Kore-KR" dirty="0"/>
              <a:t>: 10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string_type</a:t>
            </a:r>
            <a:r>
              <a:rPr kumimoji="1" lang="en-US" altLang="ko-Kore-KR" dirty="0"/>
              <a:t>: hello</a:t>
            </a:r>
          </a:p>
          <a:p>
            <a:pPr lvl="1"/>
            <a:r>
              <a:rPr kumimoji="1" lang="ko-KR" altLang="en-US" dirty="0"/>
              <a:t>강제로 문자열로 </a:t>
            </a:r>
            <a:r>
              <a:rPr kumimoji="1" lang="ko-KR" altLang="en-US" dirty="0" err="1"/>
              <a:t>입력받기</a:t>
            </a:r>
            <a:r>
              <a:rPr kumimoji="1" lang="ko-KR" altLang="en-US" dirty="0"/>
              <a:t> 위해서는 작은따옴표</a:t>
            </a:r>
            <a:r>
              <a:rPr kumimoji="1" lang="en-US" altLang="ko-KR" dirty="0"/>
              <a:t>(‘’)</a:t>
            </a:r>
            <a:r>
              <a:rPr kumimoji="1" lang="ko-KR" altLang="en-US" dirty="0"/>
              <a:t>나 큰따옴표</a:t>
            </a:r>
            <a:r>
              <a:rPr kumimoji="1" lang="en-US" altLang="ko-KR" dirty="0"/>
              <a:t>(“”)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lvl="2"/>
            <a:r>
              <a:rPr kumimoji="1" lang="en-US" altLang="ko-Kore-KR" dirty="0"/>
              <a:t>id: “20213201”</a:t>
            </a:r>
          </a:p>
          <a:p>
            <a:pPr lvl="1"/>
            <a:r>
              <a:rPr kumimoji="1" lang="ko-KR" altLang="en-US" dirty="0"/>
              <a:t>특수문자 및 </a:t>
            </a:r>
            <a:r>
              <a:rPr kumimoji="1" lang="en-US" altLang="ko-KR" dirty="0"/>
              <a:t>escape code</a:t>
            </a:r>
            <a:r>
              <a:rPr kumimoji="1" lang="ko-KR" altLang="en-US" dirty="0"/>
              <a:t>의 처리를 위해서는 큰따옴표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원치 않으면 작은 따옴표 사용</a:t>
            </a:r>
            <a:endParaRPr kumimoji="1" lang="en-US" altLang="ko-KR" dirty="0"/>
          </a:p>
          <a:p>
            <a:pPr lvl="2"/>
            <a:r>
              <a:rPr kumimoji="1" lang="en-US" altLang="ko-Kore-KR" dirty="0"/>
              <a:t>control: “\b1998\t1999\t2000\n”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boolean_type</a:t>
            </a:r>
            <a:r>
              <a:rPr kumimoji="1" lang="en-US" altLang="ko-Kore-KR" dirty="0"/>
              <a:t>: true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678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79CE6-E93E-854E-BE3D-4AEC3BC0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- object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2200E-B68E-CF4E-A24F-F8C9CC775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key:</a:t>
            </a:r>
          </a:p>
          <a:p>
            <a:pPr marL="0" indent="0">
              <a:buNone/>
            </a:pPr>
            <a:r>
              <a:rPr kumimoji="1" lang="en-US" altLang="ko-Kore-KR" dirty="0"/>
              <a:t>        key1: value</a:t>
            </a:r>
          </a:p>
          <a:p>
            <a:pPr marL="0" indent="0">
              <a:buNone/>
            </a:pPr>
            <a:r>
              <a:rPr kumimoji="1" lang="en-US" altLang="ko-Kore-KR" dirty="0"/>
              <a:t>        key2: value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또는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key: {</a:t>
            </a:r>
          </a:p>
          <a:p>
            <a:pPr marL="0" indent="0">
              <a:buNone/>
            </a:pPr>
            <a:r>
              <a:rPr kumimoji="1" lang="en-US" altLang="ko-Kore-KR" dirty="0"/>
              <a:t>        key1: value</a:t>
            </a:r>
          </a:p>
          <a:p>
            <a:pPr marL="0" indent="0">
              <a:buNone/>
            </a:pPr>
            <a:r>
              <a:rPr kumimoji="1" lang="en-US" altLang="ko-Kore-KR" dirty="0"/>
              <a:t>        key2: value</a:t>
            </a:r>
          </a:p>
          <a:p>
            <a:pPr marL="0" indent="0">
              <a:buNone/>
            </a:pPr>
            <a:r>
              <a:rPr kumimoji="1" lang="en-US" altLang="ko-Kore-KR" dirty="0"/>
              <a:t>    }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4945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5059-927E-3E44-A99D-F167A137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 - </a:t>
            </a:r>
            <a:r>
              <a:rPr kumimoji="1" lang="ko-Kore-KR" altLang="en-US" dirty="0"/>
              <a:t>배열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E3960-9053-0B4A-BB84-00FCE1FC1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key:</a:t>
            </a:r>
          </a:p>
          <a:p>
            <a:pPr marL="0" indent="0">
              <a:buNone/>
            </a:pPr>
            <a:r>
              <a:rPr kumimoji="1" lang="en-US" altLang="ko-Kore-KR" dirty="0"/>
              <a:t>        </a:t>
            </a:r>
            <a:r>
              <a:rPr kumimoji="1" lang="en-US" altLang="ko-KR" dirty="0"/>
              <a:t>-</a:t>
            </a:r>
            <a:r>
              <a:rPr kumimoji="1" lang="en-US" altLang="ko-Kore-KR" dirty="0"/>
              <a:t> item</a:t>
            </a:r>
          </a:p>
          <a:p>
            <a:pPr marL="0" indent="0">
              <a:buNone/>
            </a:pPr>
            <a:r>
              <a:rPr kumimoji="1" lang="en-US" altLang="ko-Kore-KR" dirty="0"/>
              <a:t>        </a:t>
            </a:r>
            <a:r>
              <a:rPr kumimoji="1" lang="en-US" altLang="ko-KR" dirty="0"/>
              <a:t>-</a:t>
            </a:r>
            <a:r>
              <a:rPr kumimoji="1" lang="en-US" altLang="ko-Kore-KR" dirty="0"/>
              <a:t> item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또는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key:</a:t>
            </a:r>
            <a:r>
              <a:rPr kumimoji="1" lang="ko-KR" altLang="en-US" dirty="0"/>
              <a:t> </a:t>
            </a:r>
            <a:r>
              <a:rPr kumimoji="1" lang="en-US" altLang="ko-KR" dirty="0"/>
              <a:t>[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        item, item</a:t>
            </a:r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]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791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2F95A-BAD7-6642-97CF-7F31D8EE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YAML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해시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20996-2861-5242-8CCB-167FE93ABA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name: John Smith</a:t>
            </a:r>
          </a:p>
          <a:p>
            <a:pPr marL="0" indent="0">
              <a:buNone/>
            </a:pPr>
            <a:r>
              <a:rPr kumimoji="1" lang="en-US" altLang="ko-Kore-KR" dirty="0"/>
              <a:t>age: 33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# </a:t>
            </a:r>
            <a:r>
              <a:rPr kumimoji="1" lang="ko-KR" altLang="en-US" dirty="0"/>
              <a:t>또는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{name: John Smith, age: 33}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5123131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16600</TotalTime>
  <Words>1685</Words>
  <Application>Microsoft Macintosh PowerPoint</Application>
  <PresentationFormat>와이드스크린</PresentationFormat>
  <Paragraphs>324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Menlo</vt:lpstr>
      <vt:lpstr>CryptoCraft 테마</vt:lpstr>
      <vt:lpstr>제목 테마</vt:lpstr>
      <vt:lpstr>YAML</vt:lpstr>
      <vt:lpstr>YAML</vt:lpstr>
      <vt:lpstr>YAML</vt:lpstr>
      <vt:lpstr>YAML</vt:lpstr>
      <vt:lpstr>YAML</vt:lpstr>
      <vt:lpstr>YAML - 자료형</vt:lpstr>
      <vt:lpstr>YAML - object</vt:lpstr>
      <vt:lpstr>YAML - 배열</vt:lpstr>
      <vt:lpstr>YAML - 해시</vt:lpstr>
      <vt:lpstr>YAML - 해시와 리스트</vt:lpstr>
      <vt:lpstr>YAML - 해시와 리스트</vt:lpstr>
      <vt:lpstr>YAML</vt:lpstr>
      <vt:lpstr>YAML</vt:lpstr>
      <vt:lpstr>YAML</vt:lpstr>
      <vt:lpstr>YAML - &amp;, *, &lt;&lt;</vt:lpstr>
      <vt:lpstr>YAML - &amp;, *, &lt;&lt;</vt:lpstr>
      <vt:lpstr>YAML - &amp;, *, &lt;&lt;</vt:lpstr>
      <vt:lpstr>YAML - &amp;, *, &lt;&lt;</vt:lpstr>
      <vt:lpstr>YAML - 구현</vt:lpstr>
      <vt:lpstr>YAML with Docker</vt:lpstr>
      <vt:lpstr>YAML with Docker - 버전</vt:lpstr>
      <vt:lpstr>YAML with Docker - 서비스</vt:lpstr>
      <vt:lpstr>YAML with Docker - 서비스</vt:lpstr>
      <vt:lpstr>YAML with Docker</vt:lpstr>
      <vt:lpstr>YAML with Hyperledger Fabric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Jaehoon Park</cp:lastModifiedBy>
  <cp:revision>348</cp:revision>
  <dcterms:created xsi:type="dcterms:W3CDTF">2019-03-05T04:29:07Z</dcterms:created>
  <dcterms:modified xsi:type="dcterms:W3CDTF">2021-01-25T05:49:08Z</dcterms:modified>
</cp:coreProperties>
</file>