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91" r:id="rId11"/>
    <p:sldId id="286" r:id="rId12"/>
    <p:sldId id="287" r:id="rId13"/>
    <p:sldId id="296" r:id="rId14"/>
    <p:sldId id="294" r:id="rId15"/>
    <p:sldId id="295" r:id="rId16"/>
    <p:sldId id="289" r:id="rId17"/>
    <p:sldId id="299" r:id="rId18"/>
    <p:sldId id="301" r:id="rId19"/>
    <p:sldId id="303" r:id="rId20"/>
    <p:sldId id="305" r:id="rId21"/>
    <p:sldId id="307" r:id="rId22"/>
    <p:sldId id="306" r:id="rId23"/>
    <p:sldId id="309" r:id="rId24"/>
    <p:sldId id="310" r:id="rId25"/>
    <p:sldId id="31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7" d="100"/>
          <a:sy n="87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4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650076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65007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565917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56591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485098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485098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  <p:sp>
        <p:nvSpPr>
          <p:cNvPr id="17" name="텍스트 개체 틀 4"/>
          <p:cNvSpPr>
            <a:spLocks noGrp="1"/>
          </p:cNvSpPr>
          <p:nvPr>
            <p:ph type="body" sz="quarter" idx="28" hasCustomPrompt="1"/>
          </p:nvPr>
        </p:nvSpPr>
        <p:spPr>
          <a:xfrm>
            <a:off x="3797638" y="4404279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18" name="직사각형 17"/>
          <p:cNvSpPr/>
          <p:nvPr userDrawn="1"/>
        </p:nvSpPr>
        <p:spPr>
          <a:xfrm>
            <a:off x="3797640" y="440427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해시함수 제안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논문 리뷰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err="1" smtClean="0"/>
              <a:t>융합공학부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해시 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단계</a:t>
            </a:r>
            <a:r>
              <a:rPr lang="en-US" altLang="ko-KR" sz="3600" dirty="0" smtClean="0"/>
              <a:t>: H</a:t>
            </a:r>
            <a:r>
              <a:rPr lang="en-US" altLang="ko-KR" sz="3600" baseline="-25000" dirty="0" smtClean="0"/>
              <a:t>i</a:t>
            </a:r>
            <a:r>
              <a:rPr lang="ko-KR" altLang="en-US" sz="3600" dirty="0" smtClean="0"/>
              <a:t>를 </a:t>
            </a:r>
            <a:r>
              <a:rPr lang="en-US" altLang="ko-KR" sz="3600" dirty="0" smtClean="0"/>
              <a:t>9</a:t>
            </a:r>
            <a:r>
              <a:rPr lang="ko-KR" altLang="en-US" sz="3600" dirty="0" smtClean="0"/>
              <a:t>개의 레지스터에 분할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a ~ i</a:t>
            </a:r>
            <a:r>
              <a:rPr lang="ko-KR" altLang="en-US" sz="3600" dirty="0" smtClean="0"/>
              <a:t>로 칭하며 각각 </a:t>
            </a:r>
            <a:r>
              <a:rPr lang="en-US" altLang="ko-KR" sz="3600" dirty="0" smtClean="0"/>
              <a:t>32</a:t>
            </a:r>
            <a:r>
              <a:rPr lang="ko-KR" altLang="en-US" sz="3600" dirty="0" smtClean="0"/>
              <a:t>비트 길이를 차지</a:t>
            </a:r>
            <a:endParaRPr lang="en-US" altLang="ko-KR" sz="3600" dirty="0"/>
          </a:p>
          <a:p>
            <a:pPr marL="0" indent="0">
              <a:buNone/>
            </a:pP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161" y="3894993"/>
            <a:ext cx="4895678" cy="24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057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해시 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단계</a:t>
            </a:r>
            <a:r>
              <a:rPr lang="en-US" altLang="ko-KR" sz="3600" dirty="0" smtClean="0"/>
              <a:t>: P-table</a:t>
            </a:r>
            <a:r>
              <a:rPr lang="ko-KR" altLang="en-US" sz="3600" dirty="0" smtClean="0"/>
              <a:t>을 통해 비트를 섞음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각각 왼쪽 시프트 연산을 </a:t>
            </a:r>
            <a:r>
              <a:rPr lang="en-US" altLang="ko-KR" sz="3600" dirty="0" err="1" smtClean="0"/>
              <a:t>C</a:t>
            </a:r>
            <a:r>
              <a:rPr lang="en-US" altLang="ko-KR" sz="3600" baseline="-25000" dirty="0" err="1" smtClean="0"/>
              <a:t>p</a:t>
            </a:r>
            <a:r>
              <a:rPr lang="ko-KR" altLang="en-US" sz="3600" dirty="0" smtClean="0"/>
              <a:t>번 행함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이때 </a:t>
            </a:r>
            <a:r>
              <a:rPr lang="en-US" altLang="ko-KR" sz="3600" dirty="0" err="1"/>
              <a:t>C</a:t>
            </a:r>
            <a:r>
              <a:rPr lang="en-US" altLang="ko-KR" sz="3600" baseline="-25000" dirty="0" err="1"/>
              <a:t>p</a:t>
            </a:r>
            <a:r>
              <a:rPr lang="en-US" altLang="ko-KR" sz="3600" baseline="-25000" dirty="0"/>
              <a:t> </a:t>
            </a:r>
            <a:r>
              <a:rPr lang="ko-KR" altLang="en-US" sz="3600" dirty="0" smtClean="0"/>
              <a:t>의 값은 소수이며 임의로 정의</a:t>
            </a:r>
            <a:endParaRPr lang="en-US" altLang="ko-KR" sz="3600" dirty="0"/>
          </a:p>
          <a:p>
            <a:pPr marL="0" indent="0">
              <a:buNone/>
            </a:pPr>
            <a:endParaRPr lang="ko-KR" altLang="en-US" sz="3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05" y="4147038"/>
            <a:ext cx="5247590" cy="195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770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해시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단계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라운드 함수</a:t>
            </a:r>
            <a:endParaRPr lang="en-US" altLang="ko-KR" sz="3600" dirty="0" smtClean="0"/>
          </a:p>
          <a:p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 smtClean="0"/>
              <a:t>각 라운드마다 세가지의 입력 값 필요</a:t>
            </a:r>
            <a:endParaRPr lang="en-US" altLang="ko-KR" sz="3600" dirty="0" smtClean="0"/>
          </a:p>
          <a:p>
            <a:pPr marL="742950" indent="-742950">
              <a:buAutoNum type="arabicPeriod"/>
            </a:pPr>
            <a:r>
              <a:rPr lang="en-US" altLang="ko-KR" sz="3600" dirty="0" smtClean="0"/>
              <a:t>H: </a:t>
            </a:r>
            <a:r>
              <a:rPr lang="ko-KR" altLang="en-US" sz="3600" dirty="0" smtClean="0"/>
              <a:t>직전 단계의 해시 연산 값</a:t>
            </a:r>
            <a:r>
              <a:rPr lang="en-US" altLang="ko-KR" sz="3600" dirty="0" smtClean="0"/>
              <a:t>, 288</a:t>
            </a:r>
            <a:r>
              <a:rPr lang="ko-KR" altLang="en-US" sz="3600" dirty="0" smtClean="0"/>
              <a:t>비트</a:t>
            </a:r>
            <a:endParaRPr lang="en-US" altLang="ko-KR" sz="3600" dirty="0" smtClean="0"/>
          </a:p>
          <a:p>
            <a:pPr marL="742950" indent="-742950">
              <a:buAutoNum type="arabicPeriod"/>
            </a:pPr>
            <a:r>
              <a:rPr lang="en-US" altLang="ko-KR" sz="3600" dirty="0" smtClean="0"/>
              <a:t>W: </a:t>
            </a:r>
            <a:r>
              <a:rPr lang="ko-KR" altLang="en-US" sz="3600" dirty="0" smtClean="0"/>
              <a:t>메시지에서 획득한 워드</a:t>
            </a:r>
            <a:r>
              <a:rPr lang="en-US" altLang="ko-KR" sz="3600" dirty="0" smtClean="0"/>
              <a:t>, 32</a:t>
            </a:r>
            <a:r>
              <a:rPr lang="ko-KR" altLang="en-US" sz="3600" dirty="0" smtClean="0"/>
              <a:t>비트</a:t>
            </a:r>
            <a:endParaRPr lang="en-US" altLang="ko-KR" sz="3600" dirty="0" smtClean="0"/>
          </a:p>
          <a:p>
            <a:pPr marL="742950" indent="-742950">
              <a:buAutoNum type="arabicPeriod"/>
            </a:pPr>
            <a:r>
              <a:rPr lang="en-US" altLang="ko-KR" sz="3600" dirty="0" smtClean="0"/>
              <a:t>K: </a:t>
            </a:r>
            <a:r>
              <a:rPr lang="ko-KR" altLang="en-US" sz="3600" dirty="0" smtClean="0"/>
              <a:t>라운드 상수</a:t>
            </a:r>
            <a:r>
              <a:rPr lang="en-US" altLang="ko-KR" sz="3600" dirty="0" smtClean="0"/>
              <a:t>, 32</a:t>
            </a:r>
            <a:r>
              <a:rPr lang="ko-KR" altLang="en-US" sz="3600" dirty="0" smtClean="0"/>
              <a:t>비트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1414084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해시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단계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라운드 함수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W</a:t>
            </a:r>
            <a:r>
              <a:rPr lang="en-US" altLang="ko-KR" sz="3600" baseline="-25000" dirty="0" smtClean="0"/>
              <a:t>0~15</a:t>
            </a:r>
            <a:r>
              <a:rPr lang="en-US" altLang="ko-KR" sz="3600" dirty="0" smtClean="0"/>
              <a:t>  -&gt; </a:t>
            </a:r>
            <a:r>
              <a:rPr lang="ko-KR" altLang="en-US" sz="3600" dirty="0" smtClean="0"/>
              <a:t>입력 메시지의 </a:t>
            </a:r>
            <a:r>
              <a:rPr lang="en-US" altLang="ko-KR" sz="3600" dirty="0" smtClean="0"/>
              <a:t>1~16</a:t>
            </a:r>
            <a:r>
              <a:rPr lang="ko-KR" altLang="en-US" sz="3600" dirty="0" smtClean="0"/>
              <a:t>번째 워드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W</a:t>
            </a:r>
            <a:r>
              <a:rPr lang="en-US" altLang="ko-KR" sz="3600" baseline="-25000" dirty="0" smtClean="0"/>
              <a:t>16~63</a:t>
            </a:r>
            <a:r>
              <a:rPr lang="en-US" altLang="ko-KR" sz="3600" dirty="0" smtClean="0"/>
              <a:t> -&gt; </a:t>
            </a:r>
            <a:r>
              <a:rPr lang="ko-KR" altLang="en-US" sz="3600" dirty="0" smtClean="0"/>
              <a:t>특수한 연산</a:t>
            </a:r>
            <a:endParaRPr lang="en-US" altLang="ko-KR" sz="3600" baseline="30000" dirty="0" smtClean="0"/>
          </a:p>
          <a:p>
            <a:pPr marL="0" indent="0">
              <a:buNone/>
            </a:pP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441" y="4879730"/>
            <a:ext cx="7029118" cy="59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79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346"/>
          <a:stretch/>
        </p:blipFill>
        <p:spPr>
          <a:xfrm>
            <a:off x="2025574" y="922963"/>
            <a:ext cx="4008467" cy="49709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505" y="2551174"/>
            <a:ext cx="46767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73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해시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단계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라운드 함수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라운드 상수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/>
              <a:t>첫 </a:t>
            </a:r>
            <a:r>
              <a:rPr lang="en-US" altLang="ko-KR" sz="3600" dirty="0" smtClean="0"/>
              <a:t>64</a:t>
            </a:r>
            <a:r>
              <a:rPr lang="ko-KR" altLang="en-US" sz="3600" dirty="0" smtClean="0"/>
              <a:t>개의 </a:t>
            </a:r>
            <a:r>
              <a:rPr lang="ko-KR" altLang="en-US" sz="3600" dirty="0"/>
              <a:t>소수</a:t>
            </a:r>
            <a:r>
              <a:rPr lang="en-US" altLang="ko-KR" sz="3600" dirty="0"/>
              <a:t>(prime)</a:t>
            </a:r>
            <a:r>
              <a:rPr lang="ko-KR" altLang="en-US" sz="3600" dirty="0"/>
              <a:t>의 </a:t>
            </a:r>
            <a:r>
              <a:rPr lang="ko-KR" altLang="en-US" sz="3600" dirty="0" smtClean="0"/>
              <a:t>세제곱근을 취함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세제곱근 </a:t>
            </a:r>
            <a:r>
              <a:rPr lang="ko-KR" altLang="en-US" sz="3600" dirty="0"/>
              <a:t>값의 소수</a:t>
            </a:r>
            <a:r>
              <a:rPr lang="en-US" altLang="ko-KR" sz="3600" dirty="0"/>
              <a:t>(decimal) </a:t>
            </a:r>
            <a:r>
              <a:rPr lang="ko-KR" altLang="en-US" sz="3600" dirty="0"/>
              <a:t>부분을 </a:t>
            </a:r>
            <a:r>
              <a:rPr lang="ko-KR" altLang="en-US" sz="3600" dirty="0" smtClean="0"/>
              <a:t>사용</a:t>
            </a: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 smtClean="0"/>
              <a:t>각 소수는 </a:t>
            </a:r>
            <a:r>
              <a:rPr lang="en-US" altLang="ko-KR" sz="3600" dirty="0" smtClean="0"/>
              <a:t>32</a:t>
            </a:r>
            <a:r>
              <a:rPr lang="ko-KR" altLang="en-US" sz="3600" dirty="0" smtClean="0"/>
              <a:t>비트 길이로 </a:t>
            </a:r>
            <a:r>
              <a:rPr lang="en-US" altLang="ko-KR" sz="3600" dirty="0" smtClean="0"/>
              <a:t>64</a:t>
            </a:r>
            <a:r>
              <a:rPr lang="ko-KR" altLang="en-US" sz="3600" dirty="0" smtClean="0"/>
              <a:t>개를 형성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86816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30" y="1105954"/>
            <a:ext cx="6623540" cy="492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11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61" y="1313243"/>
            <a:ext cx="8294078" cy="491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7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961" y="1251696"/>
            <a:ext cx="8294078" cy="49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71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71" y="1251695"/>
            <a:ext cx="8327857" cy="49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048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해시함수란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7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4404279"/>
            <a:ext cx="7380428" cy="718952"/>
          </a:xfrm>
        </p:spPr>
        <p:txBody>
          <a:bodyPr/>
          <a:lstStyle/>
          <a:p>
            <a:r>
              <a:rPr lang="ko-KR" altLang="en-US" dirty="0" smtClean="0"/>
              <a:t> 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70" y="1354086"/>
            <a:ext cx="8327857" cy="471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06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071" y="1251695"/>
            <a:ext cx="8601956" cy="494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68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13397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 smtClean="0"/>
              <a:t>제안하는 해시는 </a:t>
            </a:r>
            <a:r>
              <a:rPr lang="en-US" altLang="ko-KR" sz="3600" dirty="0" smtClean="0"/>
              <a:t>CRN</a:t>
            </a:r>
            <a:r>
              <a:rPr lang="ko-KR" altLang="en-US" sz="3600" dirty="0" smtClean="0"/>
              <a:t>에서 사용할 수 있도록 제안</a:t>
            </a:r>
            <a:endParaRPr lang="en-US" altLang="ko-KR" sz="3600" dirty="0" smtClean="0"/>
          </a:p>
          <a:p>
            <a:pPr>
              <a:lnSpc>
                <a:spcPct val="200000"/>
              </a:lnSpc>
            </a:pPr>
            <a:r>
              <a:rPr lang="ko-KR" altLang="en-US" sz="3600" dirty="0" smtClean="0"/>
              <a:t>빠른 속도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적정 수준의 </a:t>
            </a:r>
            <a:r>
              <a:rPr lang="ko-KR" altLang="en-US" sz="3600" dirty="0" err="1" smtClean="0"/>
              <a:t>보안성을</a:t>
            </a:r>
            <a:r>
              <a:rPr lang="ko-KR" altLang="en-US" sz="3600" dirty="0" smtClean="0"/>
              <a:t> 지님</a:t>
            </a:r>
            <a:endParaRPr lang="en-US" altLang="ko-KR" sz="3600" dirty="0" smtClean="0"/>
          </a:p>
          <a:p>
            <a:pPr>
              <a:lnSpc>
                <a:spcPct val="200000"/>
              </a:lnSpc>
            </a:pPr>
            <a:r>
              <a:rPr lang="ko-KR" altLang="en-US" sz="3600" dirty="0" smtClean="0"/>
              <a:t>다만 </a:t>
            </a:r>
            <a:r>
              <a:rPr lang="ko-KR" altLang="en-US" sz="3600" dirty="0" err="1" smtClean="0">
                <a:solidFill>
                  <a:srgbClr val="FF0000"/>
                </a:solidFill>
              </a:rPr>
              <a:t>보안성이</a:t>
            </a:r>
            <a:r>
              <a:rPr lang="ko-KR" altLang="en-US" sz="3600" dirty="0" smtClean="0">
                <a:solidFill>
                  <a:srgbClr val="FF0000"/>
                </a:solidFill>
              </a:rPr>
              <a:t> 검토된 부분은 아님</a:t>
            </a:r>
            <a:endParaRPr lang="en-US" altLang="ko-KR" sz="3600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3600" dirty="0" smtClean="0"/>
              <a:t>이 외에 두 가지 정도의 문제가 있음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85441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13397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sz="3600" dirty="0" smtClean="0"/>
              <a:t>P-table</a:t>
            </a:r>
            <a:r>
              <a:rPr lang="ko-KR" altLang="en-US" sz="3600" dirty="0" smtClean="0"/>
              <a:t>의 문제</a:t>
            </a:r>
            <a:endParaRPr lang="en-US" altLang="ko-KR" sz="3600" dirty="0" smtClean="0"/>
          </a:p>
          <a:p>
            <a:pPr>
              <a:lnSpc>
                <a:spcPct val="200000"/>
              </a:lnSpc>
            </a:pPr>
            <a:r>
              <a:rPr lang="en-US" altLang="ko-KR" sz="3600" dirty="0" err="1"/>
              <a:t>C</a:t>
            </a:r>
            <a:r>
              <a:rPr lang="en-US" altLang="ko-KR" sz="3600" baseline="-25000" dirty="0" err="1"/>
              <a:t>p</a:t>
            </a:r>
            <a:r>
              <a:rPr lang="ko-KR" altLang="en-US" sz="3600" dirty="0" smtClean="0"/>
              <a:t> 횟수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만큼 시프트 연산을 취함</a:t>
            </a:r>
            <a:endParaRPr lang="en-US" altLang="ko-KR" sz="3600" dirty="0" smtClean="0"/>
          </a:p>
          <a:p>
            <a:pPr>
              <a:lnSpc>
                <a:spcPct val="200000"/>
              </a:lnSpc>
            </a:pPr>
            <a:r>
              <a:rPr lang="en-US" altLang="ko-KR" sz="3600" dirty="0" err="1"/>
              <a:t>C</a:t>
            </a:r>
            <a:r>
              <a:rPr lang="en-US" altLang="ko-KR" sz="3600" baseline="-25000" dirty="0" err="1"/>
              <a:t>p</a:t>
            </a:r>
            <a:r>
              <a:rPr lang="en-US" altLang="ko-KR" sz="3600" baseline="-25000" dirty="0"/>
              <a:t> </a:t>
            </a:r>
            <a:r>
              <a:rPr lang="ko-KR" altLang="en-US" sz="3600" dirty="0" smtClean="0"/>
              <a:t>값이 지정된 것이 아니라 임의의 값</a:t>
            </a:r>
            <a:endParaRPr lang="en-US" altLang="ko-KR" sz="3600" dirty="0" smtClean="0"/>
          </a:p>
          <a:p>
            <a:pPr>
              <a:lnSpc>
                <a:spcPct val="200000"/>
              </a:lnSpc>
            </a:pPr>
            <a:r>
              <a:rPr lang="ko-KR" altLang="en-US" sz="3600" dirty="0" err="1" smtClean="0"/>
              <a:t>검증시에</a:t>
            </a:r>
            <a:r>
              <a:rPr lang="ko-KR" altLang="en-US" sz="3600" dirty="0" smtClean="0"/>
              <a:t> 서로 </a:t>
            </a:r>
            <a:r>
              <a:rPr lang="en-US" altLang="ko-KR" sz="3600" dirty="0" err="1"/>
              <a:t>C</a:t>
            </a:r>
            <a:r>
              <a:rPr lang="en-US" altLang="ko-KR" sz="3600" baseline="-25000" dirty="0" err="1"/>
              <a:t>p</a:t>
            </a:r>
            <a:r>
              <a:rPr lang="en-US" altLang="ko-KR" sz="3600" baseline="-25000" dirty="0"/>
              <a:t> </a:t>
            </a:r>
            <a:r>
              <a:rPr lang="ko-KR" altLang="en-US" sz="3600" dirty="0" smtClean="0"/>
              <a:t>값을 </a:t>
            </a:r>
            <a:r>
              <a:rPr lang="ko-KR" altLang="en-US" sz="3600" dirty="0" err="1" smtClean="0"/>
              <a:t>교환해둬야</a:t>
            </a:r>
            <a:r>
              <a:rPr lang="ko-KR" altLang="en-US" sz="3600" dirty="0" smtClean="0"/>
              <a:t> 하는 문제 발생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41014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513397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3600" dirty="0" smtClean="0"/>
              <a:t>독자 출력 규격의 문제</a:t>
            </a:r>
            <a:endParaRPr lang="en-US" altLang="ko-KR" sz="3600" dirty="0" smtClean="0"/>
          </a:p>
          <a:p>
            <a:pPr>
              <a:lnSpc>
                <a:spcPct val="200000"/>
              </a:lnSpc>
            </a:pPr>
            <a:r>
              <a:rPr lang="ko-KR" altLang="en-US" sz="3600" dirty="0" smtClean="0"/>
              <a:t>표준 </a:t>
            </a:r>
            <a:r>
              <a:rPr lang="ko-KR" altLang="en-US" sz="3600" dirty="0" err="1" smtClean="0"/>
              <a:t>해시함수인</a:t>
            </a:r>
            <a:r>
              <a:rPr lang="ko-KR" altLang="en-US" sz="3600" dirty="0" smtClean="0"/>
              <a:t> </a:t>
            </a:r>
            <a:r>
              <a:rPr lang="en-US" altLang="ko-KR" sz="3600" dirty="0" smtClean="0"/>
              <a:t>SHA</a:t>
            </a:r>
            <a:r>
              <a:rPr lang="ko-KR" altLang="en-US" sz="3600" dirty="0" smtClean="0"/>
              <a:t>는 </a:t>
            </a:r>
            <a:r>
              <a:rPr lang="en-US" altLang="ko-KR" sz="3600" dirty="0" smtClean="0"/>
              <a:t>224, 256, 384, 512 </a:t>
            </a:r>
            <a:r>
              <a:rPr lang="ko-KR" altLang="en-US" sz="3600" dirty="0" smtClean="0"/>
              <a:t>규격</a:t>
            </a:r>
            <a:endParaRPr lang="en-US" altLang="ko-KR" sz="3600" dirty="0" smtClean="0"/>
          </a:p>
          <a:p>
            <a:pPr>
              <a:lnSpc>
                <a:spcPct val="200000"/>
              </a:lnSpc>
            </a:pPr>
            <a:r>
              <a:rPr lang="ko-KR" altLang="en-US" sz="3600" dirty="0" smtClean="0"/>
              <a:t>제안 해시 함수는 </a:t>
            </a:r>
            <a:r>
              <a:rPr lang="en-US" altLang="ko-KR" sz="3600" dirty="0" smtClean="0"/>
              <a:t>288 </a:t>
            </a:r>
            <a:r>
              <a:rPr lang="ko-KR" altLang="en-US" sz="3600" dirty="0" smtClean="0"/>
              <a:t>규격</a:t>
            </a:r>
            <a:endParaRPr lang="en-US" altLang="ko-KR" sz="3600" dirty="0" smtClean="0"/>
          </a:p>
          <a:p>
            <a:pPr>
              <a:lnSpc>
                <a:spcPct val="200000"/>
              </a:lnSpc>
            </a:pPr>
            <a:r>
              <a:rPr lang="ko-KR" altLang="en-US" sz="3600" dirty="0" smtClean="0"/>
              <a:t>기존 규격에 맞지 않으므로 사용 가능성 낮음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26978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해시함수란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873495"/>
            <a:ext cx="11369675" cy="3665660"/>
          </a:xfrm>
        </p:spPr>
        <p:txBody>
          <a:bodyPr>
            <a:normAutofit/>
          </a:bodyPr>
          <a:lstStyle/>
          <a:p>
            <a:r>
              <a:rPr lang="ko-KR" altLang="en-US" sz="4000" dirty="0" smtClean="0"/>
              <a:t>데이터 </a:t>
            </a:r>
            <a:r>
              <a:rPr lang="ko-KR" altLang="en-US" sz="4000" dirty="0" smtClean="0">
                <a:solidFill>
                  <a:srgbClr val="FF0000"/>
                </a:solidFill>
              </a:rPr>
              <a:t>검색</a:t>
            </a:r>
            <a:r>
              <a:rPr lang="ko-KR" altLang="en-US" sz="4000" dirty="0" smtClean="0"/>
              <a:t>을 빠르게 하기 위해 제안</a:t>
            </a:r>
            <a:endParaRPr lang="en-US" altLang="ko-KR" sz="4000" dirty="0" smtClean="0"/>
          </a:p>
          <a:p>
            <a:r>
              <a:rPr lang="ko-KR" altLang="en-US" sz="4000" dirty="0" smtClean="0"/>
              <a:t>특유의 성질을 활용하여 </a:t>
            </a:r>
            <a:r>
              <a:rPr lang="ko-KR" altLang="en-US" sz="4000" dirty="0" smtClean="0">
                <a:solidFill>
                  <a:srgbClr val="FF0000"/>
                </a:solidFill>
              </a:rPr>
              <a:t>암호 분야에 활용</a:t>
            </a:r>
            <a:endParaRPr lang="en-US" altLang="ko-KR" sz="4000" dirty="0" smtClean="0">
              <a:solidFill>
                <a:srgbClr val="FF0000"/>
              </a:solidFill>
            </a:endParaRPr>
          </a:p>
          <a:p>
            <a:pPr marL="742950" indent="-742950">
              <a:buAutoNum type="arabicPeriod"/>
            </a:pPr>
            <a:endParaRPr lang="en-US" altLang="ko-KR" sz="4000" dirty="0" smtClean="0"/>
          </a:p>
          <a:p>
            <a:pPr marL="742950" indent="-742950">
              <a:buAutoNum type="arabicPeriod"/>
            </a:pPr>
            <a:r>
              <a:rPr lang="ko-KR" altLang="en-US" sz="4000" dirty="0" smtClean="0"/>
              <a:t>입력 값에 따라 특정 </a:t>
            </a:r>
            <a:r>
              <a:rPr lang="ko-KR" altLang="en-US" sz="4000" dirty="0" smtClean="0">
                <a:solidFill>
                  <a:srgbClr val="FF0000"/>
                </a:solidFill>
              </a:rPr>
              <a:t>고정 길이</a:t>
            </a:r>
            <a:r>
              <a:rPr lang="ko-KR" altLang="en-US" sz="4000" dirty="0" smtClean="0"/>
              <a:t>로 반환</a:t>
            </a:r>
            <a:endParaRPr lang="en-US" altLang="ko-KR" sz="4000" dirty="0" smtClean="0"/>
          </a:p>
          <a:p>
            <a:pPr marL="742950" indent="-742950">
              <a:buAutoNum type="arabicPeriod"/>
            </a:pPr>
            <a:r>
              <a:rPr lang="ko-KR" altLang="en-US" sz="4000" dirty="0" smtClean="0"/>
              <a:t>입력 값이 하나라도 달라지면 </a:t>
            </a:r>
            <a:r>
              <a:rPr lang="ko-KR" altLang="en-US" sz="4000" dirty="0" smtClean="0">
                <a:solidFill>
                  <a:srgbClr val="FF0000"/>
                </a:solidFill>
              </a:rPr>
              <a:t>완전 다른 결과</a:t>
            </a:r>
            <a:endParaRPr lang="en-US" altLang="ko-KR" sz="4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err="1" smtClean="0"/>
              <a:t>해시함수란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 smtClean="0"/>
              <a:t>제 </a:t>
            </a:r>
            <a:r>
              <a:rPr lang="en-US" altLang="ko-KR" sz="4000" dirty="0" smtClean="0"/>
              <a:t>1 </a:t>
            </a:r>
            <a:r>
              <a:rPr lang="ko-KR" altLang="en-US" sz="4000" dirty="0" err="1" smtClean="0"/>
              <a:t>역상저항성</a:t>
            </a:r>
            <a:endParaRPr lang="en-US" altLang="ko-KR" sz="4000" dirty="0" smtClean="0"/>
          </a:p>
          <a:p>
            <a:r>
              <a:rPr lang="ko-KR" altLang="en-US" sz="4000" dirty="0" smtClean="0"/>
              <a:t>제 </a:t>
            </a:r>
            <a:r>
              <a:rPr lang="en-US" altLang="ko-KR" sz="4000" dirty="0" smtClean="0"/>
              <a:t>2 </a:t>
            </a:r>
            <a:r>
              <a:rPr lang="ko-KR" altLang="en-US" sz="4000" dirty="0" err="1" smtClean="0"/>
              <a:t>역상저항성</a:t>
            </a:r>
            <a:endParaRPr lang="en-US" altLang="ko-KR" sz="4000" dirty="0" smtClean="0"/>
          </a:p>
          <a:p>
            <a:r>
              <a:rPr lang="ko-KR" altLang="en-US" sz="4000" dirty="0" err="1" smtClean="0">
                <a:solidFill>
                  <a:srgbClr val="FF0000"/>
                </a:solidFill>
              </a:rPr>
              <a:t>충돌저항성</a:t>
            </a:r>
            <a:endParaRPr lang="en-US" altLang="ko-KR" sz="4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3600" dirty="0" smtClean="0"/>
              <a:t>무작위 두개의 입력 값에서 같은 결과를 획득</a:t>
            </a:r>
            <a:endParaRPr lang="en-US" altLang="ko-KR" sz="3600" dirty="0" smtClean="0"/>
          </a:p>
          <a:p>
            <a:pPr lvl="1"/>
            <a:r>
              <a:rPr lang="ko-KR" altLang="en-US" sz="3600" dirty="0" err="1" smtClean="0"/>
              <a:t>비둘기집</a:t>
            </a:r>
            <a:r>
              <a:rPr lang="ko-KR" altLang="en-US" sz="3600" dirty="0" smtClean="0"/>
              <a:t> 원리</a:t>
            </a:r>
            <a:endParaRPr lang="en-US" altLang="ko-KR" sz="3600" dirty="0"/>
          </a:p>
          <a:p>
            <a:r>
              <a:rPr lang="ko-KR" altLang="en-US" sz="4000" dirty="0" err="1" smtClean="0">
                <a:solidFill>
                  <a:srgbClr val="FF0000"/>
                </a:solidFill>
              </a:rPr>
              <a:t>눈사태효과</a:t>
            </a:r>
            <a:endParaRPr lang="en-US" altLang="ko-KR" sz="4000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3600" dirty="0" smtClean="0"/>
              <a:t>적은 입력 값의 변화로 결과값의 큰 변화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105066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2057400"/>
            <a:ext cx="11369675" cy="3238500"/>
          </a:xfrm>
        </p:spPr>
        <p:txBody>
          <a:bodyPr>
            <a:normAutofit/>
          </a:bodyPr>
          <a:lstStyle/>
          <a:p>
            <a:r>
              <a:rPr lang="ko-KR" altLang="en-US" sz="4400" dirty="0" smtClean="0"/>
              <a:t>입력 규격</a:t>
            </a:r>
            <a:r>
              <a:rPr lang="en-US" altLang="ko-KR" sz="4400" dirty="0" smtClean="0"/>
              <a:t>: </a:t>
            </a:r>
            <a:r>
              <a:rPr lang="ko-KR" altLang="en-US" sz="4400" dirty="0" smtClean="0"/>
              <a:t>제한 없음</a:t>
            </a:r>
            <a:endParaRPr lang="en-US" altLang="ko-KR" sz="4400" dirty="0" smtClean="0"/>
          </a:p>
          <a:p>
            <a:r>
              <a:rPr lang="ko-KR" altLang="en-US" sz="4400" dirty="0" smtClean="0"/>
              <a:t>출력 규격</a:t>
            </a:r>
            <a:r>
              <a:rPr lang="en-US" altLang="ko-KR" sz="4400" dirty="0" smtClean="0"/>
              <a:t>: 288bits</a:t>
            </a:r>
          </a:p>
          <a:p>
            <a:r>
              <a:rPr lang="ko-KR" altLang="en-US" sz="4400" dirty="0" smtClean="0"/>
              <a:t>라운드</a:t>
            </a:r>
            <a:r>
              <a:rPr lang="en-US" altLang="ko-KR" sz="4400" dirty="0" smtClean="0"/>
              <a:t>: 64</a:t>
            </a:r>
            <a:endParaRPr lang="en-US" altLang="ko-KR" sz="4400" dirty="0"/>
          </a:p>
          <a:p>
            <a:r>
              <a:rPr lang="ko-KR" altLang="en-US" sz="4400" dirty="0" smtClean="0"/>
              <a:t>고속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강한 눈사태 효과</a:t>
            </a:r>
            <a:r>
              <a:rPr lang="en-US" altLang="ko-KR" sz="4400" dirty="0" smtClean="0"/>
              <a:t>, </a:t>
            </a:r>
            <a:r>
              <a:rPr lang="ko-KR" altLang="en-US" sz="4400" dirty="0" smtClean="0"/>
              <a:t>강한 </a:t>
            </a:r>
            <a:r>
              <a:rPr lang="ko-KR" altLang="en-US" sz="4400" dirty="0" err="1" smtClean="0"/>
              <a:t>충돌저항성</a:t>
            </a:r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883736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전처리 </a:t>
            </a:r>
            <a:r>
              <a:rPr lang="en-US" altLang="ko-KR" sz="3600" dirty="0" smtClean="0"/>
              <a:t>1</a:t>
            </a:r>
            <a:r>
              <a:rPr lang="ko-KR" altLang="en-US" sz="3600" dirty="0" smtClean="0"/>
              <a:t>단계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패딩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 smtClean="0"/>
              <a:t>입력 값이 </a:t>
            </a:r>
            <a:r>
              <a:rPr lang="en-US" altLang="ko-KR" sz="3600" dirty="0" smtClean="0"/>
              <a:t>512</a:t>
            </a:r>
            <a:r>
              <a:rPr lang="ko-KR" altLang="en-US" sz="3600" dirty="0" smtClean="0"/>
              <a:t>비트의 배수가 되도록 패딩 붙이기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L: </a:t>
            </a:r>
            <a:r>
              <a:rPr lang="ko-KR" altLang="en-US" sz="3600" dirty="0" smtClean="0"/>
              <a:t>원본 입력 길이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z: </a:t>
            </a:r>
            <a:r>
              <a:rPr lang="ko-KR" altLang="en-US" sz="3600" dirty="0" smtClean="0"/>
              <a:t>임의 길이의 패딩 길이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모든 값은 </a:t>
            </a:r>
            <a:r>
              <a:rPr lang="en-US" altLang="ko-KR" sz="3600" dirty="0" smtClean="0"/>
              <a:t>0</a:t>
            </a:r>
          </a:p>
          <a:p>
            <a:pPr marL="0" indent="0">
              <a:buNone/>
            </a:pPr>
            <a:r>
              <a:rPr lang="en-US" altLang="ko-KR" sz="3600" dirty="0" smtClean="0"/>
              <a:t>1: 1</a:t>
            </a:r>
            <a:r>
              <a:rPr lang="ko-KR" altLang="en-US" sz="3600" dirty="0" smtClean="0"/>
              <a:t>비트 길이의 패딩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값은 </a:t>
            </a:r>
            <a:r>
              <a:rPr lang="en-US" altLang="ko-KR" sz="3600" dirty="0" smtClean="0"/>
              <a:t>1</a:t>
            </a:r>
          </a:p>
          <a:p>
            <a:endParaRPr lang="en-US" altLang="ko-KR" sz="36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5"/>
          <a:stretch/>
        </p:blipFill>
        <p:spPr>
          <a:xfrm>
            <a:off x="3445912" y="5442438"/>
            <a:ext cx="5300175" cy="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0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전처리 </a:t>
            </a:r>
            <a:r>
              <a:rPr lang="en-US" altLang="ko-KR" sz="3600" dirty="0" smtClean="0"/>
              <a:t>2</a:t>
            </a:r>
            <a:r>
              <a:rPr lang="ko-KR" altLang="en-US" sz="3600" dirty="0" smtClean="0"/>
              <a:t>단계</a:t>
            </a:r>
            <a:r>
              <a:rPr lang="en-US" altLang="ko-KR" sz="3600" dirty="0" smtClean="0"/>
              <a:t>: N-512bit </a:t>
            </a:r>
            <a:r>
              <a:rPr lang="ko-KR" altLang="en-US" sz="3600" dirty="0" smtClean="0"/>
              <a:t>블록으로 나누기</a:t>
            </a:r>
            <a:endParaRPr lang="en-US" altLang="ko-KR" sz="3600" dirty="0" smtClean="0"/>
          </a:p>
          <a:p>
            <a:endParaRPr lang="en-US" altLang="ko-KR" sz="3600" dirty="0"/>
          </a:p>
          <a:p>
            <a:pPr marL="0" indent="0">
              <a:buNone/>
            </a:pPr>
            <a:r>
              <a:rPr lang="ko-KR" altLang="en-US" sz="3600" dirty="0" smtClean="0"/>
              <a:t>각 </a:t>
            </a:r>
            <a:r>
              <a:rPr lang="en-US" altLang="ko-KR" sz="3600" dirty="0" smtClean="0"/>
              <a:t>512</a:t>
            </a:r>
            <a:r>
              <a:rPr lang="ko-KR" altLang="en-US" sz="3600" dirty="0" smtClean="0"/>
              <a:t>비트의 블록을 </a:t>
            </a:r>
            <a:r>
              <a:rPr lang="en-US" altLang="ko-KR" sz="3600" dirty="0" smtClean="0"/>
              <a:t>16</a:t>
            </a:r>
            <a:r>
              <a:rPr lang="ko-KR" altLang="en-US" sz="3600" dirty="0" smtClean="0"/>
              <a:t>개의 블록으로 나눔</a:t>
            </a:r>
            <a:r>
              <a:rPr lang="en-US" altLang="ko-KR" sz="3600" dirty="0" smtClean="0"/>
              <a:t>.</a:t>
            </a:r>
          </a:p>
          <a:p>
            <a:pPr marL="0" indent="0">
              <a:buNone/>
            </a:pPr>
            <a:r>
              <a:rPr lang="ko-KR" altLang="en-US" sz="3600" dirty="0" smtClean="0"/>
              <a:t>하나의 블록은 </a:t>
            </a:r>
            <a:r>
              <a:rPr lang="en-US" altLang="ko-KR" sz="3600" dirty="0" smtClean="0"/>
              <a:t>32</a:t>
            </a:r>
            <a:r>
              <a:rPr lang="ko-KR" altLang="en-US" sz="3600" dirty="0" smtClean="0"/>
              <a:t>비트를 차지</a:t>
            </a:r>
            <a:endParaRPr lang="en-US" altLang="ko-KR" sz="3600" dirty="0" smtClean="0"/>
          </a:p>
          <a:p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31" y="5345723"/>
            <a:ext cx="8364138" cy="73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854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전처리 </a:t>
            </a:r>
            <a:r>
              <a:rPr lang="en-US" altLang="ko-KR" sz="3600" dirty="0" smtClean="0"/>
              <a:t>3</a:t>
            </a:r>
            <a:r>
              <a:rPr lang="ko-KR" altLang="en-US" sz="3600" dirty="0" smtClean="0"/>
              <a:t>단계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초기화 벡터 </a:t>
            </a:r>
            <a:r>
              <a:rPr lang="en-US" altLang="ko-KR" sz="3600" dirty="0" smtClean="0"/>
              <a:t>H</a:t>
            </a:r>
            <a:r>
              <a:rPr lang="en-US" altLang="ko-KR" sz="3600" baseline="-25000" dirty="0" smtClean="0"/>
              <a:t>0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생성</a:t>
            </a:r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초기화 벡터는 </a:t>
            </a:r>
            <a:r>
              <a:rPr lang="en-US" altLang="ko-KR" sz="3600" dirty="0" smtClean="0"/>
              <a:t>288</a:t>
            </a:r>
            <a:r>
              <a:rPr lang="ko-KR" altLang="en-US" sz="3600" dirty="0" smtClean="0"/>
              <a:t>비트 길이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첫 </a:t>
            </a:r>
            <a:r>
              <a:rPr lang="en-US" altLang="ko-KR" sz="3600" dirty="0" smtClean="0"/>
              <a:t>9</a:t>
            </a:r>
            <a:r>
              <a:rPr lang="ko-KR" altLang="en-US" sz="3600" dirty="0" smtClean="0"/>
              <a:t>개의 소수</a:t>
            </a:r>
            <a:r>
              <a:rPr lang="en-US" altLang="ko-KR" sz="3600" dirty="0" smtClean="0"/>
              <a:t>(prime)</a:t>
            </a:r>
            <a:r>
              <a:rPr lang="ko-KR" altLang="en-US" sz="3600" dirty="0" smtClean="0"/>
              <a:t>의 제곱근을 취함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제곱근 값의 소수</a:t>
            </a:r>
            <a:r>
              <a:rPr lang="en-US" altLang="ko-KR" sz="3600" dirty="0" smtClean="0"/>
              <a:t>(decimal) </a:t>
            </a:r>
            <a:r>
              <a:rPr lang="ko-KR" altLang="en-US" sz="3600" dirty="0" smtClean="0"/>
              <a:t>부분을 사용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획득한 값은 </a:t>
            </a:r>
            <a:r>
              <a:rPr lang="en-US" altLang="ko-KR" sz="3600" dirty="0" smtClean="0"/>
              <a:t>32</a:t>
            </a:r>
            <a:r>
              <a:rPr lang="ko-KR" altLang="en-US" sz="3600" dirty="0" smtClean="0"/>
              <a:t>비트로 표현</a:t>
            </a:r>
            <a:endParaRPr lang="en-US" altLang="ko-KR" sz="3600" dirty="0" smtClean="0"/>
          </a:p>
        </p:txBody>
      </p:sp>
    </p:spTree>
    <p:extLst>
      <p:ext uri="{BB962C8B-B14F-4D97-AF65-F5344CB8AC3E}">
        <p14:creationId xmlns:p14="http://schemas.microsoft.com/office/powerpoint/2010/main" val="75777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제안 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smtClean="0"/>
              <a:t>상수 정의</a:t>
            </a:r>
            <a:r>
              <a:rPr lang="en-US" altLang="ko-KR" sz="3600" dirty="0" smtClean="0"/>
              <a:t>: </a:t>
            </a:r>
            <a:r>
              <a:rPr lang="ko-KR" altLang="en-US" sz="3600" dirty="0" smtClean="0"/>
              <a:t>연산에 사용하는 상수 정의</a:t>
            </a:r>
            <a:endParaRPr lang="en-US" altLang="ko-KR" sz="3600" dirty="0" smtClean="0"/>
          </a:p>
          <a:p>
            <a:endParaRPr lang="en-US" altLang="ko-KR" sz="3600" dirty="0"/>
          </a:p>
          <a:p>
            <a:endParaRPr lang="en-US" altLang="ko-KR" sz="3600" dirty="0" smtClean="0"/>
          </a:p>
          <a:p>
            <a:pPr marL="0" indent="0">
              <a:buNone/>
            </a:pPr>
            <a:endParaRPr lang="en-US" altLang="ko-KR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18" y="2294790"/>
            <a:ext cx="8969364" cy="349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194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450</Words>
  <Application>Microsoft Office PowerPoint</Application>
  <PresentationFormat>와이드스크린</PresentationFormat>
  <Paragraphs>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맑은 고딕</vt:lpstr>
      <vt:lpstr>함초롬돋움</vt:lpstr>
      <vt:lpstr>Arial</vt:lpstr>
      <vt:lpstr>CryptoCraft 테마</vt:lpstr>
      <vt:lpstr>제목 테마</vt:lpstr>
      <vt:lpstr>해시함수 제안 논문 리뷰</vt:lpstr>
      <vt:lpstr>PowerPoint 프레젠테이션</vt:lpstr>
      <vt:lpstr> 해시함수란?</vt:lpstr>
      <vt:lpstr> 해시함수란?</vt:lpstr>
      <vt:lpstr> 제안 해시함수</vt:lpstr>
      <vt:lpstr> 제안 해시함수</vt:lpstr>
      <vt:lpstr> 제안 해시함수</vt:lpstr>
      <vt:lpstr> 제안 해시함수</vt:lpstr>
      <vt:lpstr> 제안 해시함수</vt:lpstr>
      <vt:lpstr> 제안 해시함수</vt:lpstr>
      <vt:lpstr> 제안 해시함수</vt:lpstr>
      <vt:lpstr> 제안 해시함수</vt:lpstr>
      <vt:lpstr> 제안 해시함수</vt:lpstr>
      <vt:lpstr>PowerPoint 프레젠테이션</vt:lpstr>
      <vt:lpstr> 제안 해시함수</vt:lpstr>
      <vt:lpstr> 제안 해시함수</vt:lpstr>
      <vt:lpstr> 성능평가</vt:lpstr>
      <vt:lpstr> 성능평가</vt:lpstr>
      <vt:lpstr> 성능평가</vt:lpstr>
      <vt:lpstr> 성능평가</vt:lpstr>
      <vt:lpstr> 성능평가</vt:lpstr>
      <vt:lpstr> 결론</vt:lpstr>
      <vt:lpstr> 결론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49</cp:revision>
  <dcterms:created xsi:type="dcterms:W3CDTF">2019-03-05T04:29:07Z</dcterms:created>
  <dcterms:modified xsi:type="dcterms:W3CDTF">2019-09-08T13:35:57Z</dcterms:modified>
</cp:coreProperties>
</file>