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0"/>
  </p:notesMasterIdLst>
  <p:handoutMasterIdLst>
    <p:handoutMasterId r:id="rId11"/>
  </p:handoutMasterIdLst>
  <p:sldIdLst>
    <p:sldId id="269" r:id="rId3"/>
    <p:sldId id="275" r:id="rId4"/>
    <p:sldId id="285" r:id="rId5"/>
    <p:sldId id="286" r:id="rId6"/>
    <p:sldId id="280" r:id="rId7"/>
    <p:sldId id="282" r:id="rId8"/>
    <p:sldId id="27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8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666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60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8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EJb-MsPWBO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PIPO </a:t>
            </a:r>
            <a:r>
              <a:rPr lang="ko-KR" altLang="en-US" dirty="0"/>
              <a:t>블록암호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유튜브 주소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https://youtu.be/EJb-MsPWBOY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PIPO </a:t>
            </a:r>
            <a:r>
              <a:rPr lang="ko-KR" altLang="en-US" dirty="0"/>
              <a:t>개요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PIPO </a:t>
            </a:r>
            <a:r>
              <a:rPr lang="ko-KR" altLang="en-US" dirty="0"/>
              <a:t>알고리즘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구현 코드 분석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PIPO </a:t>
            </a:r>
            <a:r>
              <a:rPr lang="ko-KR" altLang="en-US" dirty="0"/>
              <a:t>개요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PIPO : </a:t>
            </a:r>
            <a:r>
              <a:rPr lang="ko-KR" altLang="en-US" dirty="0"/>
              <a:t>국산 경량 블록암호</a:t>
            </a:r>
            <a:r>
              <a:rPr lang="en-US" altLang="ko-KR" dirty="0"/>
              <a:t>(ISISC’20)</a:t>
            </a:r>
          </a:p>
          <a:p>
            <a:r>
              <a:rPr lang="en-US" altLang="ko-KR" dirty="0"/>
              <a:t>PIPO-64/128, PIPO-64/256</a:t>
            </a:r>
          </a:p>
          <a:p>
            <a:r>
              <a:rPr lang="en-US" altLang="ko-KR" dirty="0"/>
              <a:t>SPN((Substitution-Permutation Network) </a:t>
            </a:r>
            <a:r>
              <a:rPr lang="ko-KR" altLang="en-US" dirty="0"/>
              <a:t>구조 사용</a:t>
            </a:r>
            <a:endParaRPr lang="en-US" altLang="ko-KR" dirty="0"/>
          </a:p>
          <a:p>
            <a:pPr lvl="1"/>
            <a:r>
              <a:rPr lang="en-US" altLang="ko-KR" dirty="0"/>
              <a:t>Substitution(</a:t>
            </a:r>
            <a:r>
              <a:rPr lang="ko-KR" altLang="en-US" dirty="0"/>
              <a:t>치환</a:t>
            </a:r>
            <a:r>
              <a:rPr lang="en-US" altLang="ko-KR" dirty="0"/>
              <a:t>)</a:t>
            </a:r>
            <a:r>
              <a:rPr lang="ko-KR" altLang="en-US" dirty="0"/>
              <a:t>과 </a:t>
            </a:r>
            <a:r>
              <a:rPr lang="en-US" altLang="ko-KR" dirty="0"/>
              <a:t>permutation(</a:t>
            </a:r>
            <a:r>
              <a:rPr lang="ko-KR" altLang="en-US" dirty="0"/>
              <a:t>전치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Substitution</a:t>
            </a:r>
            <a:r>
              <a:rPr lang="ko-KR" altLang="en-US" dirty="0"/>
              <a:t>된 </a:t>
            </a:r>
            <a:r>
              <a:rPr lang="en-US" altLang="ko-KR" dirty="0"/>
              <a:t>S-box </a:t>
            </a:r>
            <a:r>
              <a:rPr lang="ko-KR" altLang="en-US" dirty="0"/>
              <a:t>출력을 </a:t>
            </a:r>
            <a:r>
              <a:rPr lang="en-US" altLang="ko-KR" dirty="0"/>
              <a:t>p-box</a:t>
            </a:r>
            <a:r>
              <a:rPr lang="ko-KR" altLang="en-US" dirty="0"/>
              <a:t>로 </a:t>
            </a:r>
            <a:r>
              <a:rPr lang="en-US" altLang="ko-KR" dirty="0"/>
              <a:t>permutation</a:t>
            </a:r>
            <a:r>
              <a:rPr lang="ko-KR" altLang="en-US" dirty="0"/>
              <a:t>하는 과정을 반복하는 구조</a:t>
            </a:r>
            <a:endParaRPr lang="en-US" altLang="ko-KR" dirty="0"/>
          </a:p>
        </p:txBody>
      </p:sp>
      <p:pic>
        <p:nvPicPr>
          <p:cNvPr id="2050" name="Picture 2" descr="정보 보안] 블록 암호와 스트림 암호">
            <a:extLst>
              <a:ext uri="{FF2B5EF4-FFF2-40B4-BE49-F238E27FC236}">
                <a16:creationId xmlns:a16="http://schemas.microsoft.com/office/drawing/2014/main" id="{1D28C734-FA5F-38C1-982E-7535FDBDC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786" y="3619543"/>
            <a:ext cx="4960076" cy="291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837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PIPO </a:t>
            </a:r>
            <a:r>
              <a:rPr lang="ko-KR" altLang="en-US" dirty="0"/>
              <a:t>개요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블록 길이 </a:t>
            </a:r>
            <a:r>
              <a:rPr lang="en-US" altLang="ko-KR" dirty="0"/>
              <a:t>: 64bit</a:t>
            </a:r>
          </a:p>
          <a:p>
            <a:r>
              <a:rPr lang="ko-KR" altLang="en-US" dirty="0"/>
              <a:t>키 길이 </a:t>
            </a:r>
            <a:r>
              <a:rPr lang="en-US" altLang="ko-KR" dirty="0"/>
              <a:t>: 128/256 bit</a:t>
            </a:r>
          </a:p>
          <a:p>
            <a:r>
              <a:rPr lang="ko-KR" altLang="en-US" dirty="0"/>
              <a:t>라운드 </a:t>
            </a:r>
            <a:r>
              <a:rPr lang="en-US" altLang="ko-KR" dirty="0"/>
              <a:t>: 13/17</a:t>
            </a:r>
          </a:p>
          <a:p>
            <a:r>
              <a:rPr lang="ko-KR" altLang="en-US" dirty="0"/>
              <a:t>구현 방식 </a:t>
            </a:r>
            <a:r>
              <a:rPr lang="en-US" altLang="ko-KR" dirty="0"/>
              <a:t>: TLU / </a:t>
            </a:r>
            <a:r>
              <a:rPr lang="en-US" altLang="ko-KR" dirty="0" err="1"/>
              <a:t>bitslice</a:t>
            </a:r>
            <a:endParaRPr lang="en-US" altLang="ko-KR" dirty="0"/>
          </a:p>
          <a:p>
            <a:pPr lvl="1"/>
            <a:r>
              <a:rPr lang="en-US" altLang="ko-KR" dirty="0"/>
              <a:t>TLU – look up table</a:t>
            </a:r>
            <a:r>
              <a:rPr lang="ko-KR" altLang="en-US" dirty="0"/>
              <a:t> 이용</a:t>
            </a:r>
            <a:endParaRPr lang="en-US" altLang="ko-KR" dirty="0"/>
          </a:p>
          <a:p>
            <a:pPr lvl="1"/>
            <a:r>
              <a:rPr lang="en-US" altLang="ko-KR" dirty="0" err="1"/>
              <a:t>Bitslice</a:t>
            </a:r>
            <a:r>
              <a:rPr lang="en-US" altLang="ko-KR" dirty="0"/>
              <a:t> – </a:t>
            </a:r>
            <a:r>
              <a:rPr lang="ko-KR" altLang="en-US" dirty="0"/>
              <a:t>효율적인 </a:t>
            </a:r>
            <a:r>
              <a:rPr lang="en-US" altLang="ko-KR" dirty="0"/>
              <a:t>s-box </a:t>
            </a:r>
            <a:r>
              <a:rPr lang="ko-KR" altLang="en-US" dirty="0"/>
              <a:t>연산 가능 </a:t>
            </a:r>
            <a:r>
              <a:rPr lang="en-US" altLang="ko-KR" dirty="0"/>
              <a:t>-&gt; </a:t>
            </a:r>
            <a:r>
              <a:rPr lang="ko-KR" altLang="en-US" dirty="0"/>
              <a:t>높은 성능으로 구현 가능</a:t>
            </a:r>
          </a:p>
          <a:p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2377E07-FB45-41D8-5BD8-09B3BBF28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305067"/>
              </p:ext>
            </p:extLst>
          </p:nvPr>
        </p:nvGraphicFramePr>
        <p:xfrm>
          <a:off x="1338145" y="1488378"/>
          <a:ext cx="942278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5695">
                  <a:extLst>
                    <a:ext uri="{9D8B030D-6E8A-4147-A177-3AD203B41FA5}">
                      <a16:colId xmlns:a16="http://schemas.microsoft.com/office/drawing/2014/main" val="1895237086"/>
                    </a:ext>
                  </a:extLst>
                </a:gridCol>
                <a:gridCol w="2355695">
                  <a:extLst>
                    <a:ext uri="{9D8B030D-6E8A-4147-A177-3AD203B41FA5}">
                      <a16:colId xmlns:a16="http://schemas.microsoft.com/office/drawing/2014/main" val="2520961511"/>
                    </a:ext>
                  </a:extLst>
                </a:gridCol>
                <a:gridCol w="2355695">
                  <a:extLst>
                    <a:ext uri="{9D8B030D-6E8A-4147-A177-3AD203B41FA5}">
                      <a16:colId xmlns:a16="http://schemas.microsoft.com/office/drawing/2014/main" val="476548227"/>
                    </a:ext>
                  </a:extLst>
                </a:gridCol>
                <a:gridCol w="2355695">
                  <a:extLst>
                    <a:ext uri="{9D8B030D-6E8A-4147-A177-3AD203B41FA5}">
                      <a16:colId xmlns:a16="http://schemas.microsoft.com/office/drawing/2014/main" val="180864733"/>
                    </a:ext>
                  </a:extLst>
                </a:gridCol>
              </a:tblGrid>
              <a:tr h="251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block 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key 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round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648054"/>
                  </a:ext>
                </a:extLst>
              </a:tr>
              <a:tr h="2552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64/128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64 bit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128 bit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196797"/>
                  </a:ext>
                </a:extLst>
              </a:tr>
              <a:tr h="2552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64/256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64 bit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256 bit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286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43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PIPO </a:t>
            </a:r>
            <a:r>
              <a:rPr lang="ko-KR" altLang="en-US" dirty="0"/>
              <a:t>알고리즘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PIPO </a:t>
            </a:r>
            <a:r>
              <a:rPr lang="ko-KR" altLang="en-US" dirty="0"/>
              <a:t>알고리즘 구조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6B3B130-4443-C2C1-CE22-E91E434C0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82" y="1901149"/>
            <a:ext cx="5476983" cy="440885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FA6E6DB-3505-1291-DDBC-78B890AA2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546" y="1901149"/>
            <a:ext cx="5189034" cy="415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PIPO </a:t>
            </a:r>
            <a:r>
              <a:rPr lang="ko-KR" altLang="en-US" dirty="0"/>
              <a:t>알고리즘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S-layer						R-layer</a:t>
            </a:r>
            <a:endParaRPr lang="ko-KR" altLang="en-US" dirty="0"/>
          </a:p>
        </p:txBody>
      </p:sp>
      <p:pic>
        <p:nvPicPr>
          <p:cNvPr id="1026" name="Picture 2" descr="Substitution layer structure of PIPO. The PIPO block cipher uses the... |  Download Scientific Diagram">
            <a:extLst>
              <a:ext uri="{FF2B5EF4-FFF2-40B4-BE49-F238E27FC236}">
                <a16:creationId xmlns:a16="http://schemas.microsoft.com/office/drawing/2014/main" id="{20CE0220-4911-BF05-43B7-0BE856D65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2" y="2305050"/>
            <a:ext cx="2869443" cy="3043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5941C31-2F6F-4E34-74EE-ECBEC7D08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734" y="2088272"/>
            <a:ext cx="4505325" cy="34766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9CD31E4-62C6-9401-72D8-BF5704D93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0605" y="2305049"/>
            <a:ext cx="2448291" cy="304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610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2227</TotalTime>
  <Words>129</Words>
  <Application>Microsoft Office PowerPoint</Application>
  <PresentationFormat>와이드스크린</PresentationFormat>
  <Paragraphs>38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CryptoCraft 테마</vt:lpstr>
      <vt:lpstr>제목 테마</vt:lpstr>
      <vt:lpstr>PIPO 블록암호</vt:lpstr>
      <vt:lpstr>PowerPoint 프레젠테이션</vt:lpstr>
      <vt:lpstr>PIPO 개요</vt:lpstr>
      <vt:lpstr>PIPO 개요</vt:lpstr>
      <vt:lpstr>PIPO 알고리즘</vt:lpstr>
      <vt:lpstr>PIPO 알고리즘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이민우</cp:lastModifiedBy>
  <cp:revision>70</cp:revision>
  <dcterms:created xsi:type="dcterms:W3CDTF">2019-03-05T04:29:07Z</dcterms:created>
  <dcterms:modified xsi:type="dcterms:W3CDTF">2023-02-02T20:21:34Z</dcterms:modified>
</cp:coreProperties>
</file>