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4" r:id="rId5"/>
  </p:sldMasterIdLst>
  <p:notesMasterIdLst>
    <p:notesMasterId r:id="rId35"/>
  </p:notesMasterIdLst>
  <p:handoutMasterIdLst>
    <p:handoutMasterId r:id="rId36"/>
  </p:handoutMasterIdLst>
  <p:sldIdLst>
    <p:sldId id="269" r:id="rId6"/>
    <p:sldId id="306" r:id="rId7"/>
    <p:sldId id="312" r:id="rId8"/>
    <p:sldId id="311" r:id="rId9"/>
    <p:sldId id="281" r:id="rId10"/>
    <p:sldId id="307" r:id="rId11"/>
    <p:sldId id="308" r:id="rId12"/>
    <p:sldId id="313" r:id="rId13"/>
    <p:sldId id="314" r:id="rId14"/>
    <p:sldId id="305" r:id="rId15"/>
    <p:sldId id="316" r:id="rId16"/>
    <p:sldId id="317" r:id="rId17"/>
    <p:sldId id="320" r:id="rId18"/>
    <p:sldId id="319" r:id="rId19"/>
    <p:sldId id="341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30" r:id="rId29"/>
    <p:sldId id="333" r:id="rId30"/>
    <p:sldId id="335" r:id="rId31"/>
    <p:sldId id="342" r:id="rId32"/>
    <p:sldId id="280" r:id="rId33"/>
    <p:sldId id="27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818A3-E7D8-7E49-94A3-E36C885045AC}" v="19" dt="2019-09-29T15:30:12.093"/>
    <p1510:client id="{CB65C192-CCDC-BF40-A996-C0092EBAB529}" v="151" dt="2019-09-29T16:45:39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82517" autoAdjust="0"/>
  </p:normalViewPr>
  <p:slideViewPr>
    <p:cSldViewPr snapToGrid="0">
      <p:cViewPr varScale="1">
        <p:scale>
          <a:sx n="104" d="100"/>
          <a:sy n="104" d="100"/>
        </p:scale>
        <p:origin x="179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CB65C192-CCDC-BF40-A996-C0092EBAB529}"/>
    <pc:docChg chg="undo custSel modSld">
      <pc:chgData name="김현준" userId="185f8337-2247-4f37-8bdb-f28dabdaedae" providerId="ADAL" clId="{CB65C192-CCDC-BF40-A996-C0092EBAB529}" dt="2019-09-29T16:45:39.355" v="139"/>
      <pc:docMkLst>
        <pc:docMk/>
      </pc:docMkLst>
      <pc:sldChg chg="modSp">
        <pc:chgData name="김현준" userId="185f8337-2247-4f37-8bdb-f28dabdaedae" providerId="ADAL" clId="{CB65C192-CCDC-BF40-A996-C0092EBAB529}" dt="2019-09-29T16:45:39.355" v="139"/>
        <pc:sldMkLst>
          <pc:docMk/>
          <pc:sldMk cId="2406322206" sldId="269"/>
        </pc:sldMkLst>
        <pc:spChg chg="mod">
          <ac:chgData name="김현준" userId="185f8337-2247-4f37-8bdb-f28dabdaedae" providerId="ADAL" clId="{CB65C192-CCDC-BF40-A996-C0092EBAB529}" dt="2019-09-29T16:45:39.355" v="139"/>
          <ac:spMkLst>
            <pc:docMk/>
            <pc:sldMk cId="2406322206" sldId="269"/>
            <ac:spMk id="3" creationId="{00000000-0000-0000-0000-000000000000}"/>
          </ac:spMkLst>
        </pc:spChg>
      </pc:sldChg>
      <pc:sldChg chg="modNotesTx">
        <pc:chgData name="김현준" userId="185f8337-2247-4f37-8bdb-f28dabdaedae" providerId="ADAL" clId="{CB65C192-CCDC-BF40-A996-C0092EBAB529}" dt="2019-09-29T12:38:24.771" v="137" actId="20577"/>
        <pc:sldMkLst>
          <pc:docMk/>
          <pc:sldMk cId="1207944190" sldId="306"/>
        </pc:sldMkLst>
      </pc:sldChg>
      <pc:sldChg chg="modNotesTx">
        <pc:chgData name="김현준" userId="185f8337-2247-4f37-8bdb-f28dabdaedae" providerId="ADAL" clId="{CB65C192-CCDC-BF40-A996-C0092EBAB529}" dt="2019-09-29T12:37:04.666" v="135" actId="20577"/>
        <pc:sldMkLst>
          <pc:docMk/>
          <pc:sldMk cId="1243499855" sldId="312"/>
        </pc:sldMkLst>
      </pc:sldChg>
      <pc:sldChg chg="modNotesTx">
        <pc:chgData name="김현준" userId="185f8337-2247-4f37-8bdb-f28dabdaedae" providerId="ADAL" clId="{CB65C192-CCDC-BF40-A996-C0092EBAB529}" dt="2019-09-29T12:41:06.250" v="138" actId="20577"/>
        <pc:sldMkLst>
          <pc:docMk/>
          <pc:sldMk cId="4258966054" sldId="319"/>
        </pc:sldMkLst>
      </pc:sldChg>
    </pc:docChg>
  </pc:docChgLst>
  <pc:docChgLst>
    <pc:chgData name="김현준" userId="185f8337-2247-4f37-8bdb-f28dabdaedae" providerId="ADAL" clId="{B79818A3-E7D8-7E49-94A3-E36C885045AC}"/>
    <pc:docChg chg="modSld sldOrd">
      <pc:chgData name="김현준" userId="185f8337-2247-4f37-8bdb-f28dabdaedae" providerId="ADAL" clId="{B79818A3-E7D8-7E49-94A3-E36C885045AC}" dt="2019-09-29T15:30:12.097" v="18" actId="1076"/>
      <pc:docMkLst>
        <pc:docMk/>
      </pc:docMkLst>
      <pc:sldChg chg="ord">
        <pc:chgData name="김현준" userId="185f8337-2247-4f37-8bdb-f28dabdaedae" providerId="ADAL" clId="{B79818A3-E7D8-7E49-94A3-E36C885045AC}" dt="2019-09-29T15:30:12.097" v="18" actId="1076"/>
        <pc:sldMkLst>
          <pc:docMk/>
          <pc:sldMk cId="20776081" sldId="280"/>
        </pc:sldMkLst>
      </pc:sldChg>
      <pc:sldChg chg="modSp">
        <pc:chgData name="김현준" userId="185f8337-2247-4f37-8bdb-f28dabdaedae" providerId="ADAL" clId="{B79818A3-E7D8-7E49-94A3-E36C885045AC}" dt="2019-09-29T14:25:37.544" v="9" actId="20577"/>
        <pc:sldMkLst>
          <pc:docMk/>
          <pc:sldMk cId="2412725897" sldId="281"/>
        </pc:sldMkLst>
        <pc:spChg chg="mod">
          <ac:chgData name="김현준" userId="185f8337-2247-4f37-8bdb-f28dabdaedae" providerId="ADAL" clId="{B79818A3-E7D8-7E49-94A3-E36C885045AC}" dt="2019-09-29T14:25:37.544" v="9" actId="20577"/>
          <ac:spMkLst>
            <pc:docMk/>
            <pc:sldMk cId="2412725897" sldId="281"/>
            <ac:spMk id="3" creationId="{5C86B7C5-0CA7-40BD-93D5-3B89F6352A9D}"/>
          </ac:spMkLst>
        </pc:spChg>
      </pc:sldChg>
      <pc:sldChg chg="modSp">
        <pc:chgData name="김현준" userId="185f8337-2247-4f37-8bdb-f28dabdaedae" providerId="ADAL" clId="{B79818A3-E7D8-7E49-94A3-E36C885045AC}" dt="2019-09-29T14:26:00.294" v="13" actId="20577"/>
        <pc:sldMkLst>
          <pc:docMk/>
          <pc:sldMk cId="3152612887" sldId="307"/>
        </pc:sldMkLst>
        <pc:spChg chg="mod">
          <ac:chgData name="김현준" userId="185f8337-2247-4f37-8bdb-f28dabdaedae" providerId="ADAL" clId="{B79818A3-E7D8-7E49-94A3-E36C885045AC}" dt="2019-09-29T14:26:00.294" v="13" actId="20577"/>
          <ac:spMkLst>
            <pc:docMk/>
            <pc:sldMk cId="3152612887" sldId="307"/>
            <ac:spMk id="6" creationId="{15CD5ACC-B0B9-4DDE-9544-48FF0A1C0715}"/>
          </ac:spMkLst>
        </pc:spChg>
      </pc:sldChg>
      <pc:sldChg chg="modSp">
        <pc:chgData name="김현준" userId="185f8337-2247-4f37-8bdb-f28dabdaedae" providerId="ADAL" clId="{B79818A3-E7D8-7E49-94A3-E36C885045AC}" dt="2019-09-29T15:11:37.711" v="17" actId="20577"/>
        <pc:sldMkLst>
          <pc:docMk/>
          <pc:sldMk cId="3286062600" sldId="322"/>
        </pc:sldMkLst>
        <pc:spChg chg="mod">
          <ac:chgData name="김현준" userId="185f8337-2247-4f37-8bdb-f28dabdaedae" providerId="ADAL" clId="{B79818A3-E7D8-7E49-94A3-E36C885045AC}" dt="2019-09-29T15:11:37.711" v="17" actId="20577"/>
          <ac:spMkLst>
            <pc:docMk/>
            <pc:sldMk cId="3286062600" sldId="322"/>
            <ac:spMk id="3" creationId="{A26A0F69-F612-4F07-9140-3225F35314A5}"/>
          </ac:spMkLst>
        </pc:spChg>
      </pc:sldChg>
      <pc:sldChg chg="modSp">
        <pc:chgData name="김현준" userId="185f8337-2247-4f37-8bdb-f28dabdaedae" providerId="ADAL" clId="{B79818A3-E7D8-7E49-94A3-E36C885045AC}" dt="2019-09-29T15:05:49.012" v="15" actId="20577"/>
        <pc:sldMkLst>
          <pc:docMk/>
          <pc:sldMk cId="1748473978" sldId="341"/>
        </pc:sldMkLst>
        <pc:spChg chg="mod">
          <ac:chgData name="김현준" userId="185f8337-2247-4f37-8bdb-f28dabdaedae" providerId="ADAL" clId="{B79818A3-E7D8-7E49-94A3-E36C885045AC}" dt="2019-09-29T15:05:49.012" v="15" actId="20577"/>
          <ac:spMkLst>
            <pc:docMk/>
            <pc:sldMk cId="1748473978" sldId="341"/>
            <ac:spMk id="3" creationId="{163351B6-2451-4A0B-AB8C-723079FFA0D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2019. 9. 29.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2019. 9. 29.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4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23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630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8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9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02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45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896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61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0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0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05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61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30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81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37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3749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26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ko-KR" altLang="en-US" dirty="0"/>
              <a:t>오류코드 </a:t>
            </a:r>
            <a:r>
              <a:rPr lang="en-US" altLang="ko-KR" dirty="0"/>
              <a:t>2</a:t>
            </a:r>
            <a:r>
              <a:rPr lang="ko-KR" altLang="en-US" dirty="0"/>
              <a:t>가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57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9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6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7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47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59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4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762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488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by-zH60YT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ingeek.com/arm-assembler-raspberry-pi/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</a:t>
            </a:r>
            <a:r>
              <a:rPr lang="ko-KR" altLang="en-US" dirty="0"/>
              <a:t> 어셈블리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 </a:t>
            </a:r>
            <a:r>
              <a:rPr lang="en" altLang="ko-KR" dirty="0">
                <a:hlinkClick r:id="rId3"/>
              </a:rPr>
              <a:t>https://youtu.be</a:t>
            </a:r>
            <a:r>
              <a:rPr lang="en" altLang="ko-KR">
                <a:hlinkClick r:id="rId3"/>
              </a:rPr>
              <a:t>/Yby-zH60YTY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89D71-6F04-441B-B04C-916A6F44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기타 기술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6DA57-6753-4F52-A691-3BD2FC06E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트러스트존</a:t>
            </a:r>
            <a:r>
              <a:rPr lang="en-US" altLang="ko-KR" dirty="0"/>
              <a:t>(</a:t>
            </a:r>
            <a:r>
              <a:rPr lang="en-US" altLang="ko-KR" dirty="0" err="1"/>
              <a:t>TrustZone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ARM</a:t>
            </a:r>
            <a:r>
              <a:rPr lang="ko-KR" altLang="en-US" dirty="0"/>
              <a:t>에서 제공하는 보안 기술로</a:t>
            </a:r>
            <a:r>
              <a:rPr lang="en-US" altLang="ko-KR" dirty="0"/>
              <a:t>, </a:t>
            </a:r>
            <a:r>
              <a:rPr lang="ko-KR" altLang="en-US" dirty="0"/>
              <a:t>현재 모든 </a:t>
            </a:r>
            <a:r>
              <a:rPr lang="en-US" altLang="ko-KR" dirty="0"/>
              <a:t>Cortex-A </a:t>
            </a:r>
            <a:r>
              <a:rPr lang="ko-KR" altLang="en-US" dirty="0"/>
              <a:t>클래스 프로세서에 통합됨</a:t>
            </a:r>
            <a:endParaRPr lang="en-US" altLang="ko-KR" dirty="0"/>
          </a:p>
          <a:p>
            <a:r>
              <a:rPr lang="ko-KR" altLang="en-US" dirty="0"/>
              <a:t>운영체제로부터 보호되는 두 번째 환경을 생성해 보안성을 제공 하는 방식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NEON</a:t>
            </a:r>
          </a:p>
          <a:p>
            <a:r>
              <a:rPr lang="en-US" altLang="ko-KR" dirty="0"/>
              <a:t>SIMD(Single Instruction Multiple Data)</a:t>
            </a:r>
            <a:r>
              <a:rPr lang="ko-KR" altLang="en-US" dirty="0"/>
              <a:t>명령어 세트</a:t>
            </a:r>
            <a:endParaRPr lang="en-US" altLang="ko-KR" dirty="0"/>
          </a:p>
          <a:p>
            <a:r>
              <a:rPr lang="en-US" altLang="ko-KR" dirty="0"/>
              <a:t>NEON</a:t>
            </a:r>
            <a:r>
              <a:rPr lang="ko-KR" altLang="en-US" dirty="0"/>
              <a:t> 명령어를 사용하면 </a:t>
            </a:r>
            <a:r>
              <a:rPr lang="ko-KR" altLang="en-US" dirty="0">
                <a:solidFill>
                  <a:srgbClr val="FF0000"/>
                </a:solidFill>
              </a:rPr>
              <a:t>한번의 사이클에 연산</a:t>
            </a:r>
            <a:r>
              <a:rPr lang="ko-KR" altLang="en-US" dirty="0"/>
              <a:t>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여러 데이터를 레지스터에 작업하게 되어 높은 성능을 얻을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107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4506-DDF8-40E8-975E-1D8287B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어셈블리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A0F69-F612-4F07-9140-3225F353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76325"/>
            <a:ext cx="11369675" cy="235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레이아웃 포맷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레이블</a:t>
            </a:r>
            <a:r>
              <a:rPr lang="en-US" altLang="ko-KR" sz="2400" dirty="0">
                <a:solidFill>
                  <a:srgbClr val="FF0000"/>
                </a:solidFill>
              </a:rPr>
              <a:t>: </a:t>
            </a:r>
            <a:r>
              <a:rPr lang="ko-KR" altLang="en-US" sz="2400" dirty="0">
                <a:solidFill>
                  <a:srgbClr val="00B0F0"/>
                </a:solidFill>
              </a:rPr>
              <a:t>명령어</a:t>
            </a:r>
            <a:r>
              <a:rPr lang="en-US" altLang="ko-KR" sz="2400" dirty="0">
                <a:solidFill>
                  <a:srgbClr val="00B0F0"/>
                </a:solidFill>
              </a:rPr>
              <a:t>; </a:t>
            </a:r>
            <a:r>
              <a:rPr lang="ko-KR" altLang="en-US" sz="2400" dirty="0">
                <a:solidFill>
                  <a:srgbClr val="92D050"/>
                </a:solidFill>
              </a:rPr>
              <a:t>주석</a:t>
            </a:r>
            <a:endParaRPr lang="en-US" altLang="ko-KR" sz="2400" dirty="0">
              <a:solidFill>
                <a:srgbClr val="92D050"/>
              </a:solidFill>
            </a:endParaRPr>
          </a:p>
          <a:p>
            <a:r>
              <a:rPr lang="ko-KR" altLang="en-US" sz="2400" dirty="0"/>
              <a:t>레이블 </a:t>
            </a:r>
            <a:r>
              <a:rPr lang="en-US" altLang="ko-KR" sz="2400" dirty="0"/>
              <a:t>: </a:t>
            </a:r>
            <a:r>
              <a:rPr lang="ko-KR" altLang="en-US" sz="2400" dirty="0"/>
              <a:t>메모리 위치를 참조하는 일반적인 방법</a:t>
            </a:r>
            <a:r>
              <a:rPr lang="en-US" altLang="ko-KR" sz="2400" dirty="0"/>
              <a:t>. </a:t>
            </a:r>
            <a:r>
              <a:rPr lang="ko-KR" altLang="en-US" sz="2400" dirty="0"/>
              <a:t>레이블은 </a:t>
            </a:r>
            <a:r>
              <a:rPr lang="ko-KR" altLang="en-US" sz="2400" dirty="0" err="1"/>
              <a:t>분기명령어에</a:t>
            </a:r>
            <a:r>
              <a:rPr lang="ko-KR" altLang="en-US" sz="2400" dirty="0"/>
              <a:t> 사용됨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명령어 </a:t>
            </a:r>
            <a:r>
              <a:rPr lang="en-US" altLang="ko-KR" sz="2400" dirty="0"/>
              <a:t>: ARM </a:t>
            </a:r>
            <a:r>
              <a:rPr lang="ko-KR" altLang="en-US" sz="2400" dirty="0"/>
              <a:t>명령어 혹은 어셈블러 </a:t>
            </a:r>
            <a:r>
              <a:rPr lang="ko-KR" altLang="en-US" sz="2400" dirty="0" err="1"/>
              <a:t>디렉티브</a:t>
            </a:r>
            <a:endParaRPr lang="en-US" altLang="ko-KR" sz="2400" dirty="0"/>
          </a:p>
          <a:p>
            <a:r>
              <a:rPr lang="ko-KR" altLang="en-US" sz="2400" dirty="0"/>
              <a:t>주석 </a:t>
            </a:r>
            <a:r>
              <a:rPr lang="en-US" altLang="ko-KR" sz="2400" dirty="0"/>
              <a:t>: ; </a:t>
            </a:r>
            <a:r>
              <a:rPr lang="ko-KR" altLang="en-US" sz="2400" dirty="0"/>
              <a:t>이후에 나오는 모든 문자는 주석으로 간주</a:t>
            </a:r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FB7172-C522-4989-A451-93CA12D99B11}"/>
              </a:ext>
            </a:extLst>
          </p:cNvPr>
          <p:cNvSpPr/>
          <p:nvPr/>
        </p:nvSpPr>
        <p:spPr>
          <a:xfrm>
            <a:off x="411163" y="3695802"/>
            <a:ext cx="11628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Start :</a:t>
            </a:r>
            <a:endParaRPr lang="en-US" altLang="ko-K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800" b="1" dirty="0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MOV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2800" dirty="0" err="1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r</a:t>
            </a:r>
            <a:r>
              <a:rPr lang="en-US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1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#</a:t>
            </a:r>
            <a:r>
              <a:rPr lang="en-US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20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이라는 값을 레지스터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에 넣는다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800" b="1" dirty="0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MOV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2800" dirty="0" err="1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r</a:t>
            </a:r>
            <a:r>
              <a:rPr lang="en-US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2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ko-KR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#</a:t>
            </a:r>
            <a:r>
              <a:rPr lang="en-US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22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이라는 값을 레지스터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에 넣는다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800" b="1" dirty="0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ADD</a:t>
            </a:r>
            <a:r>
              <a:rPr lang="ko-KR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r0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ko-KR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2800" dirty="0" err="1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r</a:t>
            </a:r>
            <a:r>
              <a:rPr lang="en-US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1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ko-KR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2800" dirty="0" err="1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r</a:t>
            </a:r>
            <a:r>
              <a:rPr lang="en-US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2</a:t>
            </a:r>
            <a:r>
              <a:rPr lang="ko-KR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ko-KR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과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를 더하면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r0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에는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42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값이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들어간다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.	</a:t>
            </a:r>
            <a:endParaRPr lang="ko-KR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800" b="1" dirty="0">
                <a:solidFill>
                  <a:srgbClr val="00007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2800" b="1" dirty="0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b</a:t>
            </a:r>
            <a:r>
              <a:rPr lang="ko-KR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28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end</a:t>
            </a:r>
            <a:r>
              <a:rPr lang="en-US" altLang="ko-K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‘end’</a:t>
            </a:r>
            <a:r>
              <a:rPr lang="ko-K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로 분기</a:t>
            </a:r>
            <a:endParaRPr lang="ko-KR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8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4506-DDF8-40E8-975E-1D8287B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어셈블리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A0F69-F612-4F07-9140-3225F353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76325"/>
            <a:ext cx="11369675" cy="4892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명령어 포맷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r>
              <a:rPr lang="en-US" altLang="ko-KR" sz="2400" dirty="0"/>
              <a:t>&lt;op&gt;{</a:t>
            </a:r>
            <a:r>
              <a:rPr lang="en-US" altLang="ko-KR" sz="2400" dirty="0" err="1"/>
              <a:t>cond</a:t>
            </a:r>
            <a:r>
              <a:rPr lang="en-US" altLang="ko-KR" sz="2400" dirty="0"/>
              <a:t>}{flags} Rd, Rn, Operand2</a:t>
            </a:r>
            <a:br>
              <a:rPr lang="en-US" altLang="ko-KR" sz="2400" dirty="0"/>
            </a:br>
            <a:endParaRPr lang="en-US" altLang="ko-KR" sz="2400" dirty="0"/>
          </a:p>
          <a:p>
            <a:r>
              <a:rPr lang="en-US" altLang="ko-KR" sz="2400" dirty="0"/>
              <a:t>&lt;op&gt; : 3</a:t>
            </a:r>
            <a:r>
              <a:rPr lang="ko-KR" altLang="en-US" sz="2400" dirty="0"/>
              <a:t>개의 문자로 구성되며 피연산자를 호출</a:t>
            </a:r>
            <a:endParaRPr lang="en-US" altLang="ko-KR" sz="2400" dirty="0"/>
          </a:p>
          <a:p>
            <a:r>
              <a:rPr lang="en-US" altLang="ko-KR" sz="2400" dirty="0"/>
              <a:t>{</a:t>
            </a:r>
            <a:r>
              <a:rPr lang="en-US" altLang="ko-KR" sz="2400" dirty="0" err="1"/>
              <a:t>cond</a:t>
            </a:r>
            <a:r>
              <a:rPr lang="en-US" altLang="ko-KR" sz="2400" dirty="0"/>
              <a:t>}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개의 문자로 구성된 조건코드</a:t>
            </a:r>
            <a:r>
              <a:rPr lang="en-US" altLang="ko-KR" sz="2400" dirty="0"/>
              <a:t>, </a:t>
            </a:r>
            <a:r>
              <a:rPr lang="ko-KR" altLang="en-US" sz="2400" dirty="0"/>
              <a:t>옵션</a:t>
            </a:r>
            <a:endParaRPr lang="en-US" altLang="ko-KR" sz="2400" dirty="0"/>
          </a:p>
          <a:p>
            <a:r>
              <a:rPr lang="en-US" altLang="ko-KR" sz="2400" dirty="0"/>
              <a:t>{flags} : </a:t>
            </a:r>
            <a:r>
              <a:rPr lang="ko-KR" altLang="en-US" sz="2400" dirty="0"/>
              <a:t>추가적인</a:t>
            </a:r>
            <a:r>
              <a:rPr lang="en-US" altLang="ko-KR" sz="2400" dirty="0"/>
              <a:t> </a:t>
            </a:r>
            <a:r>
              <a:rPr lang="ko-KR" altLang="en-US" sz="2400" dirty="0"/>
              <a:t>플래그</a:t>
            </a:r>
            <a:r>
              <a:rPr lang="en-US" altLang="ko-KR" sz="2400" dirty="0"/>
              <a:t>, </a:t>
            </a:r>
            <a:r>
              <a:rPr lang="ko-KR" altLang="en-US" sz="2400" dirty="0"/>
              <a:t>옵션</a:t>
            </a:r>
            <a:endParaRPr lang="en-US" altLang="ko-KR" sz="2400" dirty="0"/>
          </a:p>
          <a:p>
            <a:r>
              <a:rPr lang="en-US" altLang="ko-KR" sz="2400" dirty="0"/>
              <a:t>Rd : </a:t>
            </a:r>
            <a:r>
              <a:rPr lang="ko-KR" altLang="en-US" sz="2400" dirty="0"/>
              <a:t>목표 레지스터</a:t>
            </a:r>
            <a:endParaRPr lang="en-US" altLang="ko-KR" sz="2400" dirty="0"/>
          </a:p>
          <a:p>
            <a:r>
              <a:rPr lang="en-US" altLang="ko-KR" sz="2400" dirty="0"/>
              <a:t>Rn : </a:t>
            </a:r>
            <a:r>
              <a:rPr lang="ko-KR" altLang="en-US" sz="2400" dirty="0"/>
              <a:t>첫 번째 레지스터</a:t>
            </a:r>
            <a:endParaRPr lang="en-US" altLang="ko-KR" sz="2400" dirty="0"/>
          </a:p>
          <a:p>
            <a:r>
              <a:rPr lang="en-US" altLang="ko-KR" sz="2400" dirty="0"/>
              <a:t>Operand2: </a:t>
            </a:r>
            <a:r>
              <a:rPr lang="ko-KR" altLang="en-US" sz="2400" dirty="0"/>
              <a:t>두번째 레지스터 혹은 두번째 피 연산자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6981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4506-DDF8-40E8-975E-1D8287B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어셈블리 </a:t>
            </a:r>
            <a:r>
              <a:rPr lang="en-US" altLang="ko-KR" dirty="0"/>
              <a:t>- </a:t>
            </a:r>
            <a:r>
              <a:rPr lang="ko-KR" altLang="en-US" dirty="0"/>
              <a:t>이동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A0F69-F612-4F07-9140-3225F353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76325"/>
            <a:ext cx="11369675" cy="5095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MOV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sz="2400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400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데이터를 레지스터에 복사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소스</a:t>
            </a:r>
            <a:r>
              <a:rPr lang="en-US" altLang="ko-KR" sz="2400" dirty="0"/>
              <a:t>(source)</a:t>
            </a:r>
            <a:r>
              <a:rPr lang="ko-KR" altLang="en-US" sz="2400" dirty="0"/>
              <a:t>는 레지스터나 </a:t>
            </a:r>
            <a:r>
              <a:rPr lang="ko-KR" altLang="en-US" sz="2400" dirty="0" err="1"/>
              <a:t>즉시값</a:t>
            </a:r>
            <a:r>
              <a:rPr lang="en-US" altLang="ko-KR" sz="2400" dirty="0"/>
              <a:t>(0~</a:t>
            </a:r>
            <a:r>
              <a:rPr lang="ko-KR" altLang="en-US" dirty="0"/>
              <a:t> </a:t>
            </a:r>
            <a:r>
              <a:rPr lang="en-US" altLang="ko-KR" sz="2400" dirty="0"/>
              <a:t>65535)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목적지</a:t>
            </a:r>
            <a:r>
              <a:rPr lang="en-US" altLang="ko-KR" sz="2400" dirty="0"/>
              <a:t>(destination)</a:t>
            </a:r>
            <a:r>
              <a:rPr lang="ko-KR" altLang="en-US" sz="2400" dirty="0"/>
              <a:t>는</a:t>
            </a:r>
            <a:r>
              <a:rPr lang="en-US" altLang="ko-KR" sz="2400" dirty="0"/>
              <a:t> </a:t>
            </a:r>
            <a:r>
              <a:rPr lang="ko-KR" altLang="en-US" sz="2400" dirty="0"/>
              <a:t>항상 레지스터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7F"/>
                </a:solidFill>
                <a:latin typeface="Arial Unicode MS"/>
              </a:rPr>
              <a:t>MVN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sz="2400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400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  <a:endParaRPr lang="en-US" altLang="ko-KR" sz="2400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sz="2400" dirty="0"/>
              <a:t>: </a:t>
            </a:r>
            <a:r>
              <a:rPr lang="ko-KR" altLang="en-US" sz="2400" dirty="0" err="1"/>
              <a:t>부정값을</a:t>
            </a:r>
            <a:r>
              <a:rPr lang="ko-KR" altLang="en-US" sz="2400" dirty="0"/>
              <a:t> 레지스터</a:t>
            </a:r>
            <a:r>
              <a:rPr lang="en-US" altLang="ko-KR" sz="2400" dirty="0"/>
              <a:t>(destination</a:t>
            </a:r>
            <a:r>
              <a:rPr lang="ko-KR" altLang="en-US" sz="2400" dirty="0"/>
              <a:t> </a:t>
            </a:r>
            <a:r>
              <a:rPr lang="en-US" altLang="ko-KR" sz="2400" dirty="0"/>
              <a:t>= NOT(source))</a:t>
            </a:r>
            <a:r>
              <a:rPr lang="ko-KR" altLang="en-US" sz="2400" dirty="0"/>
              <a:t>로 복사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mov</a:t>
            </a:r>
            <a:r>
              <a:rPr lang="ko-KR" altLang="en-US" sz="2400" dirty="0"/>
              <a:t>로 처리할 수 없는 값을 저장할 때 유용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즉시 값으로 표현할 수 없는 숫자</a:t>
            </a:r>
            <a:r>
              <a:rPr lang="en-US" altLang="ko-KR" sz="2400" dirty="0"/>
              <a:t>(0xFF00FFF)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7F"/>
                </a:solidFill>
                <a:latin typeface="Arial Unicode MS"/>
              </a:rPr>
              <a:t>NEG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sz="2400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400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  <a:endParaRPr lang="en-US" altLang="ko-KR" sz="2400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sz="2400" dirty="0"/>
              <a:t>: Rs </a:t>
            </a:r>
            <a:r>
              <a:rPr lang="ko-KR" altLang="en-US" sz="2400" dirty="0"/>
              <a:t>값을 </a:t>
            </a:r>
            <a:r>
              <a:rPr lang="en-US" altLang="ko-KR" sz="2400" dirty="0"/>
              <a:t>-1</a:t>
            </a:r>
            <a:r>
              <a:rPr lang="ko-KR" altLang="en-US" sz="2400" dirty="0"/>
              <a:t>과 곱한 결과를 </a:t>
            </a:r>
            <a:r>
              <a:rPr lang="en-US" altLang="ko-KR" sz="2400" dirty="0"/>
              <a:t>Rd</a:t>
            </a:r>
            <a:r>
              <a:rPr lang="ko-KR" altLang="en-US" sz="2400" dirty="0"/>
              <a:t>에 저장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3116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4506-DDF8-40E8-975E-1D8287B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어셈블리 </a:t>
            </a:r>
            <a:r>
              <a:rPr lang="en-US" altLang="ko-KR" dirty="0"/>
              <a:t>- </a:t>
            </a:r>
            <a:r>
              <a:rPr lang="ko-KR" altLang="en-US" dirty="0"/>
              <a:t>산술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A0F69-F612-4F07-9140-3225F353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76325"/>
            <a:ext cx="1136967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ADD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</a:p>
          <a:p>
            <a:pPr marL="0" indent="0">
              <a:buNone/>
            </a:pPr>
            <a:r>
              <a:rPr lang="en-US" altLang="ko-KR" dirty="0"/>
              <a:t>: Rm</a:t>
            </a:r>
            <a:r>
              <a:rPr lang="ko-KR" altLang="en-US" dirty="0"/>
              <a:t>과 </a:t>
            </a:r>
            <a:r>
              <a:rPr lang="en-US" altLang="ko-KR" dirty="0"/>
              <a:t>Rs</a:t>
            </a:r>
            <a:r>
              <a:rPr lang="ko-KR" altLang="en-US" dirty="0"/>
              <a:t>를 더하여 </a:t>
            </a:r>
            <a:r>
              <a:rPr lang="en-US" altLang="ko-KR" dirty="0"/>
              <a:t>Rd</a:t>
            </a:r>
            <a:r>
              <a:rPr lang="ko-KR" altLang="en-US" dirty="0"/>
              <a:t>에 결과를 저장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ADDS</a:t>
            </a:r>
            <a:r>
              <a:rPr lang="en-US" altLang="ko-KR" dirty="0"/>
              <a:t>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Rm</a:t>
            </a:r>
            <a:r>
              <a:rPr lang="ko-KR" altLang="en-US" dirty="0"/>
              <a:t>과 </a:t>
            </a:r>
            <a:r>
              <a:rPr lang="en-US" altLang="ko-KR" dirty="0"/>
              <a:t>Rs</a:t>
            </a:r>
            <a:r>
              <a:rPr lang="ko-KR" altLang="en-US" dirty="0"/>
              <a:t>를 더하여 </a:t>
            </a:r>
            <a:r>
              <a:rPr lang="en-US" altLang="ko-KR" dirty="0"/>
              <a:t>Rd</a:t>
            </a:r>
            <a:r>
              <a:rPr lang="ko-KR" altLang="en-US" dirty="0"/>
              <a:t>에 결과를 저장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사용시 결과가 레지스터 길이를 넘으면 캐리 플래그를 업데이트한다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ADC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  <a:endParaRPr lang="en-US" altLang="ko-KR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dirty="0"/>
              <a:t>: Rm</a:t>
            </a:r>
            <a:r>
              <a:rPr lang="ko-KR" altLang="en-US" dirty="0"/>
              <a:t>과 </a:t>
            </a:r>
            <a:r>
              <a:rPr lang="en-US" altLang="ko-KR" dirty="0"/>
              <a:t>Rs</a:t>
            </a:r>
            <a:r>
              <a:rPr lang="ko-KR" altLang="en-US" dirty="0"/>
              <a:t>를 더하여 </a:t>
            </a:r>
            <a:r>
              <a:rPr lang="en-US" altLang="ko-KR" dirty="0"/>
              <a:t>Rd</a:t>
            </a:r>
            <a:r>
              <a:rPr lang="ko-KR" altLang="en-US" dirty="0"/>
              <a:t>에 결과를 저장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  캐리 플래그가 설정 </a:t>
            </a:r>
            <a:r>
              <a:rPr lang="ko-KR" altLang="en-US" dirty="0" err="1"/>
              <a:t>되있다면</a:t>
            </a:r>
            <a:r>
              <a:rPr lang="ko-KR" altLang="en-US" dirty="0"/>
              <a:t> 캐리비트를 더한다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 레지스터 길이를 넘으면 캐리 플래그를 업데이트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896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E20A8-A781-4951-8344-14453E43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어셈블리 </a:t>
            </a:r>
            <a:r>
              <a:rPr lang="en-US" altLang="ko-KR" dirty="0"/>
              <a:t>- </a:t>
            </a:r>
            <a:r>
              <a:rPr lang="ko-KR" altLang="en-US" dirty="0"/>
              <a:t>산술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351B6-2451-4A0B-AB8C-723079FFA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801" y="1152525"/>
            <a:ext cx="11603038" cy="50577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SUB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  <a:endParaRPr lang="en-US" altLang="ko-KR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dirty="0"/>
              <a:t>: Rm</a:t>
            </a:r>
            <a:r>
              <a:rPr lang="ko-KR" altLang="en-US" dirty="0"/>
              <a:t>에서 </a:t>
            </a:r>
            <a:r>
              <a:rPr lang="en-US" altLang="ko-KR" dirty="0"/>
              <a:t>Rs</a:t>
            </a:r>
            <a:r>
              <a:rPr lang="ko-KR" altLang="en-US" dirty="0"/>
              <a:t>를 빼서 </a:t>
            </a:r>
            <a:r>
              <a:rPr lang="en-US" altLang="ko-KR" dirty="0"/>
              <a:t>Rd</a:t>
            </a:r>
            <a:r>
              <a:rPr lang="ko-KR" altLang="en-US" dirty="0"/>
              <a:t>에 결과를 저장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SBC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  <a:endParaRPr lang="en-US" altLang="ko-KR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dirty="0"/>
              <a:t>: SUB</a:t>
            </a:r>
            <a:r>
              <a:rPr lang="ko-KR" altLang="en-US" dirty="0"/>
              <a:t>와 유사하나</a:t>
            </a:r>
            <a:r>
              <a:rPr lang="en-US" altLang="ko-KR" dirty="0"/>
              <a:t> SUB</a:t>
            </a:r>
            <a:r>
              <a:rPr lang="ko-KR" altLang="en-US" dirty="0"/>
              <a:t>에서 캐리 플래그가 설정되면 결과에 </a:t>
            </a:r>
            <a:r>
              <a:rPr lang="ko-KR" altLang="en-US" err="1"/>
              <a:t>캐리비트를</a:t>
            </a:r>
            <a:r>
              <a:rPr lang="ko-KR" altLang="en-US" dirty="0"/>
              <a:t> 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RSB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  <a:endParaRPr lang="en-US" altLang="ko-KR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dirty="0"/>
              <a:t>: SUB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연산의 순서가 반대</a:t>
            </a:r>
            <a:r>
              <a:rPr lang="en-US" altLang="ko-KR" dirty="0"/>
              <a:t>, Rs</a:t>
            </a:r>
            <a:r>
              <a:rPr lang="ko-KR" altLang="en-US" dirty="0"/>
              <a:t>에서 </a:t>
            </a:r>
            <a:r>
              <a:rPr lang="en-US" altLang="ko-KR" dirty="0"/>
              <a:t>Rm</a:t>
            </a:r>
            <a:r>
              <a:rPr lang="ko-KR" altLang="en-US" dirty="0"/>
              <a:t>를 빼서 </a:t>
            </a:r>
            <a:r>
              <a:rPr lang="en-US" altLang="ko-KR" dirty="0"/>
              <a:t>Rd</a:t>
            </a:r>
            <a:r>
              <a:rPr lang="ko-KR" altLang="en-US" dirty="0"/>
              <a:t>에 결과를 저장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배럴 </a:t>
            </a:r>
            <a:r>
              <a:rPr lang="ko-KR" altLang="en-US" dirty="0" err="1"/>
              <a:t>시프터가</a:t>
            </a:r>
            <a:r>
              <a:rPr lang="ko-KR" altLang="en-US" dirty="0"/>
              <a:t> 필요 할 때 명령어 사용을 절약 할 수 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RSB r1, r2, r3, LSL #1 ; r1 = (r3*2) – r2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>
                <a:solidFill>
                  <a:srgbClr val="00007F"/>
                </a:solidFill>
                <a:latin typeface="Arial Unicode MS"/>
              </a:rPr>
              <a:t>RSC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&gt;}{S}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Rs</a:t>
            </a:r>
            <a:endParaRPr lang="en-US" altLang="ko-KR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dirty="0"/>
              <a:t>: RSB</a:t>
            </a:r>
            <a:r>
              <a:rPr lang="ko-KR" altLang="en-US" dirty="0"/>
              <a:t>와 유사하나</a:t>
            </a:r>
            <a:r>
              <a:rPr lang="en-US" altLang="ko-KR" dirty="0"/>
              <a:t> SUB</a:t>
            </a:r>
            <a:r>
              <a:rPr lang="ko-KR" altLang="en-US" dirty="0"/>
              <a:t>에서 캐리 플래그가 설정되면 결과에 </a:t>
            </a:r>
            <a:r>
              <a:rPr lang="ko-KR" altLang="en-US" err="1"/>
              <a:t>캐리비트를</a:t>
            </a:r>
            <a:r>
              <a:rPr lang="ko-KR" altLang="en-US" dirty="0"/>
              <a:t> 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847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4506-DDF8-40E8-975E-1D8287B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어셈블리 </a:t>
            </a:r>
            <a:r>
              <a:rPr lang="en-US" altLang="ko-KR" dirty="0"/>
              <a:t>– </a:t>
            </a:r>
            <a:r>
              <a:rPr lang="ko-KR" altLang="en-US" dirty="0"/>
              <a:t>데이터 전송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A0F69-F612-4F07-9140-3225F353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76325"/>
            <a:ext cx="11369675" cy="4892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00007F"/>
                </a:solidFill>
                <a:latin typeface="Arial Unicode MS"/>
              </a:rPr>
              <a:t>LDR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{&lt;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&gt;}{B|H} </a:t>
            </a:r>
            <a:r>
              <a:rPr lang="en-US" altLang="ko-KR" sz="2400" dirty="0">
                <a:solidFill>
                  <a:srgbClr val="110000"/>
                </a:solidFill>
                <a:latin typeface="Arial Unicode MS"/>
                <a:cs typeface="Courier New" panose="02070309020205020404" pitchFamily="49" charset="0"/>
              </a:rPr>
              <a:t>Rd, addressing</a:t>
            </a:r>
            <a:endParaRPr lang="en-US" altLang="ko-KR" sz="2400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시스템 메모리에서 하나의 데이터 항목을 레지스터로 이동하기 위해 사용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007F"/>
                </a:solidFill>
                <a:latin typeface="Arial Unicode MS"/>
              </a:rPr>
              <a:t>STR</a:t>
            </a:r>
          </a:p>
          <a:p>
            <a:pPr marL="0" indent="0">
              <a:buNone/>
            </a:pPr>
            <a:r>
              <a:rPr lang="en-US" altLang="ko-KR" sz="2400" dirty="0"/>
              <a:t>:  </a:t>
            </a:r>
            <a:r>
              <a:rPr lang="ko-KR" altLang="en-US" sz="2400" dirty="0"/>
              <a:t>레지스터를 가져와서 시스템 메모리에 </a:t>
            </a:r>
            <a:r>
              <a:rPr lang="en-US" altLang="ko-KR" sz="2400" dirty="0"/>
              <a:t>32</a:t>
            </a:r>
            <a:r>
              <a:rPr lang="ko-KR" altLang="en-US" sz="2400" dirty="0"/>
              <a:t>비트를 저장한다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Ex)</a:t>
            </a:r>
          </a:p>
          <a:p>
            <a:pPr marL="0" indent="0">
              <a:buNone/>
            </a:pPr>
            <a:r>
              <a:rPr lang="en-US" altLang="ko-KR" sz="2400" dirty="0" err="1"/>
              <a:t>wordcopy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LDR	r3, [r0], #4</a:t>
            </a:r>
          </a:p>
          <a:p>
            <a:pPr marL="0" indent="0">
              <a:buNone/>
            </a:pPr>
            <a:r>
              <a:rPr lang="en-US" altLang="ko-KR" sz="2400" dirty="0"/>
              <a:t>	STR	r3, [r1]], #4</a:t>
            </a:r>
          </a:p>
          <a:p>
            <a:pPr marL="0" indent="0">
              <a:buNone/>
            </a:pPr>
            <a:r>
              <a:rPr lang="en-US" altLang="ko-KR" sz="2400" dirty="0"/>
              <a:t>	SUBS  r2, r2, #1</a:t>
            </a:r>
          </a:p>
          <a:p>
            <a:pPr marL="0" indent="0">
              <a:buNone/>
            </a:pPr>
            <a:r>
              <a:rPr lang="en-US" altLang="ko-KR" sz="2400" dirty="0"/>
              <a:t>	BNE	</a:t>
            </a:r>
            <a:r>
              <a:rPr lang="en-US" altLang="ko-KR" sz="2400" dirty="0" err="1"/>
              <a:t>wordcopy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4310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4506-DDF8-40E8-975E-1D8287B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어셈블리 </a:t>
            </a:r>
            <a:r>
              <a:rPr lang="en-US" altLang="ko-KR" dirty="0"/>
              <a:t>– </a:t>
            </a:r>
            <a:r>
              <a:rPr lang="ko-KR" altLang="en-US" dirty="0"/>
              <a:t>논리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A0F69-F612-4F07-9140-3225F353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76325"/>
            <a:ext cx="11369675" cy="48926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AND</a:t>
            </a:r>
          </a:p>
          <a:p>
            <a:pPr marL="0" indent="0">
              <a:buNone/>
            </a:pPr>
            <a:r>
              <a:rPr lang="en-US" altLang="ko-KR" sz="2400" dirty="0"/>
              <a:t>: 2</a:t>
            </a:r>
            <a:r>
              <a:rPr lang="ko-KR" altLang="en-US" sz="2400" dirty="0"/>
              <a:t>개의 피연산자를 사용해 논리 </a:t>
            </a:r>
            <a:r>
              <a:rPr lang="en-US" altLang="ko-KR" sz="2400" dirty="0"/>
              <a:t>AND </a:t>
            </a:r>
            <a:r>
              <a:rPr lang="ko-KR" altLang="en-US" sz="2400" dirty="0"/>
              <a:t>수행하여 결과를 목적 </a:t>
            </a:r>
            <a:r>
              <a:rPr lang="ko-KR" altLang="en-US" sz="2400" err="1"/>
              <a:t>레지스터에</a:t>
            </a:r>
            <a:r>
              <a:rPr lang="ko-KR" altLang="en-US" sz="2400" dirty="0"/>
              <a:t> 저장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EOR</a:t>
            </a:r>
          </a:p>
          <a:p>
            <a:pPr marL="0" indent="0">
              <a:buNone/>
            </a:pPr>
            <a:r>
              <a:rPr lang="en-US" altLang="ko-KR" sz="2400" dirty="0"/>
              <a:t>: </a:t>
            </a:r>
            <a:r>
              <a:rPr lang="ko-KR" altLang="en-US" sz="2400" dirty="0" err="1"/>
              <a:t>비트와이즈</a:t>
            </a:r>
            <a:r>
              <a:rPr lang="ko-KR" altLang="en-US" sz="2400" dirty="0"/>
              <a:t> 연산에 유용</a:t>
            </a:r>
            <a:r>
              <a:rPr lang="en-US" altLang="ko-KR" sz="2400" dirty="0"/>
              <a:t>, </a:t>
            </a:r>
            <a:r>
              <a:rPr lang="ko-KR" altLang="en-US" sz="2400" dirty="0"/>
              <a:t>비트를 효율적으로 </a:t>
            </a:r>
            <a:r>
              <a:rPr lang="en-US" altLang="ko-KR" sz="2400" dirty="0"/>
              <a:t>‘</a:t>
            </a:r>
            <a:r>
              <a:rPr lang="ko-KR" altLang="en-US" sz="2400" dirty="0"/>
              <a:t>스위칭</a:t>
            </a:r>
            <a:r>
              <a:rPr lang="en-US" altLang="ko-KR" sz="2400" dirty="0"/>
              <a:t>‘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ORR</a:t>
            </a:r>
          </a:p>
          <a:p>
            <a:pPr marL="0" indent="0">
              <a:buNone/>
            </a:pPr>
            <a:r>
              <a:rPr lang="en-US" altLang="ko-KR" sz="2400" dirty="0"/>
              <a:t>: 2</a:t>
            </a:r>
            <a:r>
              <a:rPr lang="ko-KR" altLang="en-US" sz="2400" dirty="0"/>
              <a:t>개의 </a:t>
            </a:r>
            <a:r>
              <a:rPr lang="ko-KR" altLang="en-US" sz="2400" err="1"/>
              <a:t>레지스터를</a:t>
            </a:r>
            <a:r>
              <a:rPr lang="ko-KR" altLang="en-US" sz="2400" dirty="0"/>
              <a:t> 사용해 논리 </a:t>
            </a:r>
            <a:r>
              <a:rPr lang="en-US" altLang="ko-KR" sz="2400" dirty="0"/>
              <a:t>OR</a:t>
            </a:r>
            <a:r>
              <a:rPr lang="ko-KR" altLang="en-US" sz="2400" dirty="0"/>
              <a:t>을 수행하여 그 결과를 저장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BIC</a:t>
            </a:r>
          </a:p>
          <a:p>
            <a:pPr marL="0" indent="0">
              <a:buNone/>
            </a:pPr>
            <a:r>
              <a:rPr lang="en-US" altLang="ko-KR" sz="2400" dirty="0"/>
              <a:t>: AND Not, C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operand1 &amp; (!operand2)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00007F"/>
                </a:solidFill>
                <a:latin typeface="Arial Unicode MS"/>
              </a:rPr>
              <a:t>CLZ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{&lt;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&gt;}Rd, Rm</a:t>
            </a:r>
          </a:p>
          <a:p>
            <a:pPr marL="0" indent="0">
              <a:buNone/>
            </a:pPr>
            <a:r>
              <a:rPr lang="ko-K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레지스터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ko-K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을 가져와서 앞부분의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ko-K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의 개수를 센 후에 그 결과를 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ko-KR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에 저장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8606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4506-DDF8-40E8-975E-1D8287B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어셈블리 </a:t>
            </a:r>
            <a:r>
              <a:rPr lang="en-US" altLang="ko-KR" dirty="0"/>
              <a:t>– </a:t>
            </a:r>
            <a:r>
              <a:rPr lang="ko-KR" altLang="en-US" dirty="0"/>
              <a:t>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A0F69-F612-4F07-9140-3225F353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76325"/>
            <a:ext cx="11369675" cy="5387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200" b="1" dirty="0">
                <a:solidFill>
                  <a:srgbClr val="00007F"/>
                </a:solidFill>
                <a:latin typeface="Arial Unicode MS"/>
              </a:rPr>
              <a:t>CMP</a:t>
            </a:r>
          </a:p>
          <a:p>
            <a:pPr marL="0" indent="0">
              <a:buNone/>
            </a:pPr>
            <a:r>
              <a:rPr lang="en-US" altLang="ko-KR" sz="2400" dirty="0"/>
              <a:t>: 2</a:t>
            </a:r>
            <a:r>
              <a:rPr lang="ko-KR" altLang="en-US" sz="2400" dirty="0"/>
              <a:t>개의 숫자를 비교하는데 빼는 연산을 사용</a:t>
            </a:r>
            <a:r>
              <a:rPr lang="en-US" altLang="ko-KR" sz="2400" dirty="0"/>
              <a:t>, </a:t>
            </a:r>
            <a:r>
              <a:rPr lang="ko-KR" altLang="en-US" sz="2400" dirty="0"/>
              <a:t>결과에 따라 상태 플래그를 업데이트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CMP r0, r1 ;</a:t>
            </a:r>
          </a:p>
          <a:p>
            <a:pPr marL="0" indent="0">
              <a:buNone/>
            </a:pPr>
            <a:endParaRPr lang="en-US" altLang="ko-KR" sz="2200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7F"/>
                </a:solidFill>
                <a:latin typeface="Arial Unicode MS"/>
              </a:rPr>
              <a:t>TST</a:t>
            </a:r>
          </a:p>
          <a:p>
            <a:pPr marL="0" indent="0">
              <a:buNone/>
            </a:pPr>
            <a:r>
              <a:rPr lang="en-US" altLang="ko-KR" sz="2400" dirty="0"/>
              <a:t>: operand1</a:t>
            </a:r>
            <a:r>
              <a:rPr lang="ko-KR" altLang="en-US" sz="2400" dirty="0"/>
              <a:t> </a:t>
            </a:r>
            <a:r>
              <a:rPr lang="en-US" altLang="ko-KR" sz="2400" dirty="0"/>
              <a:t>AND operand2</a:t>
            </a:r>
            <a:r>
              <a:rPr lang="ko-KR" altLang="en-US" sz="2400" dirty="0"/>
              <a:t>와 같은 동작으로 레지스터의</a:t>
            </a:r>
            <a:r>
              <a:rPr lang="en-US" altLang="ko-KR" sz="2400" dirty="0"/>
              <a:t> </a:t>
            </a:r>
            <a:r>
              <a:rPr lang="ko-KR" altLang="en-US" sz="2400" dirty="0"/>
              <a:t>비트가 클리어 혹은 설정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되었는지 확인하는 테스트 명령어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ko-KR" altLang="en-US" sz="2400" dirty="0"/>
              <a:t>결과에 따라 상태 플래그를 업데이트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LDR r0, [r1] ; r1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가르키는</a:t>
            </a:r>
            <a:r>
              <a:rPr lang="ko-KR" altLang="en-US" sz="2400" dirty="0"/>
              <a:t> 메모리를 </a:t>
            </a:r>
            <a:r>
              <a:rPr lang="en-US" altLang="ko-KR" sz="2400" dirty="0"/>
              <a:t>r0</a:t>
            </a:r>
            <a:r>
              <a:rPr lang="ko-KR" altLang="en-US" sz="2400" dirty="0"/>
              <a:t>으로 </a:t>
            </a:r>
            <a:r>
              <a:rPr lang="ko-KR" altLang="en-US" sz="2400" dirty="0" err="1"/>
              <a:t>로드한다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TEQ</a:t>
            </a:r>
            <a:r>
              <a:rPr lang="ko-KR" altLang="en-US" sz="2400" dirty="0"/>
              <a:t> </a:t>
            </a:r>
            <a:r>
              <a:rPr lang="en-US" altLang="ko-KR" sz="2400" dirty="0"/>
              <a:t>r0,</a:t>
            </a:r>
            <a:r>
              <a:rPr lang="ko-KR" altLang="en-US" sz="2400" dirty="0"/>
              <a:t> </a:t>
            </a:r>
            <a:r>
              <a:rPr lang="en-US" altLang="ko-KR" sz="2400" dirty="0"/>
              <a:t>0x80;</a:t>
            </a:r>
            <a:r>
              <a:rPr lang="ko-KR" altLang="en-US" sz="2400" dirty="0"/>
              <a:t> </a:t>
            </a:r>
            <a:r>
              <a:rPr lang="en-US" altLang="ko-KR" sz="2400" dirty="0"/>
              <a:t>r0</a:t>
            </a:r>
            <a:r>
              <a:rPr lang="ko-KR" altLang="en-US" sz="2400" dirty="0"/>
              <a:t>의 비트 </a:t>
            </a:r>
            <a:r>
              <a:rPr lang="en-US" altLang="ko-KR" sz="2400" dirty="0"/>
              <a:t>7</a:t>
            </a:r>
            <a:r>
              <a:rPr lang="ko-KR" altLang="en-US" sz="2400" dirty="0"/>
              <a:t>이 </a:t>
            </a:r>
            <a:r>
              <a:rPr lang="en-US" altLang="ko-KR" sz="2400" dirty="0"/>
              <a:t>1</a:t>
            </a:r>
            <a:r>
              <a:rPr lang="ko-KR" altLang="en-US" sz="2400" dirty="0"/>
              <a:t>인가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  BEQ </a:t>
            </a:r>
            <a:r>
              <a:rPr lang="en-US" altLang="ko-KR" sz="2400" dirty="0" err="1"/>
              <a:t>another_routine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그렇다면 분기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200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7F"/>
                </a:solidFill>
                <a:latin typeface="Arial Unicode MS"/>
              </a:rPr>
              <a:t>TEQ</a:t>
            </a:r>
          </a:p>
          <a:p>
            <a:pPr marL="0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개의 숫자를 비교하는데 </a:t>
            </a:r>
            <a:r>
              <a:rPr lang="en-US" altLang="ko-KR" sz="2000" dirty="0"/>
              <a:t>OR</a:t>
            </a:r>
            <a:r>
              <a:rPr lang="ko-KR" altLang="en-US" sz="2000" dirty="0"/>
              <a:t> 연산을 사용</a:t>
            </a:r>
            <a:r>
              <a:rPr lang="en-US" altLang="ko-KR" sz="2000" dirty="0"/>
              <a:t>, </a:t>
            </a:r>
            <a:r>
              <a:rPr lang="ko-KR" altLang="en-US" sz="2000" dirty="0"/>
              <a:t>결과에 따라 상태 플래그를 업데이트</a:t>
            </a:r>
            <a:endParaRPr lang="en-US" altLang="ko-KR" sz="2200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endParaRPr lang="en-US" altLang="ko-KR" sz="2200" b="1" dirty="0">
              <a:solidFill>
                <a:srgbClr val="00007F"/>
              </a:solidFill>
              <a:latin typeface="Arial Unicode MS"/>
            </a:endParaRP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8532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4506-DDF8-40E8-975E-1D8287B6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어셈블리 </a:t>
            </a:r>
            <a:r>
              <a:rPr lang="en-US" altLang="ko-KR" dirty="0"/>
              <a:t>– </a:t>
            </a:r>
            <a:r>
              <a:rPr lang="ko-KR" altLang="en-US" dirty="0"/>
              <a:t>분기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A0F69-F612-4F07-9140-3225F3531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647" y="969911"/>
            <a:ext cx="11369675" cy="52657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200" b="1" dirty="0">
                <a:solidFill>
                  <a:srgbClr val="00007F"/>
                </a:solidFill>
                <a:latin typeface="Arial Unicode MS"/>
              </a:rPr>
              <a:t>B there </a:t>
            </a:r>
          </a:p>
          <a:p>
            <a:pPr marL="0" indent="0">
              <a:buNone/>
            </a:pPr>
            <a:r>
              <a:rPr lang="en-US" altLang="ko-KR" sz="2200" dirty="0"/>
              <a:t>: </a:t>
            </a:r>
            <a:r>
              <a:rPr lang="ko-KR" altLang="en-US" sz="2200" dirty="0"/>
              <a:t>라벨이 </a:t>
            </a:r>
            <a:r>
              <a:rPr lang="en-US" altLang="ko-KR" sz="2200" dirty="0"/>
              <a:t>there</a:t>
            </a:r>
            <a:r>
              <a:rPr lang="ko-KR" altLang="en-US" sz="2200" dirty="0"/>
              <a:t>인 곳으로 무조건 분기한다</a:t>
            </a:r>
            <a:r>
              <a:rPr lang="en-US" altLang="ko-KR" sz="2200" dirty="0"/>
              <a:t>. (Branch)</a:t>
            </a:r>
          </a:p>
          <a:p>
            <a:pPr marL="0" indent="0">
              <a:buNone/>
            </a:pPr>
            <a:br>
              <a:rPr lang="ko-KR" altLang="en-US" sz="2400" dirty="0"/>
            </a:br>
            <a:r>
              <a:rPr lang="en-US" altLang="ko-KR" sz="2200" b="1" dirty="0">
                <a:solidFill>
                  <a:srgbClr val="00007F"/>
                </a:solidFill>
                <a:latin typeface="Arial Unicode MS"/>
              </a:rPr>
              <a:t>BEQ there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: </a:t>
            </a:r>
            <a:r>
              <a:rPr lang="ko-KR" altLang="en-US" sz="2200" dirty="0"/>
              <a:t>플래그가 </a:t>
            </a:r>
            <a:r>
              <a:rPr lang="en-US" altLang="ko-KR" sz="2200" dirty="0"/>
              <a:t>0</a:t>
            </a:r>
            <a:r>
              <a:rPr lang="ko-KR" altLang="en-US" sz="2200" dirty="0"/>
              <a:t>이면 </a:t>
            </a:r>
            <a:r>
              <a:rPr lang="en-US" altLang="ko-KR" sz="2200" dirty="0"/>
              <a:t>there</a:t>
            </a:r>
            <a:r>
              <a:rPr lang="ko-KR" altLang="en-US" sz="2200" dirty="0"/>
              <a:t>로 분기한다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/>
              <a:t>  아니면 다음 명령어를 수행한다</a:t>
            </a:r>
            <a:r>
              <a:rPr lang="en-US" altLang="ko-KR" sz="2200" dirty="0"/>
              <a:t>. (Branch Equal)</a:t>
            </a:r>
          </a:p>
          <a:p>
            <a:pPr marL="0" indent="0">
              <a:buNone/>
            </a:pPr>
            <a:br>
              <a:rPr lang="ko-KR" altLang="en-US" sz="2400" dirty="0"/>
            </a:br>
            <a:r>
              <a:rPr lang="en-US" altLang="ko-KR" sz="2200" b="1" dirty="0">
                <a:solidFill>
                  <a:srgbClr val="00007F"/>
                </a:solidFill>
                <a:latin typeface="Arial Unicode MS"/>
              </a:rPr>
              <a:t>BNE there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: </a:t>
            </a:r>
            <a:r>
              <a:rPr lang="ko-KR" altLang="en-US" sz="2200" dirty="0"/>
              <a:t>플래그가 </a:t>
            </a:r>
            <a:r>
              <a:rPr lang="en-US" altLang="ko-KR" sz="2200" dirty="0"/>
              <a:t>0</a:t>
            </a:r>
            <a:r>
              <a:rPr lang="ko-KR" altLang="en-US" sz="2200" dirty="0"/>
              <a:t>이 아니면 </a:t>
            </a:r>
            <a:r>
              <a:rPr lang="en-US" altLang="ko-KR" sz="2200" dirty="0"/>
              <a:t>there</a:t>
            </a:r>
            <a:r>
              <a:rPr lang="ko-KR" altLang="en-US" sz="2200" dirty="0"/>
              <a:t>로 분기한다</a:t>
            </a:r>
            <a:r>
              <a:rPr lang="en-US" altLang="ko-KR" sz="22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  </a:t>
            </a:r>
            <a:r>
              <a:rPr lang="ko-KR" altLang="en-US" sz="2200" dirty="0"/>
              <a:t>아니면 다음 명령어를 수행한다</a:t>
            </a:r>
            <a:r>
              <a:rPr lang="en-US" altLang="ko-KR" sz="2200" dirty="0"/>
              <a:t>. (Branch Not Equal)</a:t>
            </a:r>
          </a:p>
          <a:p>
            <a:pPr marL="0" indent="0">
              <a:buNone/>
            </a:pPr>
            <a:br>
              <a:rPr lang="ko-KR" altLang="en-US" sz="2400" dirty="0"/>
            </a:br>
            <a:r>
              <a:rPr lang="en-US" altLang="ko-KR" sz="2200" b="1" dirty="0">
                <a:solidFill>
                  <a:srgbClr val="00007F"/>
                </a:solidFill>
                <a:latin typeface="Arial Unicode MS"/>
              </a:rPr>
              <a:t>BL </a:t>
            </a:r>
            <a:r>
              <a:rPr lang="en-US" altLang="ko-KR" sz="2200" b="1" dirty="0" err="1">
                <a:solidFill>
                  <a:srgbClr val="00007F"/>
                </a:solidFill>
                <a:latin typeface="Arial Unicode MS"/>
              </a:rPr>
              <a:t>sub+ROM</a:t>
            </a:r>
            <a:r>
              <a:rPr lang="en-US" altLang="ko-KR" sz="2200" b="1" dirty="0">
                <a:solidFill>
                  <a:srgbClr val="00007F"/>
                </a:solidFill>
                <a:latin typeface="Arial Unicode MS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/>
              <a:t>: </a:t>
            </a:r>
            <a:r>
              <a:rPr lang="ko-KR" altLang="en-US" sz="2200" dirty="0"/>
              <a:t>계산된 위치의 서브루틴을 호출한다</a:t>
            </a:r>
            <a:r>
              <a:rPr lang="en-US" altLang="ko-KR" sz="2200" dirty="0"/>
              <a:t>. (Branch with Link)</a:t>
            </a:r>
          </a:p>
        </p:txBody>
      </p:sp>
    </p:spTree>
    <p:extLst>
      <p:ext uri="{BB962C8B-B14F-4D97-AF65-F5344CB8AC3E}">
        <p14:creationId xmlns:p14="http://schemas.microsoft.com/office/powerpoint/2010/main" val="394916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4F636-32DD-4276-B9EC-32D74CFB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1E7E5-8BDF-4FC2-9E44-CE36B23F7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003300"/>
            <a:ext cx="11369675" cy="218440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ARM</a:t>
            </a:r>
            <a:r>
              <a:rPr lang="ko-KR" altLang="en-US" sz="2400" dirty="0"/>
              <a:t>은 </a:t>
            </a:r>
            <a:r>
              <a:rPr lang="en-US" altLang="ko-KR" sz="2400" dirty="0"/>
              <a:t>Advanced RISC Machine</a:t>
            </a:r>
            <a:r>
              <a:rPr lang="ko-KR" altLang="en-US" sz="2400" dirty="0"/>
              <a:t>의 약자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ko-KR" altLang="en-US" sz="2400" dirty="0">
                <a:solidFill>
                  <a:srgbClr val="FF0000"/>
                </a:solidFill>
              </a:rPr>
              <a:t>임베디드 기기에 주로 사용되는 </a:t>
            </a:r>
            <a:r>
              <a:rPr lang="en-US" altLang="ko-KR" sz="2400" dirty="0">
                <a:solidFill>
                  <a:srgbClr val="FF0000"/>
                </a:solidFill>
              </a:rPr>
              <a:t>32bit </a:t>
            </a:r>
            <a:r>
              <a:rPr lang="ko-KR" altLang="en-US" sz="2400" dirty="0">
                <a:solidFill>
                  <a:srgbClr val="FF0000"/>
                </a:solidFill>
              </a:rPr>
              <a:t>프로세서</a:t>
            </a:r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1000" dirty="0"/>
          </a:p>
          <a:p>
            <a:r>
              <a:rPr lang="ko-KR" altLang="en-US" sz="2400" dirty="0"/>
              <a:t>모바일 기기 또는 </a:t>
            </a:r>
            <a:r>
              <a:rPr lang="en-US" altLang="ko-KR" sz="2400" dirty="0"/>
              <a:t>IoT </a:t>
            </a:r>
            <a:r>
              <a:rPr lang="ko-KR" altLang="en-US" sz="2400" dirty="0"/>
              <a:t>디바이스에 많이 사용됨</a:t>
            </a:r>
            <a:endParaRPr lang="en-US" altLang="ko-KR" sz="2400" dirty="0"/>
          </a:p>
          <a:p>
            <a:endParaRPr lang="en-US" altLang="ko-KR" sz="1000" dirty="0"/>
          </a:p>
          <a:p>
            <a:r>
              <a:rPr lang="en-US" altLang="ko-KR" sz="2400" dirty="0"/>
              <a:t>ARMv8</a:t>
            </a:r>
            <a:r>
              <a:rPr lang="ko-KR" altLang="en-US" sz="2400" dirty="0"/>
              <a:t> 부터는 </a:t>
            </a:r>
            <a:r>
              <a:rPr lang="en-US" altLang="ko-KR" sz="2400" dirty="0"/>
              <a:t>32</a:t>
            </a:r>
            <a:r>
              <a:rPr lang="ko-KR" altLang="en-US" sz="2400" dirty="0"/>
              <a:t>비트 지원을 유지하면서 </a:t>
            </a:r>
            <a:r>
              <a:rPr lang="en-US" altLang="ko-KR" sz="2400" dirty="0">
                <a:solidFill>
                  <a:srgbClr val="FF0000"/>
                </a:solidFill>
              </a:rPr>
              <a:t>64bit</a:t>
            </a:r>
            <a:r>
              <a:rPr lang="ko-KR" altLang="en-US" sz="2400" dirty="0">
                <a:solidFill>
                  <a:srgbClr val="FF0000"/>
                </a:solidFill>
              </a:rPr>
              <a:t> 명령어 지원</a:t>
            </a:r>
          </a:p>
        </p:txBody>
      </p:sp>
      <p:pic>
        <p:nvPicPr>
          <p:cNvPr id="3074" name="Picture 2" descr="아이폰에 대한 이미지 검색결과">
            <a:extLst>
              <a:ext uri="{FF2B5EF4-FFF2-40B4-BE49-F238E27FC236}">
                <a16:creationId xmlns:a16="http://schemas.microsoft.com/office/drawing/2014/main" id="{E5DEC5D6-0A4C-43DD-AB9D-2A834DFC3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9" r="28101"/>
          <a:stretch/>
        </p:blipFill>
        <p:spPr bwMode="auto">
          <a:xfrm>
            <a:off x="411920" y="3294439"/>
            <a:ext cx="1741678" cy="329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ADB51C1-CD5F-406A-BAF4-7C35E673D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208" y="5038176"/>
            <a:ext cx="2478135" cy="196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닌텐도 스위치에 대한 이미지 검색결과">
            <a:extLst>
              <a:ext uri="{FF2B5EF4-FFF2-40B4-BE49-F238E27FC236}">
                <a16:creationId xmlns:a16="http://schemas.microsoft.com/office/drawing/2014/main" id="{8077F253-0B40-4F28-B241-83DE18E9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98" y="3088449"/>
            <a:ext cx="3567046" cy="214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9887D9-B642-4395-A5EA-C2D5A46DD463}"/>
              </a:ext>
            </a:extLst>
          </p:cNvPr>
          <p:cNvSpPr/>
          <p:nvPr/>
        </p:nvSpPr>
        <p:spPr>
          <a:xfrm>
            <a:off x="5830120" y="41585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rgbClr val="373A3C"/>
                </a:solidFill>
                <a:latin typeface="Open Sans"/>
              </a:rPr>
              <a:t>Cortex-A : </a:t>
            </a:r>
            <a:r>
              <a:rPr lang="ko-KR" altLang="en-US" sz="2400" dirty="0">
                <a:solidFill>
                  <a:srgbClr val="373A3C"/>
                </a:solidFill>
                <a:latin typeface="Open Sans"/>
              </a:rPr>
              <a:t>애플리케이션 실행 능력에 중점</a:t>
            </a:r>
            <a:r>
              <a:rPr lang="en-US" altLang="ko-KR" sz="2400" dirty="0">
                <a:solidFill>
                  <a:srgbClr val="373A3C"/>
                </a:solidFill>
                <a:latin typeface="Open Sans"/>
              </a:rPr>
              <a:t> </a:t>
            </a:r>
          </a:p>
          <a:p>
            <a:r>
              <a:rPr lang="en-US" altLang="ko-KR" sz="2400" dirty="0">
                <a:solidFill>
                  <a:srgbClr val="373A3C"/>
                </a:solidFill>
                <a:latin typeface="Open Sans"/>
              </a:rPr>
              <a:t>Cortex-R  : Real-Time </a:t>
            </a:r>
            <a:r>
              <a:rPr lang="ko-KR" altLang="en-US" sz="2400" dirty="0">
                <a:solidFill>
                  <a:srgbClr val="373A3C"/>
                </a:solidFill>
                <a:latin typeface="Open Sans"/>
              </a:rPr>
              <a:t>용도에 특화</a:t>
            </a:r>
            <a:r>
              <a:rPr lang="en-US" altLang="ko-KR" sz="2400" dirty="0">
                <a:solidFill>
                  <a:srgbClr val="373A3C"/>
                </a:solidFill>
                <a:latin typeface="Open Sans"/>
              </a:rPr>
              <a:t> </a:t>
            </a:r>
          </a:p>
          <a:p>
            <a:r>
              <a:rPr lang="en-US" altLang="ko-KR" sz="2400" dirty="0">
                <a:solidFill>
                  <a:srgbClr val="373A3C"/>
                </a:solidFill>
                <a:latin typeface="Open Sans"/>
              </a:rPr>
              <a:t>Cortex-M : </a:t>
            </a:r>
            <a:r>
              <a:rPr lang="ko-KR" altLang="en-US" sz="2400" dirty="0">
                <a:solidFill>
                  <a:srgbClr val="373A3C"/>
                </a:solidFill>
                <a:latin typeface="Open Sans"/>
              </a:rPr>
              <a:t>마이크로 컨트롤러 시장 타겟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7944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0EF5-D15E-4329-BE1A-D0892F58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최적화 방법들 </a:t>
            </a:r>
            <a:r>
              <a:rPr lang="en-US" altLang="ko-KR" dirty="0"/>
              <a:t>- </a:t>
            </a:r>
            <a:r>
              <a:rPr lang="ko-KR" altLang="en-US" dirty="0"/>
              <a:t>카운트를 높이지 않고 줄이기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F51F1-23D8-43A4-BC2A-BB648CB8F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457325"/>
            <a:ext cx="11369675" cy="5057775"/>
          </a:xfrm>
        </p:spPr>
        <p:txBody>
          <a:bodyPr/>
          <a:lstStyle/>
          <a:p>
            <a:r>
              <a:rPr lang="ko-KR" altLang="en-US" dirty="0"/>
              <a:t>카운터를 증가시키는 코드를 작성하는게 일반적이지만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으로 감소시키는게 더 빠르다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1C18D-5757-4554-90B0-3CB32F9F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" y="2709130"/>
            <a:ext cx="5234998" cy="295465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3200" b="1" dirty="0" err="1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mov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r0</a:t>
            </a:r>
            <a:r>
              <a:rPr lang="ko-KR" altLang="ko-KR" sz="3200" dirty="0">
                <a:solidFill>
                  <a:srgbClr val="339933"/>
                </a:solidFill>
                <a:latin typeface="Arial Unicode MS"/>
                <a:ea typeface="Courier New" panose="02070309020205020404" pitchFamily="49" charset="0"/>
              </a:rPr>
              <a:t>,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0</a:t>
            </a:r>
            <a:endParaRPr lang="en-US" altLang="ko-KR" sz="3200" dirty="0">
              <a:solidFill>
                <a:srgbClr val="339933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3200" dirty="0">
              <a:solidFill>
                <a:srgbClr val="11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loop: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3200" b="1" dirty="0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	ADD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r0</a:t>
            </a:r>
            <a:r>
              <a:rPr lang="ko-KR" altLang="ko-KR" sz="3200" dirty="0">
                <a:solidFill>
                  <a:srgbClr val="339933"/>
                </a:solidFill>
                <a:latin typeface="Arial Unicode MS"/>
                <a:ea typeface="Courier New" panose="02070309020205020404" pitchFamily="49" charset="0"/>
              </a:rPr>
              <a:t>,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r0, #</a:t>
            </a:r>
            <a:r>
              <a:rPr lang="en-US" altLang="ko-KR" sz="3200" dirty="0">
                <a:solidFill>
                  <a:srgbClr val="FF0000"/>
                </a:solidFill>
                <a:latin typeface="Arial Unicode MS"/>
                <a:ea typeface="Courier New" panose="02070309020205020404" pitchFamily="49" charset="0"/>
              </a:rPr>
              <a:t>1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 b="1" dirty="0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	CMP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r0</a:t>
            </a:r>
            <a:r>
              <a:rPr lang="ko-KR" altLang="ko-KR" sz="3200" dirty="0">
                <a:solidFill>
                  <a:srgbClr val="339933"/>
                </a:solidFill>
                <a:latin typeface="Arial Unicode MS"/>
                <a:ea typeface="Courier New" panose="02070309020205020404" pitchFamily="49" charset="0"/>
              </a:rPr>
              <a:t>,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#15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3200" b="1" dirty="0">
                <a:solidFill>
                  <a:srgbClr val="46AA03"/>
                </a:solidFill>
                <a:latin typeface="Arial Unicode MS"/>
                <a:ea typeface="Courier New" panose="02070309020205020404" pitchFamily="49" charset="0"/>
              </a:rPr>
              <a:t>	BLE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loop</a:t>
            </a:r>
            <a:endParaRPr lang="ko-KR" altLang="ko-KR" sz="6600" dirty="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0D75CE-C753-412E-BE03-F12E10EBF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882" y="2709129"/>
            <a:ext cx="5234998" cy="295465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ko-KR" sz="3200" b="1" dirty="0" err="1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mov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r0</a:t>
            </a:r>
            <a:r>
              <a:rPr lang="ko-KR" altLang="ko-KR" sz="3200" dirty="0">
                <a:solidFill>
                  <a:srgbClr val="339933"/>
                </a:solidFill>
                <a:latin typeface="Arial Unicode MS"/>
                <a:ea typeface="Courier New" panose="02070309020205020404" pitchFamily="49" charset="0"/>
              </a:rPr>
              <a:t>,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0</a:t>
            </a:r>
            <a:endParaRPr lang="en-US" altLang="ko-KR" sz="3200" dirty="0">
              <a:solidFill>
                <a:srgbClr val="339933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ko-KR" sz="3200" dirty="0">
              <a:solidFill>
                <a:srgbClr val="110000"/>
              </a:solidFill>
              <a:latin typeface="Arial Unicode MS"/>
              <a:ea typeface="Courier New" panose="02070309020205020404" pitchFamily="49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loop: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3200" b="1" dirty="0">
                <a:solidFill>
                  <a:srgbClr val="00007F"/>
                </a:solidFill>
                <a:latin typeface="Arial Unicode MS"/>
                <a:ea typeface="Courier New" panose="02070309020205020404" pitchFamily="49" charset="0"/>
              </a:rPr>
              <a:t>	SUBS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r0</a:t>
            </a:r>
            <a:r>
              <a:rPr lang="ko-KR" altLang="ko-KR" sz="3200" dirty="0">
                <a:solidFill>
                  <a:srgbClr val="339933"/>
                </a:solidFill>
                <a:latin typeface="Arial Unicode MS"/>
                <a:ea typeface="Courier New" panose="02070309020205020404" pitchFamily="49" charset="0"/>
              </a:rPr>
              <a:t>,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r0 #1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3200" b="1" dirty="0">
                <a:solidFill>
                  <a:srgbClr val="46AA03"/>
                </a:solidFill>
                <a:latin typeface="Arial Unicode MS"/>
                <a:ea typeface="Courier New" panose="02070309020205020404" pitchFamily="49" charset="0"/>
              </a:rPr>
              <a:t>	BNE</a:t>
            </a:r>
            <a:r>
              <a:rPr lang="ko-KR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  <a:t>loop</a:t>
            </a:r>
            <a:br>
              <a:rPr lang="en-US" altLang="ko-KR" sz="3200" dirty="0">
                <a:solidFill>
                  <a:srgbClr val="110000"/>
                </a:solidFill>
                <a:latin typeface="Arial Unicode MS"/>
                <a:ea typeface="Courier New" panose="02070309020205020404" pitchFamily="49" charset="0"/>
              </a:rPr>
            </a:br>
            <a:endParaRPr lang="en-US" altLang="ko-KR" sz="3200" dirty="0">
              <a:solidFill>
                <a:srgbClr val="110000"/>
              </a:solidFill>
              <a:latin typeface="Arial Unicode MS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7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0EF5-D15E-4329-BE1A-D0892F58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최적화 방법들 </a:t>
            </a:r>
            <a:r>
              <a:rPr lang="en-US" altLang="ko-KR" dirty="0"/>
              <a:t>- </a:t>
            </a:r>
            <a:r>
              <a:rPr lang="ko-KR" altLang="en-US" dirty="0"/>
              <a:t>정수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F51F1-23D8-43A4-BC2A-BB648CB8F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355725"/>
            <a:ext cx="11369675" cy="4321175"/>
          </a:xfrm>
        </p:spPr>
        <p:txBody>
          <a:bodyPr/>
          <a:lstStyle/>
          <a:p>
            <a:r>
              <a:rPr lang="ko-KR" altLang="en-US" dirty="0"/>
              <a:t>부동 소수점의 처리는 정수 연산에 비해 많은 실행 시간 필요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일반적으로 사용하는 정수는 원하지 않은 연산을 피하기 위해 </a:t>
            </a:r>
            <a:br>
              <a:rPr lang="en-US" altLang="ko-KR" dirty="0"/>
            </a:br>
            <a:r>
              <a:rPr lang="ko-KR" altLang="en-US" dirty="0"/>
              <a:t>시스템 버스와 같은 너비를 갖게 하므로 </a:t>
            </a:r>
            <a:br>
              <a:rPr lang="en-US" altLang="ko-KR" dirty="0"/>
            </a:br>
            <a:r>
              <a:rPr lang="en-US" altLang="ko-KR" dirty="0"/>
              <a:t>u16</a:t>
            </a:r>
            <a:r>
              <a:rPr lang="ko-KR" altLang="en-US" dirty="0"/>
              <a:t>이 필요하더라도 </a:t>
            </a:r>
            <a:r>
              <a:rPr lang="en-US" altLang="ko-KR" dirty="0"/>
              <a:t>32</a:t>
            </a:r>
            <a:r>
              <a:rPr lang="ko-KR" altLang="en-US" dirty="0"/>
              <a:t>비트 시스템에서는 </a:t>
            </a:r>
            <a:r>
              <a:rPr lang="en-US" altLang="ko-KR" dirty="0"/>
              <a:t>u32 </a:t>
            </a:r>
            <a:r>
              <a:rPr lang="ko-KR" altLang="en-US" dirty="0"/>
              <a:t>사용이 더 빠르다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양수의 값만 처리한다면 </a:t>
            </a:r>
            <a:r>
              <a:rPr lang="en-US" altLang="ko-KR" dirty="0"/>
              <a:t>unsigned</a:t>
            </a:r>
            <a:r>
              <a:rPr lang="ko-KR" altLang="en-US" dirty="0"/>
              <a:t>로 만드는 것이 더 빠름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100.01</a:t>
            </a:r>
            <a:r>
              <a:rPr lang="ko-KR" altLang="en-US" dirty="0"/>
              <a:t>사용시 </a:t>
            </a:r>
            <a:r>
              <a:rPr lang="en-US" altLang="ko-KR" dirty="0"/>
              <a:t>100</a:t>
            </a:r>
            <a:r>
              <a:rPr lang="ko-KR" altLang="en-US" dirty="0"/>
              <a:t>을 곱하여 사용하기</a:t>
            </a:r>
          </a:p>
        </p:txBody>
      </p:sp>
    </p:spTree>
    <p:extLst>
      <p:ext uri="{BB962C8B-B14F-4D97-AF65-F5344CB8AC3E}">
        <p14:creationId xmlns:p14="http://schemas.microsoft.com/office/powerpoint/2010/main" val="1470880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0EF5-D15E-4329-BE1A-D0892F58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최적화 방법들 </a:t>
            </a:r>
            <a:r>
              <a:rPr lang="en-US" altLang="ko-KR" dirty="0"/>
              <a:t>- </a:t>
            </a:r>
            <a:r>
              <a:rPr lang="ko-KR" altLang="en-US" dirty="0"/>
              <a:t>나눗셈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F51F1-23D8-43A4-BC2A-BB648CB8F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2143125"/>
            <a:ext cx="11369675" cy="2949575"/>
          </a:xfrm>
        </p:spPr>
        <p:txBody>
          <a:bodyPr/>
          <a:lstStyle/>
          <a:p>
            <a:r>
              <a:rPr lang="ko-KR" altLang="en-US" dirty="0"/>
              <a:t>나눗셈은 피할 수 있다면 피할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나눗셈을 시프트로 변경할 수 있는지 고민할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(a / b) &gt; c</a:t>
            </a:r>
            <a:r>
              <a:rPr lang="ko-KR" altLang="en-US" dirty="0"/>
              <a:t>를 </a:t>
            </a:r>
            <a:r>
              <a:rPr lang="en-US" altLang="ko-KR" dirty="0"/>
              <a:t>a&gt;(c*b)</a:t>
            </a:r>
            <a:r>
              <a:rPr lang="ko-KR" altLang="en-US" dirty="0"/>
              <a:t>로 작성</a:t>
            </a:r>
          </a:p>
        </p:txBody>
      </p:sp>
    </p:spTree>
    <p:extLst>
      <p:ext uri="{BB962C8B-B14F-4D97-AF65-F5344CB8AC3E}">
        <p14:creationId xmlns:p14="http://schemas.microsoft.com/office/powerpoint/2010/main" val="4181702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0EF5-D15E-4329-BE1A-D0892F58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최적화 방법들 </a:t>
            </a:r>
            <a:r>
              <a:rPr lang="en-US" altLang="ko-KR" dirty="0"/>
              <a:t>– </a:t>
            </a:r>
            <a:r>
              <a:rPr lang="ko-KR" altLang="en-US" dirty="0"/>
              <a:t>적당한 파라미터</a:t>
            </a:r>
            <a:r>
              <a:rPr lang="en-US" altLang="ko-KR" dirty="0"/>
              <a:t>, </a:t>
            </a:r>
            <a:r>
              <a:rPr lang="ko-KR" altLang="en-US" dirty="0"/>
              <a:t>객체 대신 포인터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F51F1-23D8-43A4-BC2A-BB648CB8F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ARM</a:t>
            </a:r>
            <a:r>
              <a:rPr lang="ko-KR" altLang="en-US" dirty="0"/>
              <a:t>에서 파라미터는 서브루틴을 호출하기 전에 </a:t>
            </a:r>
            <a:br>
              <a:rPr lang="en-US" altLang="ko-KR" dirty="0"/>
            </a:br>
            <a:r>
              <a:rPr lang="ko-KR" altLang="en-US" dirty="0"/>
              <a:t>레지스터 </a:t>
            </a:r>
            <a:r>
              <a:rPr lang="en-US" altLang="ko-KR" dirty="0"/>
              <a:t>r0</a:t>
            </a:r>
            <a:r>
              <a:rPr lang="ko-KR" altLang="en-US" dirty="0"/>
              <a:t>부터 </a:t>
            </a:r>
            <a:r>
              <a:rPr lang="en-US" altLang="ko-KR" dirty="0"/>
              <a:t>r3</a:t>
            </a:r>
            <a:r>
              <a:rPr lang="ko-KR" altLang="en-US" dirty="0"/>
              <a:t>까지에 파라미터 값을 저장해 넘김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외의 파라미터는 스택에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파라미터가 너무 클 경우에도 스택에 </a:t>
            </a:r>
            <a:r>
              <a:rPr lang="ko-KR" altLang="en-US" dirty="0" err="1"/>
              <a:t>푸쉬됨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객체의 어드레스를 서브루틴에 전달하여 스택에 푸시 되지 않도록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349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0EF5-D15E-4329-BE1A-D0892F58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최적화 방법들 </a:t>
            </a:r>
            <a:r>
              <a:rPr lang="en-US" altLang="ko-KR" dirty="0"/>
              <a:t>– </a:t>
            </a:r>
            <a:r>
              <a:rPr lang="ko-KR" altLang="en-US" dirty="0"/>
              <a:t>시스템 메모리를 자주 업데이트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F51F1-23D8-43A4-BC2A-BB648CB8F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4884737" cy="50577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loopit</a:t>
            </a:r>
            <a:r>
              <a:rPr lang="en-US" altLang="ko-KR" dirty="0"/>
              <a:t>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u32 </a:t>
            </a:r>
            <a:r>
              <a:rPr lang="en-US" altLang="ko-KR" dirty="0" err="1"/>
              <a:t>i</a:t>
            </a:r>
            <a:r>
              <a:rPr lang="en-US" altLang="ko-KR" dirty="0"/>
              <a:t>; // </a:t>
            </a:r>
            <a:r>
              <a:rPr lang="ko-KR" altLang="en-US" dirty="0"/>
              <a:t>지역변수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iGlobal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0;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전역변수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//32</a:t>
            </a:r>
            <a:r>
              <a:rPr lang="ko-KR" altLang="en-US" dirty="0"/>
              <a:t>비트 인덱스 감소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for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=16; </a:t>
            </a:r>
            <a:r>
              <a:rPr lang="en-US" altLang="ko-KR" dirty="0" err="1"/>
              <a:t>i</a:t>
            </a:r>
            <a:r>
              <a:rPr lang="en-US" altLang="ko-KR" dirty="0"/>
              <a:t> !=0; </a:t>
            </a:r>
            <a:r>
              <a:rPr lang="en-US" altLang="ko-KR" dirty="0" err="1"/>
              <a:t>i</a:t>
            </a:r>
            <a:r>
              <a:rPr lang="en-US" altLang="ko-KR" dirty="0"/>
              <a:t>--)</a:t>
            </a:r>
          </a:p>
          <a:p>
            <a:pPr marL="0" indent="0">
              <a:buNone/>
            </a:pPr>
            <a:r>
              <a:rPr lang="en-US" altLang="ko-KR" dirty="0"/>
              <a:t>	{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iGlobal</a:t>
            </a:r>
            <a:r>
              <a:rPr lang="en-US" altLang="ko-KR" dirty="0"/>
              <a:t>++;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966B856-6255-438F-8B31-BAB628789B19}"/>
              </a:ext>
            </a:extLst>
          </p:cNvPr>
          <p:cNvSpPr txBox="1">
            <a:spLocks/>
          </p:cNvSpPr>
          <p:nvPr/>
        </p:nvSpPr>
        <p:spPr>
          <a:xfrm>
            <a:off x="5295901" y="1152525"/>
            <a:ext cx="7048500" cy="5057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loopit</a:t>
            </a:r>
            <a:r>
              <a:rPr lang="en-US" altLang="ko-KR" dirty="0"/>
              <a:t>(void)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u32 </a:t>
            </a:r>
            <a:r>
              <a:rPr lang="en-US" altLang="ko-KR" dirty="0" err="1"/>
              <a:t>i</a:t>
            </a:r>
            <a:r>
              <a:rPr lang="en-US" altLang="ko-KR" dirty="0"/>
              <a:t>; // </a:t>
            </a:r>
            <a:r>
              <a:rPr lang="ko-KR" altLang="en-US" dirty="0"/>
              <a:t>지역변수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u32 j;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iGlobal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0;</a:t>
            </a:r>
            <a:r>
              <a:rPr lang="ko-KR" altLang="en-US" dirty="0"/>
              <a:t> </a:t>
            </a:r>
            <a:r>
              <a:rPr lang="en-US" altLang="ko-KR" dirty="0"/>
              <a:t>//</a:t>
            </a:r>
            <a:r>
              <a:rPr lang="ko-KR" altLang="en-US" dirty="0"/>
              <a:t> 전역변수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//32</a:t>
            </a:r>
            <a:r>
              <a:rPr lang="ko-KR" altLang="en-US" dirty="0"/>
              <a:t>비트 인덱스 감소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for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=16; </a:t>
            </a:r>
            <a:r>
              <a:rPr lang="en-US" altLang="ko-KR" dirty="0" err="1"/>
              <a:t>i</a:t>
            </a:r>
            <a:r>
              <a:rPr lang="en-US" altLang="ko-KR" dirty="0"/>
              <a:t> !=0; </a:t>
            </a:r>
            <a:r>
              <a:rPr lang="en-US" altLang="ko-KR" dirty="0" err="1"/>
              <a:t>i</a:t>
            </a:r>
            <a:r>
              <a:rPr lang="en-US" altLang="ko-KR" dirty="0"/>
              <a:t>--)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	</a:t>
            </a:r>
            <a:r>
              <a:rPr lang="en-US" altLang="ko-KR" dirty="0" err="1"/>
              <a:t>j++</a:t>
            </a:r>
            <a:r>
              <a:rPr lang="en-US" altLang="ko-KR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iGlobal</a:t>
            </a:r>
            <a:r>
              <a:rPr lang="en-US" altLang="ko-KR" dirty="0"/>
              <a:t> = j; //</a:t>
            </a:r>
            <a:r>
              <a:rPr lang="ko-KR" altLang="en-US" dirty="0"/>
              <a:t>지역변수의</a:t>
            </a:r>
            <a:r>
              <a:rPr lang="en-US" altLang="ko-KR" dirty="0"/>
              <a:t> </a:t>
            </a:r>
            <a:r>
              <a:rPr lang="ko-KR" altLang="en-US" dirty="0"/>
              <a:t>값을 전역변수에 복사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145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0EF5-D15E-4329-BE1A-D0892F58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최적화 방법들 </a:t>
            </a:r>
            <a:r>
              <a:rPr lang="en-US" altLang="ko-KR" dirty="0"/>
              <a:t>– </a:t>
            </a:r>
            <a:r>
              <a:rPr lang="ko-KR" altLang="en-US" dirty="0"/>
              <a:t>특별한 루틴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F51F1-23D8-43A4-BC2A-BB648CB8F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임베디드 시스템에서는 특정 함수를 위해 </a:t>
            </a:r>
            <a:br>
              <a:rPr lang="en-US" altLang="ko-KR" dirty="0"/>
            </a:br>
            <a:r>
              <a:rPr lang="ko-KR" altLang="en-US" dirty="0"/>
              <a:t>더욱 최적화된 루틴을 생성해야 하는 일이 있음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주로 수학 연산에 관련된 경우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으로 곱하기 위한 빠른 루틴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MOV r1, r0, </a:t>
            </a:r>
            <a:r>
              <a:rPr lang="en-US" altLang="ko-KR" dirty="0" err="1"/>
              <a:t>asl</a:t>
            </a:r>
            <a:r>
              <a:rPr lang="en-US" altLang="ko-KR" dirty="0"/>
              <a:t> #3 ; r0</a:t>
            </a:r>
            <a:r>
              <a:rPr lang="ko-KR" altLang="en-US" dirty="0"/>
              <a:t>에 </a:t>
            </a:r>
            <a:r>
              <a:rPr lang="en-US" altLang="ko-KR" dirty="0"/>
              <a:t>8</a:t>
            </a:r>
            <a:r>
              <a:rPr lang="ko-KR" altLang="en-US" dirty="0"/>
              <a:t>을 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ADD r0, r1, r0, </a:t>
            </a:r>
            <a:r>
              <a:rPr lang="en-US" altLang="ko-KR" dirty="0" err="1"/>
              <a:t>asl</a:t>
            </a:r>
            <a:r>
              <a:rPr lang="en-US" altLang="ko-KR" dirty="0"/>
              <a:t> #1; </a:t>
            </a:r>
            <a:r>
              <a:rPr lang="ko-KR" altLang="en-US" dirty="0"/>
              <a:t>결과에 </a:t>
            </a:r>
            <a:r>
              <a:rPr lang="en-US" altLang="ko-KR" dirty="0"/>
              <a:t>r0</a:t>
            </a:r>
            <a:r>
              <a:rPr lang="ko-KR" altLang="en-US" dirty="0"/>
              <a:t>를 두 번 더한다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56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10EF5-D15E-4329-BE1A-D0892F58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최적화 방법들 </a:t>
            </a:r>
            <a:r>
              <a:rPr lang="en-US" altLang="ko-KR" dirty="0"/>
              <a:t>– </a:t>
            </a:r>
            <a:r>
              <a:rPr lang="ko-KR" altLang="en-US" dirty="0"/>
              <a:t>하드웨어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F51F1-23D8-43A4-BC2A-BB648CB8F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549400"/>
            <a:ext cx="11369675" cy="3505200"/>
          </a:xfrm>
        </p:spPr>
        <p:txBody>
          <a:bodyPr/>
          <a:lstStyle/>
          <a:p>
            <a:r>
              <a:rPr lang="ko-KR" altLang="en-US" dirty="0"/>
              <a:t>주파수 설정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프로세서가 최대 속도로 동작할 필요가 있을 때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시스템 호출은 프로세서로 하여금 최대 속도로 동작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연산이 끝나면 낮은 속도로 돌아와 에너지를 절약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캐시 설정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명령어 캐시</a:t>
            </a:r>
            <a:r>
              <a:rPr lang="en-US" altLang="ko-KR" dirty="0"/>
              <a:t>, </a:t>
            </a:r>
            <a:r>
              <a:rPr lang="ko-KR" altLang="en-US" dirty="0"/>
              <a:t>데이터 캐시</a:t>
            </a:r>
            <a:r>
              <a:rPr lang="en-US" altLang="ko-KR" dirty="0"/>
              <a:t>, </a:t>
            </a:r>
            <a:r>
              <a:rPr lang="ko-KR" altLang="en-US" dirty="0"/>
              <a:t>캐시 라인 </a:t>
            </a:r>
            <a:r>
              <a:rPr lang="ko-KR" altLang="en-US" dirty="0" err="1"/>
              <a:t>잠굼</a:t>
            </a:r>
            <a:r>
              <a:rPr lang="en-US" altLang="ko-KR" dirty="0"/>
              <a:t>,  Thumb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85499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E0743-81B8-4048-9E8D-5C2670C8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사이트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138D-4E3C-43B6-9186-35CE1EA12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3" y="2692400"/>
            <a:ext cx="11369675" cy="1295400"/>
          </a:xfrm>
        </p:spPr>
        <p:txBody>
          <a:bodyPr/>
          <a:lstStyle/>
          <a:p>
            <a:r>
              <a:rPr lang="en-US" altLang="ko-KR" dirty="0"/>
              <a:t> </a:t>
            </a:r>
            <a:r>
              <a:rPr lang="ko-KR" altLang="en-US" dirty="0"/>
              <a:t>라즈베리 파이 </a:t>
            </a:r>
            <a:r>
              <a:rPr lang="en-US" altLang="ko-KR" dirty="0"/>
              <a:t>ARM </a:t>
            </a:r>
            <a:r>
              <a:rPr lang="ko-KR" altLang="en-US" dirty="0"/>
              <a:t>어셈블러 </a:t>
            </a: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https://thinkingeek.com/arm-assembler-raspberry-pi/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964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간단한 코드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279316-F85A-44A1-B50A-79D9B8789F8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908546" y="1177351"/>
            <a:ext cx="5234998" cy="246221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/>
                <a:ea typeface="Courier New" panose="02070309020205020404" pitchFamily="49" charset="0"/>
              </a:rPr>
              <a:t>.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Courier New" panose="02070309020205020404" pitchFamily="49" charset="0"/>
              </a:rPr>
              <a:t>global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Arial Unicode MS"/>
                <a:ea typeface="Courier New" panose="02070309020205020404" pitchFamily="49" charset="0"/>
              </a:rPr>
              <a:t>main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Arial Unicode MS"/>
                <a:ea typeface="Courier New" panose="02070309020205020404" pitchFamily="49" charset="0"/>
              </a:rPr>
              <a:t>m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Arial Unicode MS"/>
                <a:ea typeface="Courier New" panose="02070309020205020404" pitchFamily="49" charset="0"/>
              </a:rPr>
              <a:t>ain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Arial Unicode MS"/>
                <a:ea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00007F"/>
                </a:solidFill>
                <a:effectLst/>
                <a:latin typeface="Arial Unicode MS"/>
                <a:ea typeface="Courier New" panose="02070309020205020404" pitchFamily="49" charset="0"/>
              </a:rPr>
              <a:t>	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00007F"/>
                </a:solidFill>
                <a:effectLst/>
                <a:latin typeface="Arial Unicode MS"/>
                <a:ea typeface="Courier New" panose="02070309020205020404" pitchFamily="49" charset="0"/>
              </a:rPr>
              <a:t>mov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Arial Unicode MS"/>
                <a:ea typeface="Courier New" panose="02070309020205020404" pitchFamily="49" charset="0"/>
              </a:rPr>
              <a:t> r0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Arial Unicode MS"/>
                <a:ea typeface="Courier New" panose="02070309020205020404" pitchFamily="49" charset="0"/>
              </a:rPr>
              <a:t>,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Arial Unicode MS"/>
                <a:ea typeface="Courier New" panose="02070309020205020404" pitchFamily="49" charset="0"/>
              </a:rPr>
              <a:t> #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Courier New" panose="02070309020205020404" pitchFamily="49" charset="0"/>
              </a:rPr>
              <a:t>2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rgbClr val="46AA03"/>
                </a:solidFill>
                <a:effectLst/>
                <a:latin typeface="Arial Unicode MS"/>
                <a:ea typeface="Courier New" panose="02070309020205020404" pitchFamily="49" charset="0"/>
              </a:rPr>
              <a:t>	</a:t>
            </a: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rgbClr val="46AA03"/>
                </a:solidFill>
                <a:effectLst/>
                <a:latin typeface="Arial Unicode MS"/>
                <a:ea typeface="Courier New" panose="02070309020205020404" pitchFamily="49" charset="0"/>
              </a:rPr>
              <a:t>bx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Arial Unicode MS"/>
                <a:ea typeface="Courier New" panose="02070309020205020404" pitchFamily="49" charset="0"/>
              </a:rPr>
              <a:t>lr</a:t>
            </a:r>
            <a:endParaRPr kumimoji="0" lang="ko-KR" altLang="ko-K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DF70A-3FF2-4780-BCE1-B6CA1B0A8112}"/>
              </a:ext>
            </a:extLst>
          </p:cNvPr>
          <p:cNvSpPr txBox="1"/>
          <p:nvPr/>
        </p:nvSpPr>
        <p:spPr>
          <a:xfrm>
            <a:off x="721559" y="1377974"/>
            <a:ext cx="49341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vim, nano </a:t>
            </a:r>
            <a:r>
              <a:rPr lang="ko-KR" altLang="en-US" dirty="0"/>
              <a:t>같은 편집기로 </a:t>
            </a:r>
            <a:r>
              <a:rPr lang="en-US" altLang="ko-KR" dirty="0" err="1"/>
              <a:t>first.s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코드작성 후 </a:t>
            </a:r>
            <a:r>
              <a:rPr lang="ko-KR" altLang="en-US" dirty="0" err="1"/>
              <a:t>어셈블힌다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as -o </a:t>
            </a:r>
            <a:r>
              <a:rPr lang="en-US" altLang="ko-KR" dirty="0" err="1"/>
              <a:t>first.o</a:t>
            </a:r>
            <a:r>
              <a:rPr lang="en-US" altLang="ko-KR" dirty="0"/>
              <a:t> </a:t>
            </a:r>
            <a:r>
              <a:rPr lang="en-US" altLang="ko-KR" dirty="0" err="1"/>
              <a:t>first.s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first.o</a:t>
            </a:r>
            <a:r>
              <a:rPr lang="ko-KR" altLang="en-US" dirty="0"/>
              <a:t>를 링크하여 실행파일 생성</a:t>
            </a:r>
            <a:br>
              <a:rPr lang="en-US" altLang="ko-KR" dirty="0"/>
            </a:br>
            <a:r>
              <a:rPr lang="en-US" altLang="ko-KR" dirty="0" err="1"/>
              <a:t>gcc</a:t>
            </a:r>
            <a:r>
              <a:rPr lang="ko-KR" altLang="en-US" dirty="0"/>
              <a:t> </a:t>
            </a:r>
            <a:r>
              <a:rPr lang="en-US" altLang="ko-KR" dirty="0"/>
              <a:t>–o</a:t>
            </a:r>
            <a:r>
              <a:rPr lang="ko-KR" altLang="en-US" dirty="0"/>
              <a:t> </a:t>
            </a:r>
            <a:r>
              <a:rPr lang="en-US" altLang="ko-KR" dirty="0"/>
              <a:t>first </a:t>
            </a:r>
            <a:r>
              <a:rPr lang="en-US" altLang="ko-KR" dirty="0" err="1"/>
              <a:t>first.o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실행</a:t>
            </a:r>
            <a:br>
              <a:rPr lang="en-US" altLang="ko-KR" dirty="0"/>
            </a:br>
            <a:r>
              <a:rPr lang="en-US" altLang="ko-KR" dirty="0"/>
              <a:t>./first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./first; echo $?</a:t>
            </a:r>
            <a:br>
              <a:rPr lang="en-US" altLang="ko-KR" dirty="0"/>
            </a:br>
            <a:r>
              <a:rPr lang="ko-KR" altLang="en-US" dirty="0" err="1"/>
              <a:t>확인명령어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에러코드 </a:t>
            </a:r>
            <a:r>
              <a:rPr lang="en-US" altLang="ko-KR" dirty="0"/>
              <a:t>7</a:t>
            </a:r>
            <a:r>
              <a:rPr lang="ko-KR" altLang="en-US" dirty="0"/>
              <a:t>값이 출력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E97D89-4E69-4C8D-91D0-11A79774045D}"/>
              </a:ext>
            </a:extLst>
          </p:cNvPr>
          <p:cNvSpPr/>
          <p:nvPr/>
        </p:nvSpPr>
        <p:spPr>
          <a:xfrm>
            <a:off x="5908546" y="36395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all: first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first: </a:t>
            </a:r>
            <a:r>
              <a:rPr lang="en-US" altLang="ko-KR" dirty="0" err="1"/>
              <a:t>first.o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gcc</a:t>
            </a:r>
            <a:r>
              <a:rPr lang="en-US" altLang="ko-KR" dirty="0"/>
              <a:t> -o $@ $+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first.o</a:t>
            </a:r>
            <a:r>
              <a:rPr lang="en-US" altLang="ko-KR" dirty="0"/>
              <a:t> : </a:t>
            </a:r>
            <a:r>
              <a:rPr lang="en-US" altLang="ko-KR" dirty="0" err="1"/>
              <a:t>first.s</a:t>
            </a:r>
            <a:endParaRPr lang="en-US" altLang="ko-KR" dirty="0"/>
          </a:p>
          <a:p>
            <a:r>
              <a:rPr lang="en-US" altLang="ko-KR" dirty="0"/>
              <a:t>	as -o $@ $&lt;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clean:</a:t>
            </a:r>
          </a:p>
          <a:p>
            <a:r>
              <a:rPr lang="en-US" altLang="ko-KR" dirty="0"/>
              <a:t>	rm -</a:t>
            </a:r>
            <a:r>
              <a:rPr lang="en-US" altLang="ko-KR" dirty="0" err="1"/>
              <a:t>vf</a:t>
            </a:r>
            <a:r>
              <a:rPr lang="en-US" altLang="ko-KR" dirty="0"/>
              <a:t> first *.o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17C1-94F0-4A77-B724-5B3DB1DB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동작 모드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8B35C5E-D306-4E17-BC61-032AC489D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98836"/>
              </p:ext>
            </p:extLst>
          </p:nvPr>
        </p:nvGraphicFramePr>
        <p:xfrm>
          <a:off x="215900" y="1380066"/>
          <a:ext cx="11785599" cy="4693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403">
                  <a:extLst>
                    <a:ext uri="{9D8B030D-6E8A-4147-A177-3AD203B41FA5}">
                      <a16:colId xmlns:a16="http://schemas.microsoft.com/office/drawing/2014/main" val="3063400832"/>
                    </a:ext>
                  </a:extLst>
                </a:gridCol>
                <a:gridCol w="1241897">
                  <a:extLst>
                    <a:ext uri="{9D8B030D-6E8A-4147-A177-3AD203B41FA5}">
                      <a16:colId xmlns:a16="http://schemas.microsoft.com/office/drawing/2014/main" val="2642141487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625451250"/>
                    </a:ext>
                  </a:extLst>
                </a:gridCol>
                <a:gridCol w="6184899">
                  <a:extLst>
                    <a:ext uri="{9D8B030D-6E8A-4147-A177-3AD203B41FA5}">
                      <a16:colId xmlns:a16="http://schemas.microsoft.com/office/drawing/2014/main" val="1287387177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권한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진입 유발 예외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528801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Un-privileged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 </a:t>
                      </a:r>
                      <a:r>
                        <a:rPr lang="ko-KR" altLang="en-US" dirty="0"/>
                        <a:t>태스크나 어플리케이션 수행시의 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751808"/>
                  </a:ext>
                </a:extLst>
              </a:tr>
              <a:tr h="55456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privileged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Fast Interrupt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빠른 인터럽트 처리 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55031"/>
                  </a:ext>
                </a:extLst>
              </a:tr>
              <a:tr h="554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Standard Interrupt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일반적인 인터럽트 처리모드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673941"/>
                  </a:ext>
                </a:extLst>
              </a:tr>
              <a:tr h="554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Reset, Power On, SWI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시스템 자원</a:t>
                      </a:r>
                      <a:r>
                        <a:rPr lang="en-US" altLang="ko-KR" dirty="0"/>
                        <a:t>(memory, I/O, reg)</a:t>
                      </a:r>
                      <a:r>
                        <a:rPr lang="ko-KR" altLang="en-US" dirty="0"/>
                        <a:t>을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ctr" latinLnBrk="1"/>
                      <a:r>
                        <a:rPr lang="ko-KR" altLang="en-US" dirty="0"/>
                        <a:t>자유롭게 관리하기위한 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542823"/>
                  </a:ext>
                </a:extLst>
              </a:tr>
              <a:tr h="554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Abort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Memory </a:t>
                      </a:r>
                      <a:r>
                        <a:rPr lang="en-US" altLang="ko-KR" dirty="0" err="1"/>
                        <a:t>falult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메모리에서 명령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데이터를 </a:t>
                      </a:r>
                      <a:r>
                        <a:rPr lang="en-US" altLang="ko-KR" dirty="0"/>
                        <a:t>r/w</a:t>
                      </a:r>
                      <a:r>
                        <a:rPr lang="ko-KR" altLang="en-US" dirty="0"/>
                        <a:t>시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오류발생 처리 하기 위한 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975194"/>
                  </a:ext>
                </a:extLst>
              </a:tr>
              <a:tr h="554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Undefined Instruction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Fetch</a:t>
                      </a:r>
                      <a:r>
                        <a:rPr lang="ko-KR" altLang="en-US" dirty="0"/>
                        <a:t> 한 명령어가 </a:t>
                      </a:r>
                      <a:r>
                        <a:rPr lang="ko-KR" altLang="en-US" dirty="0" err="1"/>
                        <a:t>디코더에</a:t>
                      </a:r>
                      <a:r>
                        <a:rPr lang="ko-KR" altLang="en-US" dirty="0"/>
                        <a:t> 정의되지 않은 경우를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처리하기 위한 모드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96006"/>
                  </a:ext>
                </a:extLst>
              </a:tr>
              <a:tr h="55456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System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User </a:t>
                      </a:r>
                      <a:r>
                        <a:rPr lang="ko-KR" altLang="en-US" dirty="0"/>
                        <a:t>모드와 동일한용도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990941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15D820A-6497-4798-8EC7-BA6BE06E3230}"/>
              </a:ext>
            </a:extLst>
          </p:cNvPr>
          <p:cNvSpPr/>
          <p:nvPr/>
        </p:nvSpPr>
        <p:spPr>
          <a:xfrm>
            <a:off x="215900" y="990322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프로파일을 제외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49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017C1-94F0-4A77-B724-5B3DB1DB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동작 모드</a:t>
            </a:r>
          </a:p>
        </p:txBody>
      </p:sp>
      <p:pic>
        <p:nvPicPr>
          <p:cNvPr id="2050" name="Picture 2" descr="arm mode register에 대한 이미지 검색결과">
            <a:extLst>
              <a:ext uri="{FF2B5EF4-FFF2-40B4-BE49-F238E27FC236}">
                <a16:creationId xmlns:a16="http://schemas.microsoft.com/office/drawing/2014/main" id="{8970A1DB-3AB6-44B8-9FF5-250B19E4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26837"/>
            <a:ext cx="5684080" cy="53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1179B4-61FF-4CCC-A52C-3FC7EA21EC6B}"/>
              </a:ext>
            </a:extLst>
          </p:cNvPr>
          <p:cNvSpPr txBox="1"/>
          <p:nvPr/>
        </p:nvSpPr>
        <p:spPr>
          <a:xfrm>
            <a:off x="266700" y="1377974"/>
            <a:ext cx="5684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모드 필요 </a:t>
            </a:r>
            <a:r>
              <a:rPr lang="en-US" altLang="ko-KR" sz="2000" dirty="0"/>
              <a:t>:</a:t>
            </a:r>
            <a:r>
              <a:rPr lang="ko-KR" altLang="en-US" sz="2000" dirty="0"/>
              <a:t> 현재</a:t>
            </a:r>
            <a:r>
              <a:rPr lang="en-US" altLang="ko-KR" sz="2000" dirty="0"/>
              <a:t> </a:t>
            </a:r>
            <a:r>
              <a:rPr lang="ko-KR" altLang="en-US" sz="2000" dirty="0"/>
              <a:t>프로세서가</a:t>
            </a:r>
            <a:r>
              <a:rPr lang="en-US" altLang="ko-KR" sz="2000" dirty="0"/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어떤 권한을 </a:t>
            </a:r>
            <a:r>
              <a:rPr lang="ko-KR" altLang="en-US" sz="2000" dirty="0"/>
              <a:t>가지고 어떤 종류의 작업을 하고 있는지 나타내기 위해서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Ex)</a:t>
            </a:r>
            <a:r>
              <a:rPr lang="ko-KR" altLang="en-US" sz="2000" dirty="0"/>
              <a:t> 예외가 발생할 때 </a:t>
            </a:r>
            <a:endParaRPr lang="en-US" altLang="ko-KR" sz="2000" dirty="0"/>
          </a:p>
          <a:p>
            <a:r>
              <a:rPr lang="ko-KR" altLang="en-US" sz="2000" dirty="0"/>
              <a:t> 모드 </a:t>
            </a:r>
            <a:r>
              <a:rPr lang="en-US" altLang="ko-KR" sz="2000" dirty="0"/>
              <a:t>X</a:t>
            </a:r>
          </a:p>
          <a:p>
            <a:r>
              <a:rPr lang="ko-KR" altLang="en-US" sz="2000" dirty="0"/>
              <a:t>현재하던 일을 </a:t>
            </a:r>
            <a:r>
              <a:rPr lang="ko-KR" altLang="en-US" sz="2000" dirty="0">
                <a:solidFill>
                  <a:srgbClr val="FF0000"/>
                </a:solidFill>
              </a:rPr>
              <a:t>멈춤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</a:p>
          <a:p>
            <a:r>
              <a:rPr lang="ko-KR" altLang="en-US" sz="2000" dirty="0"/>
              <a:t>현재 하던 일에 대한 </a:t>
            </a:r>
            <a:r>
              <a:rPr lang="ko-KR" altLang="en-US" sz="2000" dirty="0">
                <a:solidFill>
                  <a:srgbClr val="FF0000"/>
                </a:solidFill>
              </a:rPr>
              <a:t>내용을 백업 </a:t>
            </a:r>
            <a:r>
              <a:rPr lang="en-US" altLang="ko-KR" sz="2000" dirty="0"/>
              <a:t>-&gt; </a:t>
            </a:r>
          </a:p>
          <a:p>
            <a:r>
              <a:rPr lang="ko-KR" altLang="en-US" sz="2000" dirty="0"/>
              <a:t>예외처리를 한 뒤에 </a:t>
            </a:r>
            <a:r>
              <a:rPr lang="en-US" altLang="ko-KR" sz="2000" dirty="0"/>
              <a:t>-&gt; </a:t>
            </a:r>
          </a:p>
          <a:p>
            <a:r>
              <a:rPr lang="ko-KR" altLang="en-US" sz="2000" dirty="0"/>
              <a:t>백업한 것을 다시 복구 한 뒤 돌아온다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모드 </a:t>
            </a:r>
            <a:r>
              <a:rPr lang="en-US" altLang="ko-KR" sz="2000" dirty="0"/>
              <a:t>O</a:t>
            </a:r>
          </a:p>
          <a:p>
            <a:r>
              <a:rPr lang="ko-KR" altLang="en-US" sz="2000" dirty="0"/>
              <a:t>공동으로 쓰는 범용 레지스터와 달리 </a:t>
            </a:r>
            <a:r>
              <a:rPr lang="en-US" altLang="ko-KR" sz="2000" dirty="0" err="1"/>
              <a:t>bankedregister</a:t>
            </a:r>
            <a:r>
              <a:rPr lang="ko-KR" altLang="en-US" sz="2000" dirty="0"/>
              <a:t> 사용</a:t>
            </a:r>
            <a:r>
              <a:rPr lang="en-US" altLang="ko-KR" sz="2000" dirty="0"/>
              <a:t>-&gt;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백업 필요 없음</a:t>
            </a:r>
          </a:p>
        </p:txBody>
      </p:sp>
    </p:spTree>
    <p:extLst>
      <p:ext uri="{BB962C8B-B14F-4D97-AF65-F5344CB8AC3E}">
        <p14:creationId xmlns:p14="http://schemas.microsoft.com/office/powerpoint/2010/main" val="264812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F7BC9-82BB-4F28-9B94-182C652E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Registers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6B7C5-0CA7-40BD-93D5-3B89F6352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ARM</a:t>
            </a:r>
            <a:r>
              <a:rPr lang="ko-KR" altLang="en-US" dirty="0"/>
              <a:t>은 </a:t>
            </a:r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ko-KR" altLang="en-US"/>
              <a:t>길이의</a:t>
            </a:r>
            <a:r>
              <a:rPr lang="ko-KR" altLang="en-US" dirty="0"/>
              <a:t> </a:t>
            </a:r>
            <a:r>
              <a:rPr lang="ko-KR" altLang="en-US" err="1"/>
              <a:t>레지스터를</a:t>
            </a:r>
            <a:r>
              <a:rPr lang="ko-KR" altLang="en-US" dirty="0"/>
              <a:t> </a:t>
            </a:r>
            <a:r>
              <a:rPr lang="en-US" altLang="ko-KR" dirty="0"/>
              <a:t>37</a:t>
            </a:r>
            <a:r>
              <a:rPr lang="ko-KR" altLang="en-US" dirty="0"/>
              <a:t>개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개의 범용 레지스터와 한 개의 </a:t>
            </a:r>
            <a:r>
              <a:rPr lang="en-US" altLang="ko-KR" dirty="0"/>
              <a:t>PC, </a:t>
            </a:r>
            <a:r>
              <a:rPr lang="ko-KR" altLang="en-US" dirty="0"/>
              <a:t>한 개의 </a:t>
            </a:r>
            <a:r>
              <a:rPr lang="en-US" altLang="ko-KR" dirty="0"/>
              <a:t>CPSR, 5</a:t>
            </a:r>
            <a:r>
              <a:rPr lang="ko-KR" altLang="en-US" dirty="0"/>
              <a:t>개의 </a:t>
            </a:r>
            <a:r>
              <a:rPr lang="en-US" altLang="ko-KR" dirty="0"/>
              <a:t>SPSR </a:t>
            </a:r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범용 레지스터 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PC (Program Counter)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CPSR(Current Program Status Register)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SPSR(Saved Program Status Register) </a:t>
            </a:r>
          </a:p>
        </p:txBody>
      </p:sp>
    </p:spTree>
    <p:extLst>
      <p:ext uri="{BB962C8B-B14F-4D97-AF65-F5344CB8AC3E}">
        <p14:creationId xmlns:p14="http://schemas.microsoft.com/office/powerpoint/2010/main" val="241272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7054-3A6D-4948-AA8A-93A8446D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 범용 레지스터</a:t>
            </a:r>
            <a:r>
              <a:rPr lang="en-US" altLang="ko-KR" dirty="0"/>
              <a:t>, PC, SPSR(Saved Program Status Register)</a:t>
            </a:r>
            <a:endParaRPr lang="ko-KR" altLang="en-US" dirty="0"/>
          </a:p>
        </p:txBody>
      </p:sp>
      <p:pic>
        <p:nvPicPr>
          <p:cNvPr id="5" name="Picture 2" descr="arm mode register에 대한 이미지 검색결과">
            <a:extLst>
              <a:ext uri="{FF2B5EF4-FFF2-40B4-BE49-F238E27FC236}">
                <a16:creationId xmlns:a16="http://schemas.microsoft.com/office/drawing/2014/main" id="{84F25B27-7CD2-434E-A719-E3240BD64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26837"/>
            <a:ext cx="5684080" cy="539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CD5ACC-B0B9-4DDE-9544-48FF0A1C0715}"/>
              </a:ext>
            </a:extLst>
          </p:cNvPr>
          <p:cNvSpPr/>
          <p:nvPr/>
        </p:nvSpPr>
        <p:spPr>
          <a:xfrm>
            <a:off x="411920" y="1069013"/>
            <a:ext cx="56840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R0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~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R7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모든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CPU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모드 에서 동일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R0 ~ R3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함수에 인수를 전달하는데 사용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R4 ~ R11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초기값 </a:t>
            </a:r>
            <a:r>
              <a:rPr lang="ko-KR" altLang="en-US" err="1">
                <a:solidFill>
                  <a:srgbClr val="222222"/>
                </a:solidFill>
                <a:latin typeface="Arial" panose="020B0604020202020204" pitchFamily="34" charset="0"/>
              </a:rPr>
              <a:t>리턴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필요 </a:t>
            </a:r>
            <a:b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altLang="ko-KR">
                <a:solidFill>
                  <a:srgbClr val="222222"/>
                </a:solidFill>
                <a:latin typeface="Arial" panose="020B0604020202020204" pitchFamily="34" charset="0"/>
              </a:rPr>
              <a:t>PUSH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{R0-R3,R12,LR}</a:t>
            </a:r>
            <a:b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POP {R0-R3,R12,PC}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R8 ~ R12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FIQ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모드를 제외한 모든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CPU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모드에서 동일</a:t>
            </a:r>
            <a:b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altLang="ko-KR" dirty="0"/>
              <a:t>FIQ </a:t>
            </a:r>
            <a:r>
              <a:rPr lang="ko-KR" altLang="en-US" dirty="0"/>
              <a:t>모드에는 고유 한 </a:t>
            </a:r>
            <a:r>
              <a:rPr lang="en-US" altLang="ko-KR" dirty="0"/>
              <a:t>R8 ~ R12 </a:t>
            </a:r>
            <a:r>
              <a:rPr lang="ko-KR" altLang="en-US" dirty="0"/>
              <a:t>레지스터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SPSR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R13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및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R14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시스템 모드를 제외한 모든 </a:t>
            </a:r>
            <a:r>
              <a:rPr lang="ko-KR" altLang="en-US">
                <a:solidFill>
                  <a:srgbClr val="222222"/>
                </a:solidFill>
                <a:latin typeface="Arial" panose="020B0604020202020204" pitchFamily="34" charset="0"/>
              </a:rPr>
              <a:t>권한있는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CPU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모드에서 뱅킹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R13</a:t>
            </a:r>
            <a:r>
              <a:rPr lang="ko-KR" altLang="en-US" dirty="0"/>
              <a:t>은 </a:t>
            </a:r>
            <a:r>
              <a:rPr lang="en-US" altLang="ko-KR" dirty="0"/>
              <a:t>SP ( </a:t>
            </a:r>
            <a:r>
              <a:rPr lang="ko-KR" altLang="en-US" dirty="0"/>
              <a:t>스택 포인터</a:t>
            </a:r>
            <a:r>
              <a:rPr lang="en-US" altLang="ko-KR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R14</a:t>
            </a:r>
            <a:r>
              <a:rPr lang="ko-KR" altLang="en-US" dirty="0"/>
              <a:t>는 </a:t>
            </a:r>
            <a:r>
              <a:rPr lang="en-US" altLang="ko-KR" dirty="0"/>
              <a:t>LR ( </a:t>
            </a:r>
            <a:r>
              <a:rPr lang="ko-KR" altLang="en-US" dirty="0"/>
              <a:t>링크 레지스터</a:t>
            </a:r>
            <a:r>
              <a:rPr lang="en-US" altLang="ko-KR" dirty="0"/>
              <a:t>) </a:t>
            </a:r>
            <a:r>
              <a:rPr lang="ko-KR" altLang="en-US" dirty="0"/>
              <a:t>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R15</a:t>
            </a:r>
            <a:r>
              <a:rPr lang="ko-KR" altLang="en-US" dirty="0"/>
              <a:t>는 </a:t>
            </a:r>
            <a:r>
              <a:rPr lang="en-US" altLang="ko-KR" dirty="0"/>
              <a:t>PC, </a:t>
            </a:r>
            <a:r>
              <a:rPr lang="ko-KR" altLang="en-US" dirty="0"/>
              <a:t>프로그램 카운터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61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1FF52-C0A6-4892-9891-A0004CBD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CPSR(Current Program Status Register) 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9027B5-3375-438C-80E0-34C7B2A5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59" y="969910"/>
            <a:ext cx="10733782" cy="7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13E2F7-7E3D-4990-BCD6-2FF3AC9D6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82850"/>
              </p:ext>
            </p:extLst>
          </p:nvPr>
        </p:nvGraphicFramePr>
        <p:xfrm>
          <a:off x="773559" y="1648044"/>
          <a:ext cx="9994900" cy="4792116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900252217"/>
                    </a:ext>
                  </a:extLst>
                </a:gridCol>
                <a:gridCol w="8978900">
                  <a:extLst>
                    <a:ext uri="{9D8B030D-6E8A-4147-A177-3AD203B41FA5}">
                      <a16:colId xmlns:a16="http://schemas.microsoft.com/office/drawing/2014/main" val="1022637920"/>
                    </a:ext>
                  </a:extLst>
                </a:gridCol>
              </a:tblGrid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N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음수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(Negative)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플래그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플래그 설정 연산 결과를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31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비트에 기록한다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  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043951"/>
                  </a:ext>
                </a:extLst>
              </a:tr>
              <a:tr h="346375">
                <a:tc>
                  <a:txBody>
                    <a:bodyPr/>
                    <a:lstStyle/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Z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제로 </a:t>
                      </a:r>
                      <a:r>
                        <a:rPr lang="en-US" altLang="ko-KR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(Zero) </a:t>
                      </a:r>
                      <a:r>
                        <a:rPr lang="ko-KR" altLang="en-US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플래그</a:t>
                      </a:r>
                      <a:r>
                        <a:rPr lang="en-US" altLang="ko-KR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플래그 설정 연산 결과가 </a:t>
                      </a:r>
                      <a:r>
                        <a:rPr lang="en-US" altLang="ko-KR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r>
                        <a:rPr lang="ko-KR" altLang="en-US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인 경우에 기록한다</a:t>
                      </a:r>
                      <a:r>
                        <a:rPr lang="en-US" altLang="ko-KR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 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398955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C</a:t>
                      </a:r>
                    </a:p>
                    <a:p>
                      <a:pPr algn="ctr" latinLnBrk="1"/>
                      <a:br>
                        <a:rPr lang="en-US" sz="105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캐리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(Carry)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플래그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덧셈에 대한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unsigned overflow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를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뺄셈에 대한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not-borrow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를 기록한다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r>
                        <a:rPr lang="ko-KR" altLang="en-US" sz="1400" dirty="0" err="1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쉬퍼트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 회로에 의해서도 사용된다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21455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V</a:t>
                      </a:r>
                    </a:p>
                    <a:p>
                      <a:pPr algn="ctr" latinLnBrk="1"/>
                      <a:br>
                        <a:rPr lang="en-US" sz="105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r>
                        <a:rPr lang="ko-KR" altLang="en-US" sz="1400" dirty="0" err="1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오버플로우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(Overflow)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플래그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플래그 설정 연산에 대해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signed </a:t>
                      </a:r>
                      <a:r>
                        <a:rPr lang="en-US" altLang="ko-KR" sz="1400" dirty="0" err="1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overlfow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를 기록한다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911686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  <a:p>
                      <a:pPr algn="ctr" latinLnBrk="1"/>
                      <a:br>
                        <a:rPr lang="en-US" sz="105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포화</a:t>
                      </a:r>
                      <a:r>
                        <a:rPr lang="en-US" altLang="ko-KR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(Saturation) </a:t>
                      </a:r>
                      <a:r>
                        <a:rPr lang="ko-KR" altLang="en-US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플래그</a:t>
                      </a:r>
                      <a:r>
                        <a:rPr lang="en-US" altLang="ko-KR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lang="ko-KR" altLang="en-US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포화시에 일부 명령어가 이 플래그를 </a:t>
                      </a:r>
                      <a:r>
                        <a:rPr lang="en-US" altLang="ko-KR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lang="ko-KR" altLang="en-US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로 설정한다</a:t>
                      </a:r>
                      <a:r>
                        <a:rPr lang="en-US" altLang="ko-KR" sz="140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52625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J = 1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은 자바 실행이 가능함을 의미한다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.(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이때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T = 0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이어야 함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이 비트를 변경하기 위해서는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BXJ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명령어를 사용한다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 ( ARMv5E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이상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91718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Res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이 비트들은 확장을 위해 예약되어 있다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소프트웨어는 이 비트들에 저장되어 있는 값을 유지해야함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0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47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1FF52-C0A6-4892-9891-A0004CBD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CPSR(Current Program Status Register) </a:t>
            </a:r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9027B5-3375-438C-80E0-34C7B2A5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59" y="969910"/>
            <a:ext cx="10733782" cy="7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713E2F7-7E3D-4990-BCD6-2FF3AC9D6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47412"/>
              </p:ext>
            </p:extLst>
          </p:nvPr>
        </p:nvGraphicFramePr>
        <p:xfrm>
          <a:off x="773559" y="1648044"/>
          <a:ext cx="9994900" cy="4792116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900252217"/>
                    </a:ext>
                  </a:extLst>
                </a:gridCol>
                <a:gridCol w="8978900">
                  <a:extLst>
                    <a:ext uri="{9D8B030D-6E8A-4147-A177-3AD203B41FA5}">
                      <a16:colId xmlns:a16="http://schemas.microsoft.com/office/drawing/2014/main" val="1022637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GE[3:0]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SIMD greater-or-equal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플래그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39136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E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데이터 </a:t>
                      </a:r>
                      <a:r>
                        <a:rPr lang="ko-KR" altLang="en-US" sz="1400" dirty="0" err="1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엔디안값을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 제어한다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181083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A = 1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은 불확실한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data abort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를 비활성화 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 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297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I = 1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IRQ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인터럽트를 비활성화 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91217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F = 1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은 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FIQ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인터럽트를 비활성화 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 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202237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T = 1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Thumb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상태를 가리키고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, T = 0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은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ARM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상태를 가리킨다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이 비트를 변경하기 위해서는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BX  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또는 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BLX 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명령을 사용해야 한다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94738"/>
                  </a:ext>
                </a:extLst>
              </a:tr>
              <a:tr h="28143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</a:t>
                      </a:r>
                    </a:p>
                    <a:p>
                      <a:pPr algn="ctr" latinLnBrk="1"/>
                      <a: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Mode</a:t>
                      </a:r>
                    </a:p>
                    <a:p>
                      <a:pPr algn="ctr" latinLnBrk="1"/>
                      <a:br>
                        <a:rPr lang="en-US" sz="105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endParaRPr lang="en-US" sz="1050" dirty="0">
                        <a:solidFill>
                          <a:srgbClr val="555555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Tahoma" panose="020B0604030504040204" pitchFamily="34" charset="0"/>
                        </a:rPr>
                        <a:t>  현재 프로세서 모드</a:t>
                      </a:r>
                    </a:p>
                  </a:txBody>
                  <a:tcPr marL="21648" marR="21648" marT="10824" marB="108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9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02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89D71-6F04-441B-B04C-916A6F44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기타 기술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6DA57-6753-4F52-A691-3BD2FC06E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Thumb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비트 포맷으로 </a:t>
            </a:r>
            <a:r>
              <a:rPr lang="en-US" altLang="ko-KR" dirty="0"/>
              <a:t>ARM </a:t>
            </a:r>
            <a:r>
              <a:rPr lang="ko-KR" altLang="en-US" dirty="0"/>
              <a:t>명령어 세트의 서브셋을 다시 인코딩하여 생성되는 두 번째 명령어 세트 </a:t>
            </a:r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비트 코드로 코드를 축약한다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분기 명령어만 조건문으로 사용 가능</a:t>
            </a:r>
            <a:r>
              <a:rPr lang="en-US" altLang="ko-KR" dirty="0"/>
              <a:t>, r0~r7</a:t>
            </a:r>
            <a:r>
              <a:rPr lang="ko-KR" altLang="en-US" dirty="0"/>
              <a:t>만 사용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Thumb-2 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비트 명령어세트에 </a:t>
            </a:r>
            <a:r>
              <a:rPr lang="en-US" altLang="ko-KR" dirty="0"/>
              <a:t>32</a:t>
            </a:r>
            <a:r>
              <a:rPr lang="ko-KR" altLang="en-US" dirty="0"/>
              <a:t>비트 명령어를 추가하여 확장 </a:t>
            </a:r>
            <a:endParaRPr lang="en-US" altLang="ko-KR" dirty="0"/>
          </a:p>
          <a:p>
            <a:r>
              <a:rPr lang="en-US" altLang="ko-KR" dirty="0"/>
              <a:t>ARM</a:t>
            </a:r>
            <a:r>
              <a:rPr lang="ko-KR" altLang="en-US" dirty="0"/>
              <a:t> 명령어 세트를 사용하지 않고도 처리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307703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8ED2E6D4E77E244B9E3F70AF9B53527" ma:contentTypeVersion="8" ma:contentTypeDescription="새 문서를 만듭니다." ma:contentTypeScope="" ma:versionID="564a372deacc0a80e2b11fd24f0e4547">
  <xsd:schema xmlns:xsd="http://www.w3.org/2001/XMLSchema" xmlns:xs="http://www.w3.org/2001/XMLSchema" xmlns:p="http://schemas.microsoft.com/office/2006/metadata/properties" xmlns:ns3="07134975-eb7f-4440-beb9-cfc7c744d082" targetNamespace="http://schemas.microsoft.com/office/2006/metadata/properties" ma:root="true" ma:fieldsID="b1d990cc96d3e7ae6bf3af00dc7854e6" ns3:_="">
    <xsd:import namespace="07134975-eb7f-4440-beb9-cfc7c744d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34975-eb7f-4440-beb9-cfc7c744d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85F5A4-028B-4DBD-87BA-E8E7350A10C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07134975-eb7f-4440-beb9-cfc7c744d082"/>
  </ds:schemaRefs>
</ds:datastoreItem>
</file>

<file path=customXml/itemProps2.xml><?xml version="1.0" encoding="utf-8"?>
<ds:datastoreItem xmlns:ds="http://schemas.openxmlformats.org/officeDocument/2006/customXml" ds:itemID="{E8C8A289-D0A1-4C3B-91A7-374A39B6C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34975-eb7f-4440-beb9-cfc7c744d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3F8F3E-D6AF-4A6F-B0AB-20D48E463A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1039</Words>
  <Application>Microsoft Macintosh PowerPoint</Application>
  <PresentationFormat>와이드스크린</PresentationFormat>
  <Paragraphs>394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Arial Unicode MS</vt:lpstr>
      <vt:lpstr>Open Sans</vt:lpstr>
      <vt:lpstr>Arial</vt:lpstr>
      <vt:lpstr>Courier New</vt:lpstr>
      <vt:lpstr>Tahoma</vt:lpstr>
      <vt:lpstr>CryptoCraft 테마</vt:lpstr>
      <vt:lpstr>제목 테마</vt:lpstr>
      <vt:lpstr>ARM 어셈블리</vt:lpstr>
      <vt:lpstr> ARM</vt:lpstr>
      <vt:lpstr> ARM 동작 모드</vt:lpstr>
      <vt:lpstr> ARM 동작 모드</vt:lpstr>
      <vt:lpstr> Registers</vt:lpstr>
      <vt:lpstr> 범용 레지스터, PC, SPSR(Saved Program Status Register)</vt:lpstr>
      <vt:lpstr>CPSR(Current Program Status Register) </vt:lpstr>
      <vt:lpstr>CPSR(Current Program Status Register) </vt:lpstr>
      <vt:lpstr> 기타 기술</vt:lpstr>
      <vt:lpstr> 기타 기술</vt:lpstr>
      <vt:lpstr> ARM 어셈블리</vt:lpstr>
      <vt:lpstr> ARM 어셈블리</vt:lpstr>
      <vt:lpstr> ARM 어셈블리 - 이동</vt:lpstr>
      <vt:lpstr> ARM 어셈블리 - 산술</vt:lpstr>
      <vt:lpstr> ARM 어셈블리 - 산술</vt:lpstr>
      <vt:lpstr> ARM 어셈블리 – 데이터 전송</vt:lpstr>
      <vt:lpstr> ARM 어셈블리 – 논리</vt:lpstr>
      <vt:lpstr> ARM 어셈블리 – 비교</vt:lpstr>
      <vt:lpstr> ARM 어셈블리 – 분기</vt:lpstr>
      <vt:lpstr>최적화 방법들 - 카운트를 높이지 않고 줄이기</vt:lpstr>
      <vt:lpstr>최적화 방법들 - 정수</vt:lpstr>
      <vt:lpstr>최적화 방법들 - 나눗셈</vt:lpstr>
      <vt:lpstr>최적화 방법들 – 적당한 파라미터, 객체 대신 포인터</vt:lpstr>
      <vt:lpstr>최적화 방법들 – 시스템 메모리를 자주 업데이트 X </vt:lpstr>
      <vt:lpstr>최적화 방법들 – 특별한 루틴</vt:lpstr>
      <vt:lpstr>최적화 방법들 – 하드웨어</vt:lpstr>
      <vt:lpstr> 사이트</vt:lpstr>
      <vt:lpstr> 간단한 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115</cp:revision>
  <dcterms:created xsi:type="dcterms:W3CDTF">2019-03-05T04:29:07Z</dcterms:created>
  <dcterms:modified xsi:type="dcterms:W3CDTF">2019-09-29T16:45:49Z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0x01010068ED2E6D4E77E244B9E3F70AF9B53527</vt:lpwstr>
  </property>
</Properties>
</file>