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301" r:id="rId4"/>
    <p:sldId id="289" r:id="rId5"/>
    <p:sldId id="281" r:id="rId6"/>
    <p:sldId id="287" r:id="rId7"/>
    <p:sldId id="288" r:id="rId8"/>
    <p:sldId id="283" r:id="rId9"/>
    <p:sldId id="302" r:id="rId10"/>
    <p:sldId id="284" r:id="rId11"/>
    <p:sldId id="303" r:id="rId12"/>
    <p:sldId id="294" r:id="rId13"/>
    <p:sldId id="296" r:id="rId14"/>
    <p:sldId id="295" r:id="rId15"/>
    <p:sldId id="297" r:id="rId16"/>
    <p:sldId id="298" r:id="rId17"/>
    <p:sldId id="299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25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EVPVxSrZy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ARIA </a:t>
            </a:r>
            <a:r>
              <a:rPr lang="ko-KR" altLang="en-US" dirty="0"/>
              <a:t>양자 구현 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https://youtu.be/vEVPVxSrZyQ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9820-A893-9E38-C8AA-5F710AB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Round</a:t>
            </a:r>
            <a:r>
              <a:rPr kumimoji="1" lang="ko-KR" altLang="en-US" dirty="0"/>
              <a:t> </a:t>
            </a:r>
            <a:r>
              <a:rPr kumimoji="1" lang="en-US" altLang="ko-KR" dirty="0"/>
              <a:t>function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2EE8F-6BE9-7336-57A6-8B4FE7A524A3}"/>
              </a:ext>
            </a:extLst>
          </p:cNvPr>
          <p:cNvSpPr txBox="1"/>
          <p:nvPr/>
        </p:nvSpPr>
        <p:spPr>
          <a:xfrm>
            <a:off x="447323" y="1141706"/>
            <a:ext cx="3857048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Round function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940E44C-08E0-0D94-3638-57C518A77D98}"/>
              </a:ext>
            </a:extLst>
          </p:cNvPr>
          <p:cNvGrpSpPr/>
          <p:nvPr/>
        </p:nvGrpSpPr>
        <p:grpSpPr>
          <a:xfrm>
            <a:off x="958195" y="1811800"/>
            <a:ext cx="9775832" cy="3571406"/>
            <a:chOff x="1483975" y="2108980"/>
            <a:chExt cx="9775832" cy="357140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CB0E5CF-233B-B691-D607-6F0A39EB016A}"/>
                </a:ext>
              </a:extLst>
            </p:cNvPr>
            <p:cNvGrpSpPr/>
            <p:nvPr/>
          </p:nvGrpSpPr>
          <p:grpSpPr>
            <a:xfrm>
              <a:off x="1483975" y="2108980"/>
              <a:ext cx="6214243" cy="2279563"/>
              <a:chOff x="613772" y="1617301"/>
              <a:chExt cx="6214243" cy="22795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6936A7E6-1D07-C75B-0310-95C71B86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613772" y="1652502"/>
                    <a:ext cx="570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4E50FF6-B70F-507A-9394-BC8BF30F0D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772" y="1652502"/>
                    <a:ext cx="570156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522" r="-10870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95C0FF00-596A-AD38-1A0B-516C10879B94}"/>
                      </a:ext>
                    </a:extLst>
                  </p:cNvPr>
                  <p:cNvSpPr txBox="1"/>
                  <p:nvPr/>
                </p:nvSpPr>
                <p:spPr>
                  <a:xfrm>
                    <a:off x="6113214" y="1617301"/>
                    <a:ext cx="7148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a14:m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A0C6213-FCDB-219A-18D9-2D78548B4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3214" y="1617301"/>
                    <a:ext cx="714801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263" r="-877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B10721FF-6F38-0EC4-8D83-6A6FA7B3AB2A}"/>
                  </a:ext>
                </a:extLst>
              </p:cNvPr>
              <p:cNvGrpSpPr/>
              <p:nvPr/>
            </p:nvGrpSpPr>
            <p:grpSpPr>
              <a:xfrm>
                <a:off x="613772" y="2035258"/>
                <a:ext cx="5977803" cy="1861606"/>
                <a:chOff x="613772" y="2035258"/>
                <a:chExt cx="5977803" cy="1861606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71E8246-28B4-F26B-A026-21114BD708C6}"/>
                    </a:ext>
                  </a:extLst>
                </p:cNvPr>
                <p:cNvSpPr txBox="1"/>
                <p:nvPr/>
              </p:nvSpPr>
              <p:spPr>
                <a:xfrm>
                  <a:off x="898849" y="2035258"/>
                  <a:ext cx="4083107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Toffoli gates : 64 x 7 = 448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CNOT gate: 12 x 33 + 21 x 7 + 26 = 569</a:t>
                  </a:r>
                  <a:endParaRPr kumimoji="1" lang="en-US" altLang="ko-KR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X gate : 4</a:t>
                  </a:r>
                  <a:endParaRPr kumimoji="1" lang="ko-Kore-KR" altLang="en-US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26447AB-14CA-84EE-3097-4D5F0EDE60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772" y="3523947"/>
                      <a:ext cx="57015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kumimoji="1" lang="en-US" altLang="ko-Kore-KR" dirty="0"/>
                        <a:t> </a:t>
                      </a:r>
                      <a:endParaRPr kumimoji="1" lang="ko-Kore-KR" alt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26447AB-14CA-84EE-3097-4D5F0EDE60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772" y="3523947"/>
                      <a:ext cx="570156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6522" r="-10870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63D1568-C864-904C-DEBE-16EDD8E7E6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1419" y="3524390"/>
                      <a:ext cx="570156" cy="3724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oMath>
                      </a14:m>
                      <a:endParaRPr kumimoji="1" lang="ko-Kore-KR" alt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063D1568-C864-904C-DEBE-16EDD8E7E6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1419" y="3524390"/>
                      <a:ext cx="570156" cy="37247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522" r="-34783" b="-193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ore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FC1C1F-1F4C-1E42-E575-911F02DCE709}"/>
                </a:ext>
              </a:extLst>
            </p:cNvPr>
            <p:cNvSpPr txBox="1"/>
            <p:nvPr/>
          </p:nvSpPr>
          <p:spPr>
            <a:xfrm>
              <a:off x="1769051" y="4525711"/>
              <a:ext cx="4083107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Toffoli gates : 64 x 7 = 448 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CNOT gate: 12 x 33 + 21 x 7 + 35 = 578</a:t>
              </a:r>
              <a:endParaRPr kumimoji="1" lang="en-US" altLang="ko-KR" sz="1600" dirty="0"/>
            </a:p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X gate : 4</a:t>
              </a:r>
              <a:endParaRPr kumimoji="1" lang="ko-Kore-KR" alt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ABC19A-E896-973F-41CD-E9846F778585}"/>
                </a:ext>
              </a:extLst>
            </p:cNvPr>
            <p:cNvSpPr txBox="1"/>
            <p:nvPr/>
          </p:nvSpPr>
          <p:spPr>
            <a:xfrm>
              <a:off x="7176700" y="2518013"/>
              <a:ext cx="4083107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Toffoli gates : 64 x 7 = 448 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CNOT gate: 12 x 33 + 21 x 7 + 18 = 561</a:t>
              </a:r>
              <a:endParaRPr kumimoji="1" lang="en-US" altLang="ko-KR" sz="1600" dirty="0"/>
            </a:p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X gate : 4</a:t>
              </a:r>
              <a:endParaRPr kumimoji="1" lang="ko-Kore-KR" alt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303B49-E3B8-0FEC-873C-E490D00108C5}"/>
                </a:ext>
              </a:extLst>
            </p:cNvPr>
            <p:cNvSpPr txBox="1"/>
            <p:nvPr/>
          </p:nvSpPr>
          <p:spPr>
            <a:xfrm>
              <a:off x="7176700" y="4525710"/>
              <a:ext cx="4083107" cy="1154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Toffoli gates : 64 x 7 = 448 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CNOT gate: 12 x 33 + 21 x 7 + 27 = 570</a:t>
              </a:r>
              <a:endParaRPr kumimoji="1" lang="en-US" altLang="ko-KR" sz="1600" dirty="0"/>
            </a:p>
            <a:p>
              <a:pPr>
                <a:lnSpc>
                  <a:spcPct val="150000"/>
                </a:lnSpc>
              </a:pPr>
              <a:r>
                <a:rPr kumimoji="1" lang="en-US" altLang="ko-Kore-KR" sz="1600" dirty="0"/>
                <a:t>X gate : 4</a:t>
              </a:r>
              <a:endParaRPr kumimoji="1" lang="ko-Kore-KR" altLang="en-US" sz="16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B585A18-5EAD-7184-91B9-8060A7E14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194" y="1748404"/>
            <a:ext cx="9962842" cy="44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8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71F-1BC1-ACEA-C9AE-17C14AF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Key Schedule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74360-7798-7877-F2FA-21D58594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563" y="3904115"/>
            <a:ext cx="6455378" cy="2672785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504150-FCF4-4710-ED08-859380722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654" y="2572428"/>
            <a:ext cx="5776346" cy="7629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E77262-F3F0-A91B-A30E-4A0474557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54" y="2059842"/>
            <a:ext cx="5867400" cy="1689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B5FCAE-792B-7C40-6C0E-B8D89374D235}"/>
              </a:ext>
            </a:extLst>
          </p:cNvPr>
          <p:cNvSpPr txBox="1"/>
          <p:nvPr/>
        </p:nvSpPr>
        <p:spPr>
          <a:xfrm>
            <a:off x="447322" y="1141706"/>
            <a:ext cx="4245257" cy="91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Key Schedule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 err="1"/>
              <a:t>Chauhan.et.al</a:t>
            </a:r>
            <a:endParaRPr kumimoji="1" lang="en-US" altLang="ko-Kore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Key initialization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9AFFC2-B973-18B0-B4AA-89A1B3BE2049}"/>
              </a:ext>
            </a:extLst>
          </p:cNvPr>
          <p:cNvSpPr/>
          <p:nvPr/>
        </p:nvSpPr>
        <p:spPr>
          <a:xfrm>
            <a:off x="4808334" y="4588496"/>
            <a:ext cx="296229" cy="95819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FC5B77-9FEF-1AC8-C54E-6D5ED55E66CC}"/>
              </a:ext>
            </a:extLst>
          </p:cNvPr>
          <p:cNvSpPr/>
          <p:nvPr/>
        </p:nvSpPr>
        <p:spPr>
          <a:xfrm>
            <a:off x="6662680" y="4588496"/>
            <a:ext cx="424759" cy="95819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BCD8E5-40EF-F353-A8AD-C89E0C2AF1E4}"/>
              </a:ext>
            </a:extLst>
          </p:cNvPr>
          <p:cNvSpPr/>
          <p:nvPr/>
        </p:nvSpPr>
        <p:spPr>
          <a:xfrm>
            <a:off x="5813133" y="4341931"/>
            <a:ext cx="424759" cy="32514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7694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71F-1BC1-ACEA-C9AE-17C14AF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Key Schedule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5FCAE-792B-7C40-6C0E-B8D89374D235}"/>
              </a:ext>
            </a:extLst>
          </p:cNvPr>
          <p:cNvSpPr txBox="1"/>
          <p:nvPr/>
        </p:nvSpPr>
        <p:spPr>
          <a:xfrm>
            <a:off x="447323" y="1141706"/>
            <a:ext cx="4506514" cy="1749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Key Schedule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ore-KR" sz="2000" dirty="0" err="1"/>
              <a:t>Yang.et.al</a:t>
            </a:r>
            <a:r>
              <a:rPr kumimoji="1" lang="en-US" altLang="ko-Kore-KR" sz="2000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Key initialization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CNOT</a:t>
            </a:r>
            <a:r>
              <a:rPr kumimoji="1" lang="ko-KR" altLang="en-US" dirty="0"/>
              <a:t> </a:t>
            </a:r>
            <a:r>
              <a:rPr kumimoji="1" lang="en-US" altLang="ko-KR" dirty="0"/>
              <a:t>gate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X gate</a:t>
            </a:r>
            <a:r>
              <a:rPr kumimoji="1" lang="ko-KR" altLang="en-US" dirty="0"/>
              <a:t>로 대체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B408DCA-EE97-ED55-B208-A6CE3F9B15E6}"/>
              </a:ext>
            </a:extLst>
          </p:cNvPr>
          <p:cNvGrpSpPr/>
          <p:nvPr/>
        </p:nvGrpSpPr>
        <p:grpSpPr>
          <a:xfrm>
            <a:off x="1622860" y="2496115"/>
            <a:ext cx="5867400" cy="1689100"/>
            <a:chOff x="548254" y="2059842"/>
            <a:chExt cx="5867400" cy="16891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E77262-F3F0-A91B-A30E-4A0474557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254" y="2059842"/>
              <a:ext cx="5867400" cy="16891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5A0C77-955D-22D9-8303-D92EAF3D8F2D}"/>
                </a:ext>
              </a:extLst>
            </p:cNvPr>
            <p:cNvSpPr/>
            <p:nvPr/>
          </p:nvSpPr>
          <p:spPr>
            <a:xfrm>
              <a:off x="762000" y="2059842"/>
              <a:ext cx="844062" cy="51258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387BA2D-3800-EB05-0365-DF59AA4D0F94}"/>
                </a:ext>
              </a:extLst>
            </p:cNvPr>
            <p:cNvSpPr/>
            <p:nvPr/>
          </p:nvSpPr>
          <p:spPr>
            <a:xfrm>
              <a:off x="1758462" y="3335341"/>
              <a:ext cx="433753" cy="41360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DC99E68-3390-1EDD-DDBB-5BB0A1A142B6}"/>
              </a:ext>
            </a:extLst>
          </p:cNvPr>
          <p:cNvGrpSpPr/>
          <p:nvPr/>
        </p:nvGrpSpPr>
        <p:grpSpPr>
          <a:xfrm>
            <a:off x="3224687" y="4185215"/>
            <a:ext cx="6455378" cy="2672785"/>
            <a:chOff x="2521166" y="2092506"/>
            <a:chExt cx="6455378" cy="267278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43672A-0532-EA55-5E95-A4CA9EFB74C9}"/>
                </a:ext>
              </a:extLst>
            </p:cNvPr>
            <p:cNvGrpSpPr/>
            <p:nvPr/>
          </p:nvGrpSpPr>
          <p:grpSpPr>
            <a:xfrm>
              <a:off x="2521166" y="2092506"/>
              <a:ext cx="6455378" cy="2672785"/>
              <a:chOff x="4416697" y="1582004"/>
              <a:chExt cx="6455378" cy="2672785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FE009D5-2649-7B23-AD83-92E9B04789DD}"/>
                  </a:ext>
                </a:extLst>
              </p:cNvPr>
              <p:cNvGrpSpPr/>
              <p:nvPr/>
            </p:nvGrpSpPr>
            <p:grpSpPr>
              <a:xfrm>
                <a:off x="4416697" y="1582004"/>
                <a:ext cx="6455378" cy="2672785"/>
                <a:chOff x="4361304" y="1580219"/>
                <a:chExt cx="6455378" cy="2672785"/>
              </a:xfrm>
            </p:grpSpPr>
            <p:pic>
              <p:nvPicPr>
                <p:cNvPr id="4" name="그림 3">
                  <a:extLst>
                    <a:ext uri="{FF2B5EF4-FFF2-40B4-BE49-F238E27FC236}">
                      <a16:creationId xmlns:a16="http://schemas.microsoft.com/office/drawing/2014/main" id="{39574360-7798-7877-F2FA-21D58594B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1304" y="1580219"/>
                  <a:ext cx="6455378" cy="2672785"/>
                </a:xfrm>
                <a:prstGeom prst="rect">
                  <a:avLst/>
                </a:prstGeom>
              </p:spPr>
            </p:pic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2BC3105A-F280-9EE9-1007-1049D6F6C077}"/>
                    </a:ext>
                  </a:extLst>
                </p:cNvPr>
                <p:cNvSpPr/>
                <p:nvPr/>
              </p:nvSpPr>
              <p:spPr>
                <a:xfrm>
                  <a:off x="4388632" y="1993820"/>
                  <a:ext cx="5345523" cy="349362"/>
                </a:xfrm>
                <a:prstGeom prst="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FCF1598-AD2F-7E1B-7E6F-35D80A1E302E}"/>
                    </a:ext>
                  </a:extLst>
                </p:cNvPr>
                <p:cNvSpPr txBox="1"/>
                <p:nvPr/>
              </p:nvSpPr>
              <p:spPr>
                <a:xfrm>
                  <a:off x="8423756" y="2267642"/>
                  <a:ext cx="453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/>
                    <a:t>=</a:t>
                  </a:r>
                  <a:r>
                    <a:rPr kumimoji="1" lang="en-US" altLang="ko-KR" dirty="0"/>
                    <a:t>=</a:t>
                  </a:r>
                  <a:endParaRPr kumimoji="1" lang="ko-Kore-KR" altLang="en-US" dirty="0"/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E1141D3-7D8E-97E3-5413-2E28B2A8512D}"/>
                  </a:ext>
                </a:extLst>
              </p:cNvPr>
              <p:cNvSpPr/>
              <p:nvPr/>
            </p:nvSpPr>
            <p:spPr>
              <a:xfrm>
                <a:off x="8455285" y="2343182"/>
                <a:ext cx="453970" cy="27752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B8FE70-5EF3-C765-7FAE-298D4BA18D7A}"/>
                </a:ext>
              </a:extLst>
            </p:cNvPr>
            <p:cNvSpPr txBox="1"/>
            <p:nvPr/>
          </p:nvSpPr>
          <p:spPr>
            <a:xfrm>
              <a:off x="5707503" y="2506107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r>
                <a:rPr kumimoji="1" lang="en-US" altLang="ko-KR" dirty="0"/>
                <a:t>=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3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71F-1BC1-ACEA-C9AE-17C14AF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Key Schedule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74360-7798-7877-F2FA-21D58594B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31" y="3551985"/>
            <a:ext cx="6455378" cy="2672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FCAE-792B-7C40-6C0E-B8D89374D235}"/>
                  </a:ext>
                </a:extLst>
              </p:cNvPr>
              <p:cNvSpPr txBox="1"/>
              <p:nvPr/>
            </p:nvSpPr>
            <p:spPr>
              <a:xfrm>
                <a:off x="447323" y="1141706"/>
                <a:ext cx="6455378" cy="2164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/>
                  <a:t>Key Schedule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ore-KR" sz="2000" dirty="0" err="1"/>
                  <a:t>Chauhan.et.al</a:t>
                </a:r>
                <a:endParaRPr kumimoji="1" lang="en-US" altLang="ko-Kore-KR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Key generation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 하나의 </a:t>
                </a:r>
                <a:r>
                  <a:rPr kumimoji="1" lang="ko-KR" altLang="en-US" dirty="0" err="1"/>
                  <a:t>큐비트</a:t>
                </a:r>
                <a:r>
                  <a:rPr kumimoji="1" lang="ko-KR" altLang="en-US" dirty="0"/>
                  <a:t> 세트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만 사용 </a:t>
                </a:r>
                <a:endParaRPr kumimoji="1" lang="en-US" altLang="ko-KR" dirty="0"/>
              </a:p>
              <a:p>
                <a:pPr lvl="3">
                  <a:lnSpc>
                    <a:spcPct val="150000"/>
                  </a:lnSpc>
                </a:pP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/>
                  <a:t> 라운드 연산 후 역연산을 통해 초기화</a:t>
                </a:r>
                <a:endParaRPr kumimoji="1" lang="en-US" altLang="ko-Kore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‘zig-zag’</a:t>
                </a:r>
                <a:r>
                  <a:rPr kumimoji="1" lang="ko-KR" altLang="en-US" dirty="0"/>
                  <a:t> 방식 사용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dirty="0" err="1">
                    <a:sym typeface="Wingdings" pitchFamily="2" charset="2"/>
                  </a:rPr>
                  <a:t>큐비트</a:t>
                </a:r>
                <a:r>
                  <a:rPr kumimoji="1" lang="ko-KR" altLang="en-US" dirty="0">
                    <a:sym typeface="Wingdings" pitchFamily="2" charset="2"/>
                  </a:rPr>
                  <a:t> 최적화  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FCAE-792B-7C40-6C0E-B8D89374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3" y="1141706"/>
                <a:ext cx="6455378" cy="2164310"/>
              </a:xfrm>
              <a:prstGeom prst="rect">
                <a:avLst/>
              </a:prstGeom>
              <a:blipFill>
                <a:blip r:embed="rId4"/>
                <a:stretch>
                  <a:fillRect l="-786" b="-34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2AB994A-49DB-D73F-72DC-CEB2B8E240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7782" y="1037347"/>
            <a:ext cx="3857048" cy="55534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866B29-59F8-01B6-FB73-5F371237F7BF}"/>
              </a:ext>
            </a:extLst>
          </p:cNvPr>
          <p:cNvSpPr/>
          <p:nvPr/>
        </p:nvSpPr>
        <p:spPr>
          <a:xfrm>
            <a:off x="9927770" y="1141706"/>
            <a:ext cx="251209" cy="1645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243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71F-1BC1-ACEA-C9AE-17C14AF9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Key Schedule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574360-7798-7877-F2FA-21D58594B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8" y="4137334"/>
            <a:ext cx="6455378" cy="26727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FCAE-792B-7C40-6C0E-B8D89374D235}"/>
                  </a:ext>
                </a:extLst>
              </p:cNvPr>
              <p:cNvSpPr txBox="1"/>
              <p:nvPr/>
            </p:nvSpPr>
            <p:spPr>
              <a:xfrm>
                <a:off x="447323" y="1141706"/>
                <a:ext cx="6455378" cy="2995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/>
                  <a:t>Key Schedule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-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ore-KR" sz="2000" dirty="0" err="1"/>
                  <a:t>Yang.et.al</a:t>
                </a:r>
                <a:endParaRPr kumimoji="1" lang="en-US" altLang="ko-Kore-KR" sz="20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Key generation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 하나의 </a:t>
                </a:r>
                <a:r>
                  <a:rPr kumimoji="1" lang="ko-KR" altLang="en-US" dirty="0" err="1"/>
                  <a:t>큐비트</a:t>
                </a:r>
                <a:r>
                  <a:rPr kumimoji="1" lang="ko-KR" altLang="en-US" dirty="0"/>
                  <a:t> 세트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만 사용 </a:t>
                </a:r>
                <a:endParaRPr kumimoji="1" lang="en-US" altLang="ko-KR" dirty="0"/>
              </a:p>
              <a:p>
                <a:pPr marL="1657350" lvl="3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kumimoji="1" lang="ko-KR" altLang="en-US" dirty="0"/>
                  <a:t>라운드 연산 후 역연산을 통해 초기화</a:t>
                </a:r>
                <a:endParaRPr kumimoji="1" lang="en-US" altLang="ko-Kore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 생성 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R" altLang="en-US" dirty="0"/>
                  <a:t> 을 사용하는 경우 </a:t>
                </a:r>
                <a:r>
                  <a:rPr kumimoji="1" lang="en-US" altLang="ko-KR" dirty="0"/>
                  <a:t>X gate</a:t>
                </a:r>
                <a:r>
                  <a:rPr kumimoji="1" lang="ko-KR" altLang="en-US" dirty="0"/>
                  <a:t>로 대체</a:t>
                </a:r>
                <a:endParaRPr kumimoji="1" lang="en-US" altLang="ko-KR" dirty="0"/>
              </a:p>
              <a:p>
                <a:pPr lvl="3">
                  <a:lnSpc>
                    <a:spcPct val="150000"/>
                  </a:lnSpc>
                </a:pP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CNOT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gate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256</a:t>
                </a:r>
                <a:r>
                  <a:rPr kumimoji="1" lang="ko-KR" altLang="en-US" dirty="0">
                    <a:sym typeface="Wingdings" pitchFamily="2" charset="2"/>
                  </a:rPr>
                  <a:t>개 감소</a:t>
                </a:r>
                <a:endParaRPr kumimoji="1" lang="en-US" altLang="ko-KR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‘pipeline’</a:t>
                </a:r>
                <a:r>
                  <a:rPr kumimoji="1" lang="ko-KR" altLang="en-US" dirty="0"/>
                  <a:t> 방식 사용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depth</a:t>
                </a:r>
                <a:r>
                  <a:rPr kumimoji="1" lang="ko-KR" altLang="en-US" dirty="0">
                    <a:sym typeface="Wingdings" pitchFamily="2" charset="2"/>
                  </a:rPr>
                  <a:t> 최적화 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B5FCAE-792B-7C40-6C0E-B8D89374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23" y="1141706"/>
                <a:ext cx="6455378" cy="2995307"/>
              </a:xfrm>
              <a:prstGeom prst="rect">
                <a:avLst/>
              </a:prstGeom>
              <a:blipFill>
                <a:blip r:embed="rId3"/>
                <a:stretch>
                  <a:fillRect l="-786" b="-21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2AB994A-49DB-D73F-72DC-CEB2B8E24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82" y="1037347"/>
            <a:ext cx="3857048" cy="5553435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AD483A-DBEC-D3C5-9497-AFDA12624A64}"/>
              </a:ext>
            </a:extLst>
          </p:cNvPr>
          <p:cNvSpPr/>
          <p:nvPr/>
        </p:nvSpPr>
        <p:spPr>
          <a:xfrm>
            <a:off x="1053808" y="6416101"/>
            <a:ext cx="5345523" cy="34936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E4E833-4CEE-84BF-B27A-26FBB120B827}"/>
              </a:ext>
            </a:extLst>
          </p:cNvPr>
          <p:cNvSpPr/>
          <p:nvPr/>
        </p:nvSpPr>
        <p:spPr>
          <a:xfrm>
            <a:off x="9957916" y="2049864"/>
            <a:ext cx="221064" cy="2311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B386E0-094F-7C5E-4B69-20B570636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816" y="4036653"/>
            <a:ext cx="4431027" cy="198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5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24CD4-338E-36CD-E68B-24E5A0D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resource estimation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CD27D0-1B63-E910-5616-8B088C88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599" y="1810433"/>
            <a:ext cx="7772400" cy="22172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346834-9FDE-45F0-8662-F0EA62F4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869" y="4199434"/>
            <a:ext cx="7772400" cy="2255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D739CB-3277-0C0D-C718-DF5460AB32F9}"/>
              </a:ext>
            </a:extLst>
          </p:cNvPr>
          <p:cNvSpPr txBox="1"/>
          <p:nvPr/>
        </p:nvSpPr>
        <p:spPr>
          <a:xfrm>
            <a:off x="447323" y="1141706"/>
            <a:ext cx="6455378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ARIA</a:t>
            </a:r>
            <a:r>
              <a:rPr kumimoji="1" lang="ko-KR" altLang="en-US" sz="2000" dirty="0"/>
              <a:t> 양자 자원 추정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570860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444A0-12BB-C174-76E4-8E04098F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Grover’s key search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B45A8F-8344-9227-E3FE-BB3B4EA5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05" y="4068756"/>
            <a:ext cx="7772400" cy="2789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36BC6-BC8E-14A2-02C9-8CD0FBC8CBD0}"/>
                  </a:ext>
                </a:extLst>
              </p:cNvPr>
              <p:cNvSpPr txBox="1"/>
              <p:nvPr/>
            </p:nvSpPr>
            <p:spPr>
              <a:xfrm>
                <a:off x="454950" y="1186670"/>
                <a:ext cx="11311068" cy="34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ARIA Grover </a:t>
                </a:r>
                <a:r>
                  <a:rPr kumimoji="1" lang="ko-KR" altLang="en-US" dirty="0"/>
                  <a:t>공격 비용 추정 </a:t>
                </a:r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Grover</a:t>
                </a:r>
                <a:r>
                  <a:rPr kumimoji="1" lang="ko-KR" altLang="en-US" dirty="0"/>
                  <a:t> 공격 최적 </a:t>
                </a:r>
                <a:r>
                  <a:rPr kumimoji="1" lang="en-US" altLang="ko-KR" dirty="0"/>
                  <a:t>iteration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ra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ko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Oracle</a:t>
                </a:r>
                <a:r>
                  <a:rPr kumimoji="1" lang="ko-KR" altLang="en-US" dirty="0"/>
                  <a:t>에는 </a:t>
                </a:r>
                <a:r>
                  <a:rPr kumimoji="1" lang="en-US" altLang="ko-KR" dirty="0"/>
                  <a:t>2</a:t>
                </a:r>
                <a:r>
                  <a:rPr kumimoji="1" lang="ko-KR" altLang="en-US" dirty="0"/>
                  <a:t>개의 회로 필요 </a:t>
                </a:r>
                <a:r>
                  <a:rPr kumimoji="1" lang="en-US" altLang="ko-KR" dirty="0">
                    <a:sym typeface="Wingdings" pitchFamily="2" charset="2"/>
                  </a:rPr>
                  <a:t> 2 x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rad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dirty="0"/>
                  <a:t> x quantum resources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/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𝑏𝑙𝑜𝑐𝑘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altLang="ko-KR" dirty="0"/>
                  <a:t>]</a:t>
                </a:r>
                <a:r>
                  <a:rPr lang="ko-KR" altLang="en-US" dirty="0"/>
                  <a:t>개의 </a:t>
                </a:r>
                <a:r>
                  <a:rPr lang="ko-KR" altLang="en-US" dirty="0" err="1"/>
                  <a:t>평문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암호문 쌍을 얻는 것이 고유한 키를 식별할 수 있음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	 Grover 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공격 비용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: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2 x </a:t>
                </a:r>
                <a14:m>
                  <m:oMath xmlns:m="http://schemas.openxmlformats.org/officeDocument/2006/math">
                    <m:r>
                      <a:rPr kumimoji="1" lang="en-US" altLang="ko-KR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ko-KR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b="1" dirty="0">
                    <a:solidFill>
                      <a:srgbClr val="C00000"/>
                    </a:solidFill>
                    <a:sym typeface="Wingdings" pitchFamily="2" charset="2"/>
                  </a:rPr>
                  <a:t>x </a:t>
                </a:r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kumimoji="1"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kumimoji="1" lang="en-US" altLang="ko-KR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rad>
                    <m:r>
                      <a:rPr kumimoji="1" lang="en-US" altLang="ko-KR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000" b="1" dirty="0">
                    <a:solidFill>
                      <a:srgbClr val="C00000"/>
                    </a:solidFill>
                  </a:rPr>
                  <a:t> x quantum resource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b="1" dirty="0">
                    <a:solidFill>
                      <a:srgbClr val="2E75B6"/>
                    </a:solidFill>
                  </a:rPr>
                  <a:t>ARIA 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는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NIST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en-US" altLang="ko-KR" b="1" dirty="0">
                    <a:solidFill>
                      <a:srgbClr val="2E75B6"/>
                    </a:solidFill>
                  </a:rPr>
                  <a:t>Level 1, 3, 5</a:t>
                </a:r>
                <a:r>
                  <a:rPr kumimoji="1" lang="ko-KR" altLang="en-US" b="1" dirty="0" err="1">
                    <a:solidFill>
                      <a:srgbClr val="2E75B6"/>
                    </a:solidFill>
                  </a:rPr>
                  <a:t>를</a:t>
                </a:r>
                <a:r>
                  <a:rPr kumimoji="1" lang="ko-KR" altLang="en-US" b="1" dirty="0">
                    <a:solidFill>
                      <a:srgbClr val="2E75B6"/>
                    </a:solidFill>
                  </a:rPr>
                  <a:t> 달성</a:t>
                </a:r>
                <a:endParaRPr kumimoji="1" lang="en-US" altLang="ko-KR" b="1" dirty="0">
                  <a:solidFill>
                    <a:srgbClr val="2E75B6"/>
                  </a:solidFill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936BC6-BC8E-14A2-02C9-8CD0FBC8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50" y="1186670"/>
                <a:ext cx="11311068" cy="3491533"/>
              </a:xfrm>
              <a:prstGeom prst="rect">
                <a:avLst/>
              </a:prstGeom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60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3C296-4B1E-6ACE-8D01-8035C94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논문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D1892-C66A-4D52-4629-CED0286FC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" altLang="ko-Kore-KR" sz="2400" dirty="0">
              <a:effectLst/>
              <a:latin typeface="CMR9"/>
            </a:endParaRPr>
          </a:p>
          <a:p>
            <a:endParaRPr lang="en" altLang="ko-Kore-KR" sz="2400" dirty="0">
              <a:effectLst/>
              <a:latin typeface="CMR9"/>
            </a:endParaRPr>
          </a:p>
          <a:p>
            <a:r>
              <a:rPr lang="en" altLang="ko-Kore-KR" sz="2000" dirty="0">
                <a:effectLst/>
              </a:rPr>
              <a:t>Chauhan, A.K., </a:t>
            </a:r>
            <a:r>
              <a:rPr lang="en" altLang="ko-Kore-KR" sz="2000" dirty="0" err="1">
                <a:effectLst/>
              </a:rPr>
              <a:t>Sanadhya</a:t>
            </a:r>
            <a:r>
              <a:rPr lang="en" altLang="ko-Kore-KR" sz="2000" dirty="0">
                <a:effectLst/>
              </a:rPr>
              <a:t>, S.K.: </a:t>
            </a:r>
            <a:r>
              <a:rPr lang="en" altLang="ko-Kore-KR" sz="2000" b="1" dirty="0">
                <a:effectLst/>
              </a:rPr>
              <a:t>Quantum resource estimates of </a:t>
            </a:r>
            <a:r>
              <a:rPr lang="en" altLang="ko-Kore-KR" sz="2000" b="1" dirty="0" err="1">
                <a:effectLst/>
              </a:rPr>
              <a:t>grover’s</a:t>
            </a:r>
            <a:r>
              <a:rPr lang="en" altLang="ko-Kore-KR" sz="2000" b="1" dirty="0">
                <a:effectLst/>
              </a:rPr>
              <a:t> key search on aria. </a:t>
            </a:r>
            <a:r>
              <a:rPr lang="en" altLang="ko-Kore-KR" sz="2000" dirty="0">
                <a:effectLst/>
              </a:rPr>
              <a:t>In: Security, Privacy, and Applied Cryptography Engineering: 10th International Conference, SPACE 2020, Kolkata, India, December 17–21, 2020, Proceedings 10, Springer (2020) 238–258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2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9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10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11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12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13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14</a:t>
            </a:r>
            <a:r>
              <a:rPr lang="en" altLang="ko-Kore-KR" sz="2000" dirty="0">
                <a:effectLst/>
              </a:rPr>
              <a:t>, </a:t>
            </a:r>
            <a:r>
              <a:rPr lang="en" altLang="ko-Kore-KR" sz="2000" dirty="0">
                <a:solidFill>
                  <a:srgbClr val="FF0000"/>
                </a:solidFill>
                <a:effectLst/>
              </a:rPr>
              <a:t>15 </a:t>
            </a:r>
            <a:endParaRPr lang="en" altLang="ko-Kore-KR" sz="2000" dirty="0">
              <a:effectLst/>
            </a:endParaRPr>
          </a:p>
          <a:p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lang="en" altLang="ko-Kore-KR" sz="2000" b="0" i="0" dirty="0">
                <a:solidFill>
                  <a:srgbClr val="222222"/>
                </a:solidFill>
                <a:effectLst/>
              </a:rPr>
              <a:t>Yang, Y., Jang, K., Oh, Y., &amp; </a:t>
            </a:r>
            <a:r>
              <a:rPr lang="en" altLang="ko-Kore-KR" sz="2000" b="0" i="0" dirty="0" err="1">
                <a:solidFill>
                  <a:srgbClr val="222222"/>
                </a:solidFill>
                <a:effectLst/>
              </a:rPr>
              <a:t>Seo</a:t>
            </a:r>
            <a:r>
              <a:rPr lang="en" altLang="ko-Kore-KR" sz="2000" b="0" i="0" dirty="0">
                <a:solidFill>
                  <a:srgbClr val="222222"/>
                </a:solidFill>
                <a:effectLst/>
              </a:rPr>
              <a:t>, H. (2023). </a:t>
            </a:r>
            <a:r>
              <a:rPr lang="en" altLang="ko-Kore-KR" sz="2000" b="1" i="0" dirty="0">
                <a:solidFill>
                  <a:srgbClr val="222222"/>
                </a:solidFill>
                <a:effectLst/>
              </a:rPr>
              <a:t>Depth-Optimized Quantum Implementation of ARIA</a:t>
            </a:r>
            <a:r>
              <a:rPr lang="en" altLang="ko-Kore-KR" sz="2000" b="0" i="0" dirty="0">
                <a:solidFill>
                  <a:srgbClr val="222222"/>
                </a:solidFill>
                <a:effectLst/>
              </a:rPr>
              <a:t>. </a:t>
            </a:r>
            <a:r>
              <a:rPr lang="en" altLang="ko-Kore-KR" sz="2000" b="0" i="1" dirty="0">
                <a:solidFill>
                  <a:srgbClr val="222222"/>
                </a:solidFill>
                <a:effectLst/>
              </a:rPr>
              <a:t>Cryptology </a:t>
            </a:r>
            <a:r>
              <a:rPr lang="en" altLang="ko-Kore-KR" sz="2000" b="0" i="1" dirty="0" err="1">
                <a:solidFill>
                  <a:srgbClr val="222222"/>
                </a:solidFill>
                <a:effectLst/>
              </a:rPr>
              <a:t>ePrint</a:t>
            </a:r>
            <a:r>
              <a:rPr lang="en" altLang="ko-Kore-KR" sz="2000" b="0" i="1" dirty="0">
                <a:solidFill>
                  <a:srgbClr val="222222"/>
                </a:solidFill>
                <a:effectLst/>
              </a:rPr>
              <a:t> Archive</a:t>
            </a:r>
            <a:r>
              <a:rPr lang="en" altLang="ko-Kore-KR" sz="2000" b="0" i="0" dirty="0">
                <a:solidFill>
                  <a:srgbClr val="222222"/>
                </a:solidFill>
                <a:effectLst/>
              </a:rPr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7100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D5388F-8EE4-7EAD-4E75-66C0FDCDC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78" y="3689569"/>
            <a:ext cx="2451100" cy="469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792B4C-B395-6643-E091-42B7EEABA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80" y="4202828"/>
            <a:ext cx="4394200" cy="723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CA6CBC-4162-BE8B-27F8-3997EFD69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856" y="3771028"/>
            <a:ext cx="3162300" cy="431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CDA1A8-8277-1CF2-CD95-43FAB50B4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18" y="4926728"/>
            <a:ext cx="3551306" cy="17694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3C85C2-C3E0-28F9-7AE9-9D3C0E04ED0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7"/>
          <a:stretch/>
        </p:blipFill>
        <p:spPr>
          <a:xfrm>
            <a:off x="6336255" y="4985961"/>
            <a:ext cx="3843838" cy="1651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FC6ADE-2316-B855-E0E9-15EEBDB61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980" y="1655163"/>
            <a:ext cx="3336886" cy="17337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10ECD-AB63-AB67-B33E-805C661782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856" y="1322719"/>
            <a:ext cx="3289300" cy="46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69DADA-456C-013D-6B21-A606C8121BE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923" t="8440" b="3354"/>
          <a:stretch/>
        </p:blipFill>
        <p:spPr>
          <a:xfrm>
            <a:off x="6096000" y="1856482"/>
            <a:ext cx="3669683" cy="14597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BF071-4A2B-D820-EEBD-B3A207C20B9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264"/>
          <a:stretch/>
        </p:blipFill>
        <p:spPr>
          <a:xfrm>
            <a:off x="578980" y="1179983"/>
            <a:ext cx="249994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9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2671-C3BF-C909-3FA1-0EEA76CF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6E272-74D0-53D5-7CB2-CA48AD72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6" y="4153731"/>
            <a:ext cx="5697373" cy="20990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A37C2-DF4E-2B51-0862-28371DB08B5B}"/>
              </a:ext>
            </a:extLst>
          </p:cNvPr>
          <p:cNvSpPr txBox="1"/>
          <p:nvPr/>
        </p:nvSpPr>
        <p:spPr>
          <a:xfrm>
            <a:off x="454950" y="1186669"/>
            <a:ext cx="5225087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Itoh-</a:t>
            </a:r>
            <a:r>
              <a:rPr kumimoji="1" lang="en-US" altLang="ko-Kore-KR" dirty="0" err="1"/>
              <a:t>Tsujii</a:t>
            </a:r>
            <a:r>
              <a:rPr kumimoji="1" lang="en-US" altLang="ko-Kore-KR" dirty="0"/>
              <a:t> algorithm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dirty="0"/>
              <a:t>곱셈과 제곱으로 이루어진 연산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138125E-03C6-70E9-90C7-F62DB1DB26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1" b="3208"/>
          <a:stretch/>
        </p:blipFill>
        <p:spPr>
          <a:xfrm>
            <a:off x="1386863" y="2275013"/>
            <a:ext cx="5866952" cy="5736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EBB02A-C5D1-CAE8-AA93-9ED3A5A55731}"/>
              </a:ext>
            </a:extLst>
          </p:cNvPr>
          <p:cNvSpPr txBox="1"/>
          <p:nvPr/>
        </p:nvSpPr>
        <p:spPr>
          <a:xfrm>
            <a:off x="713136" y="3145316"/>
            <a:ext cx="5139026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Squaring (</a:t>
            </a:r>
            <a:r>
              <a:rPr kumimoji="1" lang="ko-KR" altLang="en-US" dirty="0" err="1"/>
              <a:t>제곱기</a:t>
            </a:r>
            <a:r>
              <a:rPr kumimoji="1"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PLU </a:t>
            </a:r>
            <a:r>
              <a:rPr kumimoji="1" lang="ko-KR" altLang="en-US" dirty="0"/>
              <a:t>분해 사용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B1AFA8-225F-64BE-F9D9-9FA1D1D9390B}"/>
              </a:ext>
            </a:extLst>
          </p:cNvPr>
          <p:cNvSpPr txBox="1"/>
          <p:nvPr/>
        </p:nvSpPr>
        <p:spPr>
          <a:xfrm>
            <a:off x="7616414" y="4475181"/>
            <a:ext cx="237744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/>
              <a:t>CNOT gate: 12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Depth : 7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965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2671-C3BF-C909-3FA1-0EEA76CF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9D443D-9575-7792-BA33-A4A81B33F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50" y="2202139"/>
            <a:ext cx="5641050" cy="25757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A265E5-D829-4A7A-F7E7-1D32EB21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5110018"/>
            <a:ext cx="6870700" cy="146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35D333-02D1-EED7-A1DE-0A588476524A}"/>
              </a:ext>
            </a:extLst>
          </p:cNvPr>
          <p:cNvSpPr txBox="1"/>
          <p:nvPr/>
        </p:nvSpPr>
        <p:spPr>
          <a:xfrm>
            <a:off x="454950" y="1186669"/>
            <a:ext cx="5641050" cy="91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Multiplication (</a:t>
            </a:r>
            <a:r>
              <a:rPr kumimoji="1" lang="ko-KR" altLang="en-US" sz="2000" dirty="0" err="1"/>
              <a:t>곱셈기</a:t>
            </a:r>
            <a:r>
              <a:rPr kumimoji="1" lang="en-US" altLang="ko-KR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Schoolbook multiplication (</a:t>
            </a:r>
            <a:r>
              <a:rPr kumimoji="1" lang="en-US" altLang="ko-Kore-KR" dirty="0" err="1"/>
              <a:t>Mastrovito</a:t>
            </a:r>
            <a:r>
              <a:rPr kumimoji="1" lang="en-US" altLang="ko-Kore-K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D6410-D7BB-D7EA-EB9D-61FAB938C58A}"/>
              </a:ext>
            </a:extLst>
          </p:cNvPr>
          <p:cNvSpPr txBox="1"/>
          <p:nvPr/>
        </p:nvSpPr>
        <p:spPr>
          <a:xfrm>
            <a:off x="6095999" y="1645737"/>
            <a:ext cx="5780049" cy="1200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Karatsuba Multiplication (</a:t>
            </a:r>
            <a:r>
              <a:rPr kumimoji="1" lang="en-US" altLang="ko-Kore-KR" dirty="0" err="1"/>
              <a:t>Jang.et.al</a:t>
            </a:r>
            <a:r>
              <a:rPr kumimoji="1"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카라추바</a:t>
            </a:r>
            <a:r>
              <a:rPr kumimoji="1" lang="ko-KR" altLang="en-US" sz="1600" dirty="0"/>
              <a:t> 알고리즘을 재귀적으로 사용하여 </a:t>
            </a:r>
            <a:r>
              <a:rPr kumimoji="1" lang="en-US" altLang="ko-KR" sz="1600" dirty="0"/>
              <a:t>Toffoli depth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인 곱셈 </a:t>
            </a:r>
            <a:r>
              <a:rPr kumimoji="1" lang="en-US" altLang="ko-KR" sz="1600" dirty="0"/>
              <a:t>(81</a:t>
            </a:r>
            <a:r>
              <a:rPr kumimoji="1" lang="ko-KR" altLang="en-US" sz="1600" dirty="0"/>
              <a:t>개 중 </a:t>
            </a:r>
            <a:r>
              <a:rPr kumimoji="1" lang="en-US" altLang="ko-KR" sz="1600" dirty="0"/>
              <a:t>38</a:t>
            </a:r>
            <a:r>
              <a:rPr kumimoji="1" lang="ko-KR" altLang="en-US" sz="1600" dirty="0"/>
              <a:t>개의 </a:t>
            </a:r>
            <a:r>
              <a:rPr kumimoji="1" lang="en-US" altLang="ko-KR" sz="1600" dirty="0"/>
              <a:t>ancilla qubit </a:t>
            </a:r>
            <a:r>
              <a:rPr kumimoji="1" lang="ko-KR" altLang="en-US" sz="1600" dirty="0"/>
              <a:t>재사용</a:t>
            </a:r>
            <a:r>
              <a:rPr kumimoji="1"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97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42671-C3BF-C909-3FA1-0EEA76CF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BBD219-0B9D-0B2C-053B-C82A5E06D5AD}"/>
              </a:ext>
            </a:extLst>
          </p:cNvPr>
          <p:cNvSpPr txBox="1"/>
          <p:nvPr/>
        </p:nvSpPr>
        <p:spPr>
          <a:xfrm>
            <a:off x="447323" y="1141706"/>
            <a:ext cx="2263604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Affine function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95B0794-B819-5AD2-612A-596886CDABC6}"/>
              </a:ext>
            </a:extLst>
          </p:cNvPr>
          <p:cNvGrpSpPr/>
          <p:nvPr/>
        </p:nvGrpSpPr>
        <p:grpSpPr>
          <a:xfrm>
            <a:off x="1479262" y="2108980"/>
            <a:ext cx="11519430" cy="2702101"/>
            <a:chOff x="609059" y="1617301"/>
            <a:chExt cx="11519430" cy="27021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50FF6-B70F-507A-9394-BC8BF30F0DC0}"/>
                    </a:ext>
                  </a:extLst>
                </p:cNvPr>
                <p:cNvSpPr txBox="1"/>
                <p:nvPr/>
              </p:nvSpPr>
              <p:spPr>
                <a:xfrm>
                  <a:off x="613772" y="1652502"/>
                  <a:ext cx="5701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1" lang="en-US" altLang="ko-Kore-KR" dirty="0"/>
                    <a:t> </a:t>
                  </a:r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E50FF6-B70F-507A-9394-BC8BF30F0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72" y="1652502"/>
                  <a:ext cx="57015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522" r="-10870" b="-2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0C6213-FCDB-219A-18D9-2D78548B4160}"/>
                    </a:ext>
                  </a:extLst>
                </p:cNvPr>
                <p:cNvSpPr txBox="1"/>
                <p:nvPr/>
              </p:nvSpPr>
              <p:spPr>
                <a:xfrm>
                  <a:off x="6113214" y="1617301"/>
                  <a:ext cx="7148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A0C6213-FCDB-219A-18D9-2D78548B4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214" y="1617301"/>
                  <a:ext cx="714801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263" r="-8772" b="-23333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F2A6CF-152E-0C58-5CF8-4CD22B6E134D}"/>
                </a:ext>
              </a:extLst>
            </p:cNvPr>
            <p:cNvGrpSpPr/>
            <p:nvPr/>
          </p:nvGrpSpPr>
          <p:grpSpPr>
            <a:xfrm>
              <a:off x="609059" y="1952406"/>
              <a:ext cx="11519430" cy="2366996"/>
              <a:chOff x="609059" y="1952406"/>
              <a:chExt cx="11519430" cy="236699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450210C-4649-2650-FFB9-EB23B13D4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771" y="1979342"/>
                <a:ext cx="3658681" cy="951525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E589CFE-C890-2031-2720-BB044E3EF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7080" y="1952406"/>
                <a:ext cx="3658681" cy="962098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6FB9891-19D0-5F27-80BB-57CA5D4A8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059" y="3306461"/>
                <a:ext cx="3658681" cy="1012941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098D71AB-9E3E-4E9F-0FE2-4711B33508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570" r="-1"/>
              <a:stretch/>
            </p:blipFill>
            <p:spPr>
              <a:xfrm>
                <a:off x="6031454" y="3324840"/>
                <a:ext cx="3637834" cy="910967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08A78B-2E40-74E4-B353-5DF43A1C19B6}"/>
                  </a:ext>
                </a:extLst>
              </p:cNvPr>
              <p:cNvSpPr txBox="1"/>
              <p:nvPr/>
            </p:nvSpPr>
            <p:spPr>
              <a:xfrm>
                <a:off x="4267740" y="1983155"/>
                <a:ext cx="1705380" cy="796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CNOT gate: 26</a:t>
                </a:r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X gate : 4</a:t>
                </a:r>
                <a:endParaRPr kumimoji="1" lang="ko-Kore-KR" altLang="en-US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B2B438-DF16-1CDA-A816-3E879A392738}"/>
                  </a:ext>
                </a:extLst>
              </p:cNvPr>
              <p:cNvSpPr txBox="1"/>
              <p:nvPr/>
            </p:nvSpPr>
            <p:spPr>
              <a:xfrm>
                <a:off x="9751049" y="1981107"/>
                <a:ext cx="2377440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CNOT gate: 18</a:t>
                </a:r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X gate : 4</a:t>
                </a:r>
                <a:endParaRPr kumimoji="1" lang="ko-Kore-KR" altLang="en-US" sz="16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78E5C9-26E8-1CA7-802C-12E038B8C7C5}"/>
                  </a:ext>
                </a:extLst>
              </p:cNvPr>
              <p:cNvSpPr txBox="1"/>
              <p:nvPr/>
            </p:nvSpPr>
            <p:spPr>
              <a:xfrm>
                <a:off x="4267740" y="3352170"/>
                <a:ext cx="2377440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CNOT gate: 35</a:t>
                </a:r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X gate : 4</a:t>
                </a:r>
                <a:endParaRPr kumimoji="1" lang="ko-Kore-KR" altLang="en-US" sz="16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328118-D1FA-BD5D-F5F4-CB4DF1D8993B}"/>
                  </a:ext>
                </a:extLst>
              </p:cNvPr>
              <p:cNvSpPr txBox="1"/>
              <p:nvPr/>
            </p:nvSpPr>
            <p:spPr>
              <a:xfrm>
                <a:off x="9669288" y="3343678"/>
                <a:ext cx="2377440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CNOT gate: 27</a:t>
                </a:r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X gate : 4</a:t>
                </a:r>
                <a:endParaRPr kumimoji="1" lang="ko-Kore-KR" alt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6AD72C1-C734-D301-D455-4E9672447236}"/>
                      </a:ext>
                    </a:extLst>
                  </p:cNvPr>
                  <p:cNvSpPr txBox="1"/>
                  <p:nvPr/>
                </p:nvSpPr>
                <p:spPr>
                  <a:xfrm>
                    <a:off x="613772" y="2906103"/>
                    <a:ext cx="5701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kumimoji="1" lang="en-US" altLang="ko-Kore-KR" dirty="0"/>
                      <a:t> </a:t>
                    </a:r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6AD72C1-C734-D301-D455-4E96724472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772" y="2906103"/>
                    <a:ext cx="57015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522" r="-1087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1B11275-9E56-7189-3097-E8BE90E6550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419" y="2932071"/>
                    <a:ext cx="570156" cy="3724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a14:m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1B11275-9E56-7189-3097-E8BE90E655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419" y="2932071"/>
                    <a:ext cx="570156" cy="3724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522" r="-36957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4721B4-FB16-5D88-DCFC-E7960FCF58EE}"/>
              </a:ext>
            </a:extLst>
          </p:cNvPr>
          <p:cNvSpPr txBox="1"/>
          <p:nvPr/>
        </p:nvSpPr>
        <p:spPr>
          <a:xfrm>
            <a:off x="1058183" y="1702122"/>
            <a:ext cx="253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PLU </a:t>
            </a:r>
            <a:r>
              <a:rPr kumimoji="1" lang="ko-KR" altLang="en-US" dirty="0"/>
              <a:t>분해 사용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7570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D49CA-D0B7-E948-1F15-BC6E4D36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687DB1-52EF-4149-E933-949611F2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06" y="3751868"/>
            <a:ext cx="8907707" cy="20685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9CB2F-114D-C183-9A89-9AFD1F90D3B0}"/>
              </a:ext>
            </a:extLst>
          </p:cNvPr>
          <p:cNvSpPr txBox="1"/>
          <p:nvPr/>
        </p:nvSpPr>
        <p:spPr>
          <a:xfrm>
            <a:off x="454950" y="1186669"/>
            <a:ext cx="5641050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S-box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Chauhan. et. al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8ABCAA-8000-DEC0-DDEB-8CD1505A81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41" b="3208"/>
          <a:stretch/>
        </p:blipFill>
        <p:spPr>
          <a:xfrm>
            <a:off x="1275352" y="1665966"/>
            <a:ext cx="5866952" cy="573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C6BE3B-698B-A843-9050-65A8620AC820}"/>
              </a:ext>
            </a:extLst>
          </p:cNvPr>
          <p:cNvSpPr txBox="1"/>
          <p:nvPr/>
        </p:nvSpPr>
        <p:spPr>
          <a:xfrm>
            <a:off x="9439685" y="1769381"/>
            <a:ext cx="2651954" cy="152400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Yang.et.al</a:t>
            </a:r>
            <a:r>
              <a:rPr kumimoji="1" lang="en-US" altLang="ko-Kore-KR" sz="1600" dirty="0"/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 err="1"/>
              <a:t>Squarings</a:t>
            </a:r>
            <a:r>
              <a:rPr kumimoji="1" lang="en-US" altLang="ko-Kore-KR" sz="1600" dirty="0"/>
              <a:t> : </a:t>
            </a:r>
            <a:r>
              <a:rPr kumimoji="1" lang="en-US" altLang="ko-KR" sz="1600" dirty="0"/>
              <a:t>11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Multiplications : 4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Qubits : 162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(38)</a:t>
            </a:r>
            <a:endParaRPr kumimoji="1" lang="ko-Kore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84007A-5343-F730-91C1-E407ABA558DB}"/>
              </a:ext>
            </a:extLst>
          </p:cNvPr>
          <p:cNvSpPr txBox="1"/>
          <p:nvPr/>
        </p:nvSpPr>
        <p:spPr>
          <a:xfrm>
            <a:off x="9439685" y="4024140"/>
            <a:ext cx="2651954" cy="152400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Chauhan.et.al</a:t>
            </a:r>
            <a:endParaRPr kumimoji="1" lang="en-US" altLang="ko-Kore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 err="1"/>
              <a:t>Squarings</a:t>
            </a:r>
            <a:r>
              <a:rPr kumimoji="1" lang="en-US" altLang="ko-Kore-KR" sz="1600" dirty="0"/>
              <a:t> : </a:t>
            </a:r>
            <a:r>
              <a:rPr kumimoji="1" lang="en-US" altLang="ko-KR" sz="1600" dirty="0"/>
              <a:t>33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Multiplications : 7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Qubits : 40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(24)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7594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A9820-A893-9E38-C8AA-5F710AB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2EE8F-6BE9-7336-57A6-8B4FE7A524A3}"/>
              </a:ext>
            </a:extLst>
          </p:cNvPr>
          <p:cNvSpPr txBox="1"/>
          <p:nvPr/>
        </p:nvSpPr>
        <p:spPr>
          <a:xfrm>
            <a:off x="447323" y="1141706"/>
            <a:ext cx="3857048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Substitution 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5B08C6A-8803-47E6-3F8F-E413785A99FB}"/>
              </a:ext>
            </a:extLst>
          </p:cNvPr>
          <p:cNvGrpSpPr/>
          <p:nvPr/>
        </p:nvGrpSpPr>
        <p:grpSpPr>
          <a:xfrm>
            <a:off x="1041251" y="1621004"/>
            <a:ext cx="9867629" cy="3288090"/>
            <a:chOff x="958193" y="1621004"/>
            <a:chExt cx="9867629" cy="328809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580E07-99B8-7970-0419-3CB129A069FD}"/>
                </a:ext>
              </a:extLst>
            </p:cNvPr>
            <p:cNvSpPr txBox="1"/>
            <p:nvPr/>
          </p:nvSpPr>
          <p:spPr>
            <a:xfrm>
              <a:off x="958194" y="1631922"/>
              <a:ext cx="4083107" cy="1551847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1" lang="en-US" altLang="ko-Kore-KR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371B0F-7B0A-5F48-9CD2-670EBEAD9418}"/>
                </a:ext>
              </a:extLst>
            </p:cNvPr>
            <p:cNvSpPr txBox="1"/>
            <p:nvPr/>
          </p:nvSpPr>
          <p:spPr>
            <a:xfrm>
              <a:off x="958193" y="3298350"/>
              <a:ext cx="4083107" cy="1551847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1" lang="en-US" altLang="ko-Kore-KR" sz="160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9E3AA2A-8CB1-2440-9BEB-A713EB74445D}"/>
                </a:ext>
              </a:extLst>
            </p:cNvPr>
            <p:cNvGrpSpPr/>
            <p:nvPr/>
          </p:nvGrpSpPr>
          <p:grpSpPr>
            <a:xfrm>
              <a:off x="958194" y="1621004"/>
              <a:ext cx="9867628" cy="3288090"/>
              <a:chOff x="958194" y="1621004"/>
              <a:chExt cx="9867628" cy="328809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940E44C-08E0-0D94-3638-57C518A77D98}"/>
                  </a:ext>
                </a:extLst>
              </p:cNvPr>
              <p:cNvGrpSpPr/>
              <p:nvPr/>
            </p:nvGrpSpPr>
            <p:grpSpPr>
              <a:xfrm>
                <a:off x="958194" y="1621004"/>
                <a:ext cx="9867628" cy="3288090"/>
                <a:chOff x="1483974" y="2108980"/>
                <a:chExt cx="9867628" cy="328809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ACB0E5CF-233B-B691-D607-6F0A39EB016A}"/>
                    </a:ext>
                  </a:extLst>
                </p:cNvPr>
                <p:cNvGrpSpPr/>
                <p:nvPr/>
              </p:nvGrpSpPr>
              <p:grpSpPr>
                <a:xfrm>
                  <a:off x="1483974" y="2108980"/>
                  <a:ext cx="6214244" cy="2000529"/>
                  <a:chOff x="613771" y="1617301"/>
                  <a:chExt cx="6214244" cy="200052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6936A7E6-1D07-C75B-0310-95C71B863A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772" y="1652502"/>
                        <a:ext cx="57015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14:m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a14:m>
                        <a:r>
                          <a:rPr kumimoji="1" lang="en-US" altLang="ko-Kore-KR" dirty="0"/>
                          <a:t> </a:t>
                        </a:r>
                        <a:endParaRPr kumimoji="1" lang="ko-Kore-KR" altLang="en-US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D4E50FF6-B70F-507A-9394-BC8BF30F0DC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3772" y="1652502"/>
                        <a:ext cx="570156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6522" r="-10870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95C0FF00-596A-AD38-1A0B-516C10879B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13214" y="1617301"/>
                        <a:ext cx="71480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285750" indent="-285750">
                          <a:buFont typeface="Arial" panose="020B0604020202020204" pitchFamily="34" charset="0"/>
                          <a:buChar char="•"/>
                        </a:pPr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ko-Kore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oMath>
                        </a14:m>
                        <a:endParaRPr kumimoji="1" lang="ko-Kore-KR" alt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5A0C6213-FCDB-219A-18D9-2D78548B41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13214" y="1617301"/>
                        <a:ext cx="714801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5263" r="-8772" b="-2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9" name="그룹 8">
                    <a:extLst>
                      <a:ext uri="{FF2B5EF4-FFF2-40B4-BE49-F238E27FC236}">
                        <a16:creationId xmlns:a16="http://schemas.microsoft.com/office/drawing/2014/main" id="{B10721FF-6F38-0EC4-8D83-6A6FA7B3AB2A}"/>
                      </a:ext>
                    </a:extLst>
                  </p:cNvPr>
                  <p:cNvGrpSpPr/>
                  <p:nvPr/>
                </p:nvGrpSpPr>
                <p:grpSpPr>
                  <a:xfrm>
                    <a:off x="613771" y="2035258"/>
                    <a:ext cx="6069599" cy="1582572"/>
                    <a:chOff x="613771" y="2035258"/>
                    <a:chExt cx="6069599" cy="1582572"/>
                  </a:xfrm>
                </p:grpSpPr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71E8246-28B4-F26B-A026-21114BD708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8849" y="2035258"/>
                      <a:ext cx="4083107" cy="11546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ko-Kore-KR" sz="1600" dirty="0"/>
                        <a:t>Toffoli gates : 64 x 7 = 448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ko-Kore-KR" sz="1600" dirty="0"/>
                        <a:t>CNOT gate: 12 x 33 + 21 x 7 + 26 = 569</a:t>
                      </a:r>
                      <a:endParaRPr kumimoji="1" lang="en-US" altLang="ko-KR" sz="1600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kumimoji="1" lang="en-US" altLang="ko-Kore-KR" sz="1600" dirty="0"/>
                        <a:t>X gate : 4</a:t>
                      </a:r>
                      <a:endParaRPr kumimoji="1" lang="ko-Kore-KR" altLang="en-US" sz="1600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B26447AB-14CA-84EE-3097-4D5F0EDE608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3771" y="3240631"/>
                          <a:ext cx="57015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ore-KR" dirty="0"/>
                            <a:t> </a:t>
                          </a:r>
                          <a:endParaRPr kumimoji="1" lang="ko-Kore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>
                          <a:extLst>
                            <a:ext uri="{FF2B5EF4-FFF2-40B4-BE49-F238E27FC236}">
                              <a16:creationId xmlns:a16="http://schemas.microsoft.com/office/drawing/2014/main" id="{B26447AB-14CA-84EE-3097-4D5F0EDE608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3771" y="3240631"/>
                          <a:ext cx="570156" cy="369332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8889" r="-13333" b="-2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063D1568-C864-904C-DEBE-16EDD8E7E6A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13214" y="3245356"/>
                          <a:ext cx="570156" cy="37247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oMath>
                          </a14:m>
                          <a:endParaRPr kumimoji="1" lang="ko-Kore-KR" alt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>
                          <a:extLst>
                            <a:ext uri="{FF2B5EF4-FFF2-40B4-BE49-F238E27FC236}">
                              <a16:creationId xmlns:a16="http://schemas.microsoft.com/office/drawing/2014/main" id="{063D1568-C864-904C-DEBE-16EDD8E7E6A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13214" y="3245356"/>
                          <a:ext cx="570156" cy="372474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6667" r="-37778" b="-1935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FC1C1F-1F4C-1E42-E575-911F02DCE709}"/>
                    </a:ext>
                  </a:extLst>
                </p:cNvPr>
                <p:cNvSpPr txBox="1"/>
                <p:nvPr/>
              </p:nvSpPr>
              <p:spPr>
                <a:xfrm>
                  <a:off x="1769050" y="4242395"/>
                  <a:ext cx="4083107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Toffoli gates : 64 x 7 = 448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CNOT gate: 12 x 33 + 21 x 7 + 35 = 578</a:t>
                  </a:r>
                  <a:endParaRPr kumimoji="1" lang="en-US" altLang="ko-KR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X gate : 4</a:t>
                  </a:r>
                  <a:endParaRPr kumimoji="1" lang="ko-Kore-KR" altLang="en-US" sz="16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EABC19A-E896-973F-41CD-E9846F778585}"/>
                    </a:ext>
                  </a:extLst>
                </p:cNvPr>
                <p:cNvSpPr txBox="1"/>
                <p:nvPr/>
              </p:nvSpPr>
              <p:spPr>
                <a:xfrm>
                  <a:off x="7176700" y="2518013"/>
                  <a:ext cx="4083107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Toffoli gates : 64 x 7 = 448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CNOT gate: 12 x 33 + 21 x 7 + 18 = 561</a:t>
                  </a:r>
                  <a:endParaRPr kumimoji="1" lang="en-US" altLang="ko-KR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X gate : 4</a:t>
                  </a:r>
                  <a:endParaRPr kumimoji="1" lang="ko-Kore-KR" altLang="en-US" sz="16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303B49-E3B8-0FEC-873C-E490D00108C5}"/>
                    </a:ext>
                  </a:extLst>
                </p:cNvPr>
                <p:cNvSpPr txBox="1"/>
                <p:nvPr/>
              </p:nvSpPr>
              <p:spPr>
                <a:xfrm>
                  <a:off x="7268495" y="4242394"/>
                  <a:ext cx="4083107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Toffoli gates : 64 x 7 = 448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CNOT gate: 12 x 33 + 21 x 7 + 27 = 570</a:t>
                  </a:r>
                  <a:endParaRPr kumimoji="1" lang="en-US" altLang="ko-KR" sz="1600" dirty="0"/>
                </a:p>
                <a:p>
                  <a:pPr>
                    <a:lnSpc>
                      <a:spcPct val="150000"/>
                    </a:lnSpc>
                  </a:pPr>
                  <a:r>
                    <a:rPr kumimoji="1" lang="en-US" altLang="ko-Kore-KR" sz="1600" dirty="0"/>
                    <a:t>X gate : 4</a:t>
                  </a:r>
                  <a:endParaRPr kumimoji="1" lang="ko-Kore-KR" altLang="en-US" sz="1600" dirty="0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5B4822-C2C4-34EC-C239-18817A641F9E}"/>
                  </a:ext>
                </a:extLst>
              </p:cNvPr>
              <p:cNvSpPr txBox="1"/>
              <p:nvPr/>
            </p:nvSpPr>
            <p:spPr>
              <a:xfrm>
                <a:off x="6457635" y="3298349"/>
                <a:ext cx="4083107" cy="1551847"/>
              </a:xfrm>
              <a:prstGeom prst="rect">
                <a:avLst/>
              </a:prstGeom>
              <a:noFill/>
              <a:ln w="19050">
                <a:solidFill>
                  <a:schemeClr val="accent3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kumimoji="1" lang="en-US" altLang="ko-Kore-KR" sz="1600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EE2DDA-1313-5CDF-CC92-819519791EA7}"/>
                </a:ext>
              </a:extLst>
            </p:cNvPr>
            <p:cNvSpPr txBox="1"/>
            <p:nvPr/>
          </p:nvSpPr>
          <p:spPr>
            <a:xfrm>
              <a:off x="6457636" y="1630769"/>
              <a:ext cx="4083107" cy="1551847"/>
            </a:xfrm>
            <a:prstGeom prst="rect">
              <a:avLst/>
            </a:prstGeom>
            <a:noFill/>
            <a:ln w="1905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1" lang="en-US" altLang="ko-Kore-KR" sz="16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3F62B05-8D61-111D-4607-FC4B85C24B8B}"/>
              </a:ext>
            </a:extLst>
          </p:cNvPr>
          <p:cNvGrpSpPr/>
          <p:nvPr/>
        </p:nvGrpSpPr>
        <p:grpSpPr>
          <a:xfrm>
            <a:off x="3605627" y="5101123"/>
            <a:ext cx="4742240" cy="1583567"/>
            <a:chOff x="3724880" y="5066686"/>
            <a:chExt cx="4742240" cy="158356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C5A4FA-D38E-306C-C09F-179BD6D2EA4A}"/>
                </a:ext>
              </a:extLst>
            </p:cNvPr>
            <p:cNvSpPr txBox="1"/>
            <p:nvPr/>
          </p:nvSpPr>
          <p:spPr>
            <a:xfrm>
              <a:off x="3724881" y="5066686"/>
              <a:ext cx="4742239" cy="15491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accent3">
                  <a:lumMod val="50000"/>
                </a:schemeClr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kumimoji="1" lang="en-US" altLang="ko-Kore-KR" sz="1600" dirty="0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BA4BA34C-94D7-C939-6815-D0EBE319A9BA}"/>
                </a:ext>
              </a:extLst>
            </p:cNvPr>
            <p:cNvGrpSpPr/>
            <p:nvPr/>
          </p:nvGrpSpPr>
          <p:grpSpPr>
            <a:xfrm>
              <a:off x="3724880" y="5185143"/>
              <a:ext cx="4742240" cy="1465110"/>
              <a:chOff x="4207450" y="5153478"/>
              <a:chExt cx="4742240" cy="146511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CD2F5C-8CBD-C4D5-AD87-F9111AB2916A}"/>
                  </a:ext>
                </a:extLst>
              </p:cNvPr>
              <p:cNvSpPr txBox="1"/>
              <p:nvPr/>
            </p:nvSpPr>
            <p:spPr>
              <a:xfrm>
                <a:off x="5283683" y="5153478"/>
                <a:ext cx="24289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Substitution Layer</a:t>
                </a:r>
                <a:endParaRPr kumimoji="1" lang="ko-Kore-KR" alt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525E40-3B89-07FF-BE44-9D030D294C75}"/>
                  </a:ext>
                </a:extLst>
              </p:cNvPr>
              <p:cNvSpPr txBox="1"/>
              <p:nvPr/>
            </p:nvSpPr>
            <p:spPr>
              <a:xfrm>
                <a:off x="4207450" y="5463913"/>
                <a:ext cx="4742240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Toffoli gates : 448 x (4 x 4) </a:t>
                </a:r>
                <a:r>
                  <a:rPr kumimoji="1" lang="en-US" altLang="ko-KR" sz="1600" dirty="0"/>
                  <a:t>=</a:t>
                </a:r>
                <a:r>
                  <a:rPr kumimoji="1" lang="en-US" altLang="ko-Kore-KR" sz="1600" dirty="0"/>
                  <a:t> 7,168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CNOT gate: (569 + 561 +578 +570) x 4 = 9,112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X gate : 4 x (4 x 4) = 64</a:t>
                </a:r>
                <a:endParaRPr kumimoji="1" lang="ko-Kore-KR" altLang="en-US"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8806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8BEEF-55D8-F6A3-07F2-87C0DDA5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Diffusion Layer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ECB1E0-0546-30B4-331B-3E41230DA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59" y="2255237"/>
            <a:ext cx="4851400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EB752-7874-B4B1-649E-20D54F11BE2C}"/>
              </a:ext>
            </a:extLst>
          </p:cNvPr>
          <p:cNvSpPr txBox="1"/>
          <p:nvPr/>
        </p:nvSpPr>
        <p:spPr>
          <a:xfrm>
            <a:off x="447323" y="1141706"/>
            <a:ext cx="3857048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Diffusion Layer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PLU </a:t>
            </a:r>
            <a:r>
              <a:rPr kumimoji="1" lang="ko-KR" altLang="en-US" dirty="0"/>
              <a:t>분해 사용</a:t>
            </a:r>
            <a:endParaRPr kumimoji="1" lang="en-US" altLang="ko-Kore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ko-Kore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1DA84-1DAE-4C16-92EB-F34B1D42B9E8}"/>
              </a:ext>
            </a:extLst>
          </p:cNvPr>
          <p:cNvSpPr txBox="1"/>
          <p:nvPr/>
        </p:nvSpPr>
        <p:spPr>
          <a:xfrm>
            <a:off x="7445170" y="1799963"/>
            <a:ext cx="2983661" cy="115467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Yang.et.al</a:t>
            </a:r>
            <a:r>
              <a:rPr kumimoji="1" lang="en-US" altLang="ko-Kore-KR" sz="1600" dirty="0"/>
              <a:t>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CNOT gates : 768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Depth : 31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94260-9254-1C83-DE32-3C590B51F77B}"/>
              </a:ext>
            </a:extLst>
          </p:cNvPr>
          <p:cNvSpPr txBox="1"/>
          <p:nvPr/>
        </p:nvSpPr>
        <p:spPr>
          <a:xfrm>
            <a:off x="7445170" y="4486826"/>
            <a:ext cx="2983661" cy="11546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dirty="0" err="1"/>
              <a:t>Chauhan.et.al</a:t>
            </a:r>
            <a:endParaRPr kumimoji="1" lang="en-US" altLang="ko-Kore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CNOT gates : 768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kumimoji="1" lang="en-US" altLang="ko-Kore-KR" sz="1600" dirty="0"/>
              <a:t>Depth : 26</a:t>
            </a:r>
          </a:p>
        </p:txBody>
      </p:sp>
    </p:spTree>
    <p:extLst>
      <p:ext uri="{BB962C8B-B14F-4D97-AF65-F5344CB8AC3E}">
        <p14:creationId xmlns:p14="http://schemas.microsoft.com/office/powerpoint/2010/main" val="158206127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5287</TotalTime>
  <Words>774</Words>
  <Application>Microsoft Macintosh PowerPoint</Application>
  <PresentationFormat>와이드스크린</PresentationFormat>
  <Paragraphs>133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CMR9</vt:lpstr>
      <vt:lpstr>맑은 고딕</vt:lpstr>
      <vt:lpstr>Arial</vt:lpstr>
      <vt:lpstr>Cambria Math</vt:lpstr>
      <vt:lpstr>Wingdings</vt:lpstr>
      <vt:lpstr>CryptoCraft 테마</vt:lpstr>
      <vt:lpstr>제목 테마</vt:lpstr>
      <vt:lpstr>ARIA 양자 구현 논문 리뷰</vt:lpstr>
      <vt:lpstr>논문</vt:lpstr>
      <vt:lpstr>Substitution Layer</vt:lpstr>
      <vt:lpstr>Substitution Layer</vt:lpstr>
      <vt:lpstr>Substitution Layer</vt:lpstr>
      <vt:lpstr>Substitution Layer</vt:lpstr>
      <vt:lpstr>Substitution Layer</vt:lpstr>
      <vt:lpstr>Substitution Layer </vt:lpstr>
      <vt:lpstr>Diffusion Layer</vt:lpstr>
      <vt:lpstr>Round function </vt:lpstr>
      <vt:lpstr>Key Schedule</vt:lpstr>
      <vt:lpstr>Key Schedule</vt:lpstr>
      <vt:lpstr>Key Schedule</vt:lpstr>
      <vt:lpstr>Key Schedule</vt:lpstr>
      <vt:lpstr>Quantum resource estimation</vt:lpstr>
      <vt:lpstr>Grover’s key search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64</cp:revision>
  <dcterms:created xsi:type="dcterms:W3CDTF">2019-03-05T04:29:07Z</dcterms:created>
  <dcterms:modified xsi:type="dcterms:W3CDTF">2024-03-03T15:08:45Z</dcterms:modified>
</cp:coreProperties>
</file>