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6" r:id="rId4"/>
    <p:sldId id="282" r:id="rId5"/>
    <p:sldId id="287" r:id="rId6"/>
    <p:sldId id="283" r:id="rId7"/>
    <p:sldId id="291" r:id="rId8"/>
    <p:sldId id="284" r:id="rId9"/>
    <p:sldId id="288" r:id="rId10"/>
    <p:sldId id="29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2025. 4. 20.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2025. 4. 20.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Camellia </a:t>
            </a:r>
            <a:r>
              <a:rPr lang="ko-KR" altLang="en-US" dirty="0">
                <a:latin typeface="+mj-ea"/>
                <a:ea typeface="+mj-ea"/>
              </a:rPr>
              <a:t>알고리즘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latin typeface="+mj-ea"/>
                <a:ea typeface="+mj-ea"/>
              </a:rPr>
              <a:t>https://</a:t>
            </a:r>
            <a:r>
              <a:rPr lang="en" altLang="ko-KR" dirty="0" err="1">
                <a:latin typeface="+mj-ea"/>
                <a:ea typeface="+mj-ea"/>
              </a:rPr>
              <a:t>youtu.be</a:t>
            </a:r>
            <a:r>
              <a:rPr lang="en" altLang="ko-KR">
                <a:latin typeface="+mj-ea"/>
                <a:ea typeface="+mj-ea"/>
              </a:rPr>
              <a:t>/Dp_EFGX0Bs8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1CDA7-8A8F-D4D9-2153-FD77A1B96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975D5-45CA-509D-CB79-C5A91866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알고리즘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6EC28-5C3B-5A2A-59D9-42A8A6C99B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일본의 통신회사 </a:t>
            </a:r>
            <a:r>
              <a:rPr lang="en-US" altLang="ko-KR" dirty="0">
                <a:latin typeface="+mn-ea"/>
                <a:ea typeface="+mn-ea"/>
              </a:rPr>
              <a:t>NTT(Nippon Telegraph and Telephone)</a:t>
            </a:r>
            <a:r>
              <a:rPr lang="ko-KR" altLang="en-US" dirty="0">
                <a:latin typeface="+mn-ea"/>
                <a:ea typeface="+mn-ea"/>
              </a:rPr>
              <a:t>와 </a:t>
            </a:r>
            <a:r>
              <a:rPr lang="en-US" altLang="ko-KR" dirty="0" err="1">
                <a:latin typeface="+mn-ea"/>
                <a:ea typeface="+mn-ea"/>
              </a:rPr>
              <a:t>Mitshubishi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미쓰비시</a:t>
            </a:r>
            <a:r>
              <a:rPr lang="en-US" altLang="ko-KR" dirty="0">
                <a:latin typeface="+mn-ea"/>
                <a:ea typeface="+mn-ea"/>
              </a:rPr>
              <a:t>) </a:t>
            </a:r>
            <a:r>
              <a:rPr lang="ko-KR" altLang="en-US" dirty="0">
                <a:latin typeface="+mn-ea"/>
                <a:ea typeface="+mn-ea"/>
              </a:rPr>
              <a:t>기업이 공동으로 개발한 블록암호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CRYPTREC(</a:t>
            </a:r>
            <a:r>
              <a:rPr lang="ko-KR" altLang="en-US" dirty="0">
                <a:latin typeface="+mn-ea"/>
                <a:ea typeface="+mn-ea"/>
              </a:rPr>
              <a:t>일본 암호기술 평가 프로젝트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일본 정부기관과 산업계에서 사용될 암호 알고리즘을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평가 및 선정하는 공식 프로젝트</a:t>
            </a:r>
            <a:r>
              <a:rPr lang="en-US" altLang="ko-KR" dirty="0">
                <a:latin typeface="+mn-ea"/>
                <a:ea typeface="+mn-ea"/>
              </a:rPr>
              <a:t>. 2003</a:t>
            </a:r>
            <a:r>
              <a:rPr lang="ko-KR" altLang="en-US" dirty="0">
                <a:latin typeface="+mn-ea"/>
                <a:ea typeface="+mn-ea"/>
              </a:rPr>
              <a:t>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일본 정부의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공식적인 암호 평가 프로젝트인 </a:t>
            </a:r>
            <a:r>
              <a:rPr lang="en-US" altLang="ko-KR" dirty="0">
                <a:latin typeface="+mn-ea"/>
                <a:ea typeface="+mn-ea"/>
              </a:rPr>
              <a:t>CRYPTREC</a:t>
            </a:r>
            <a:r>
              <a:rPr lang="ko-KR" altLang="en-US" dirty="0">
                <a:latin typeface="+mn-ea"/>
                <a:ea typeface="+mn-ea"/>
              </a:rPr>
              <a:t>에서 추천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알고리즘으로 선정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pic>
        <p:nvPicPr>
          <p:cNvPr id="1028" name="Picture 4" descr="일본전신전화 - 위키백과, 우리 모두의 백과사전">
            <a:extLst>
              <a:ext uri="{FF2B5EF4-FFF2-40B4-BE49-F238E27FC236}">
                <a16:creationId xmlns:a16="http://schemas.microsoft.com/office/drawing/2014/main" id="{07959BA4-F7D5-8391-0255-D811315AF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59" y="2291496"/>
            <a:ext cx="36099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당신 옆엔 전범기업 미쓰비시가 있습니다 - 오마이뉴스">
            <a:extLst>
              <a:ext uri="{FF2B5EF4-FFF2-40B4-BE49-F238E27FC236}">
                <a16:creationId xmlns:a16="http://schemas.microsoft.com/office/drawing/2014/main" id="{EB9876DA-5986-7518-7FAC-BFA2A8D85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981" y="2291496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8B128A-7986-75D1-E044-7DB50E722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4985" y="3965890"/>
            <a:ext cx="3402035" cy="2571192"/>
          </a:xfrm>
          <a:prstGeom prst="rect">
            <a:avLst/>
          </a:prstGeom>
        </p:spPr>
      </p:pic>
      <p:pic>
        <p:nvPicPr>
          <p:cNvPr id="1040" name="Picture 16" descr="イベント開催レポート | 暗号技術の最前線！CRYPTREC ...">
            <a:extLst>
              <a:ext uri="{FF2B5EF4-FFF2-40B4-BE49-F238E27FC236}">
                <a16:creationId xmlns:a16="http://schemas.microsoft.com/office/drawing/2014/main" id="{4866566A-443D-46FB-7AC7-90B658098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192" y="5513655"/>
            <a:ext cx="2181223" cy="134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11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알고리즘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ISO/IEC </a:t>
            </a:r>
            <a:r>
              <a:rPr lang="ko-KR" altLang="en-US" dirty="0">
                <a:latin typeface="+mn-ea"/>
                <a:ea typeface="+mn-ea"/>
              </a:rPr>
              <a:t>국제 표준화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2005</a:t>
            </a:r>
            <a:r>
              <a:rPr lang="ko-KR" altLang="en-US" dirty="0">
                <a:latin typeface="+mn-ea"/>
                <a:ea typeface="+mn-ea"/>
              </a:rPr>
              <a:t>년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국제 표준화 기국 </a:t>
            </a:r>
            <a:r>
              <a:rPr lang="en-US" altLang="ko-KR" dirty="0">
                <a:latin typeface="+mn-ea"/>
                <a:ea typeface="+mn-ea"/>
              </a:rPr>
              <a:t>ISO/IEC</a:t>
            </a:r>
            <a:r>
              <a:rPr lang="ko-KR" altLang="en-US" dirty="0">
                <a:latin typeface="+mn-ea"/>
                <a:ea typeface="+mn-ea"/>
              </a:rPr>
              <a:t>의 블록 암호 표준</a:t>
            </a:r>
            <a:r>
              <a:rPr lang="en-US" altLang="ko-KR" dirty="0">
                <a:latin typeface="+mn-ea"/>
                <a:ea typeface="+mn-ea"/>
              </a:rPr>
              <a:t>(ISO/IEC 18033-3)</a:t>
            </a:r>
            <a:r>
              <a:rPr lang="ko-KR" altLang="en-US" dirty="0">
                <a:latin typeface="+mn-ea"/>
                <a:ea typeface="+mn-ea"/>
              </a:rPr>
              <a:t>에 </a:t>
            </a:r>
            <a:br>
              <a:rPr lang="en-US" altLang="ko-KR" dirty="0">
                <a:latin typeface="+mn-ea"/>
                <a:ea typeface="+mn-ea"/>
              </a:rPr>
            </a:br>
            <a:r>
              <a:rPr lang="ko-KR" altLang="en-US" dirty="0">
                <a:latin typeface="+mn-ea"/>
                <a:ea typeface="+mn-ea"/>
              </a:rPr>
              <a:t>포함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ISO/IEC 18033-3: </a:t>
            </a:r>
            <a:r>
              <a:rPr lang="ko-KR" altLang="en-US" dirty="0"/>
              <a:t>국제표준화기구</a:t>
            </a:r>
            <a:r>
              <a:rPr lang="en-US" altLang="ko-KR" dirty="0"/>
              <a:t>(ISO)</a:t>
            </a:r>
            <a:r>
              <a:rPr lang="ko-KR" altLang="en-US" dirty="0"/>
              <a:t>와 국제전기기술위원회</a:t>
            </a:r>
            <a:r>
              <a:rPr lang="en-US" altLang="ko-KR" dirty="0"/>
              <a:t>(IEC)</a:t>
            </a:r>
            <a:r>
              <a:rPr lang="ko-KR" altLang="en-US" dirty="0"/>
              <a:t>가 공동으로 제정한 국제 표준으로</a:t>
            </a:r>
            <a:r>
              <a:rPr lang="en-US" altLang="ko-KR" dirty="0"/>
              <a:t>, </a:t>
            </a:r>
            <a:r>
              <a:rPr lang="ko-KR" altLang="en-US" dirty="0"/>
              <a:t>데이터 암호화 알고리즘에 대한 명세를 정의한 표준 시리즈 중 하나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블록 암호 알고리즘의 선정 및 명세화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29BD2A-681B-9E3D-5DF8-25E24909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4211362"/>
            <a:ext cx="726858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5B089-754A-AB43-D9DB-37AB723B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735C2-DEC9-41BE-4E3E-E6F3EE64B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알고리즘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75666-EEF1-C88E-2A15-5250399B9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IETF RFC </a:t>
            </a:r>
            <a:r>
              <a:rPr lang="ko-KR" altLang="en-US" dirty="0">
                <a:latin typeface="+mn-ea"/>
                <a:ea typeface="+mn-ea"/>
              </a:rPr>
              <a:t>채택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인터넷 프로토콜의 기술 표준을 관리하는 기관 </a:t>
            </a:r>
            <a:r>
              <a:rPr lang="en-US" altLang="ko-KR" dirty="0">
                <a:latin typeface="+mn-ea"/>
                <a:ea typeface="+mn-ea"/>
              </a:rPr>
              <a:t>IETF</a:t>
            </a:r>
            <a:r>
              <a:rPr lang="ko-KR" altLang="en-US" dirty="0">
                <a:latin typeface="+mn-ea"/>
                <a:ea typeface="+mn-ea"/>
              </a:rPr>
              <a:t>에서 </a:t>
            </a:r>
            <a:r>
              <a:rPr lang="en-US" altLang="ko-KR" dirty="0">
                <a:latin typeface="+mn-ea"/>
                <a:ea typeface="+mn-ea"/>
              </a:rPr>
              <a:t>Camellia</a:t>
            </a:r>
            <a:r>
              <a:rPr lang="ko-KR" altLang="en-US" dirty="0">
                <a:latin typeface="+mn-ea"/>
                <a:ea typeface="+mn-ea"/>
              </a:rPr>
              <a:t>를 </a:t>
            </a:r>
            <a:r>
              <a:rPr lang="en-US" altLang="ko-KR" dirty="0">
                <a:latin typeface="+mn-ea"/>
                <a:ea typeface="+mn-ea"/>
              </a:rPr>
              <a:t>TLS, IPsec</a:t>
            </a:r>
            <a:r>
              <a:rPr lang="ko-KR" altLang="en-US" dirty="0">
                <a:latin typeface="+mn-ea"/>
                <a:ea typeface="+mn-ea"/>
              </a:rPr>
              <a:t>등 주요 보안 프로토콜에 적용할 수 있도록 </a:t>
            </a:r>
            <a:r>
              <a:rPr lang="en-US" altLang="ko-KR" dirty="0">
                <a:latin typeface="+mn-ea"/>
                <a:ea typeface="+mn-ea"/>
              </a:rPr>
              <a:t>RFC 3713</a:t>
            </a:r>
            <a:r>
              <a:rPr lang="ko-KR" altLang="en-US" dirty="0">
                <a:latin typeface="+mn-ea"/>
                <a:ea typeface="+mn-ea"/>
              </a:rPr>
              <a:t>을 통해 공식적으로 권장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C9AB17-76F0-F22D-49A2-EBB8F90D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915" y="2998640"/>
            <a:ext cx="4615165" cy="3651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39DF0-E56E-A55C-DECF-A5CCE841DA05}"/>
              </a:ext>
            </a:extLst>
          </p:cNvPr>
          <p:cNvSpPr txBox="1"/>
          <p:nvPr/>
        </p:nvSpPr>
        <p:spPr>
          <a:xfrm>
            <a:off x="592016" y="3429000"/>
            <a:ext cx="6131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IETF</a:t>
            </a:r>
            <a:r>
              <a:rPr lang="ko-KR" altLang="en-US" dirty="0"/>
              <a:t>는 인터넷 표준 프로토콜의 개발과 기술적 지침 제공을 담당하는 국제 비영리 단체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7EA21-FF62-196F-872F-AB29D412EA92}"/>
              </a:ext>
            </a:extLst>
          </p:cNvPr>
          <p:cNvSpPr txBox="1"/>
          <p:nvPr/>
        </p:nvSpPr>
        <p:spPr>
          <a:xfrm>
            <a:off x="592016" y="4156978"/>
            <a:ext cx="6131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RFC</a:t>
            </a:r>
            <a:r>
              <a:rPr lang="en-US" altLang="ko-KR" dirty="0"/>
              <a:t>(Request for Comments)</a:t>
            </a:r>
            <a:r>
              <a:rPr lang="ko-KR" altLang="en-US" dirty="0"/>
              <a:t>는 </a:t>
            </a:r>
            <a:r>
              <a:rPr lang="en-US" altLang="ko-KR" dirty="0"/>
              <a:t>IETF</a:t>
            </a:r>
            <a:r>
              <a:rPr lang="ko-KR" altLang="en-US" dirty="0"/>
              <a:t>에서 관리하는 일련의 문서 시리즈로</a:t>
            </a:r>
            <a:r>
              <a:rPr lang="en-US" altLang="ko-KR" dirty="0"/>
              <a:t>, </a:t>
            </a:r>
            <a:r>
              <a:rPr lang="ko-KR" altLang="en-US" dirty="0"/>
              <a:t>인터넷 기술 및 프로토콜의 표준을 정의하고 기술적 세부 사항을 </a:t>
            </a:r>
            <a:r>
              <a:rPr lang="ko-KR" altLang="en-US" dirty="0" err="1"/>
              <a:t>명세화한</a:t>
            </a:r>
            <a:r>
              <a:rPr lang="ko-KR" altLang="en-US" dirty="0"/>
              <a:t> 문서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8B86B-1449-0F0A-3202-EFE4B551DB72}"/>
              </a:ext>
            </a:extLst>
          </p:cNvPr>
          <p:cNvSpPr txBox="1"/>
          <p:nvPr/>
        </p:nvSpPr>
        <p:spPr>
          <a:xfrm>
            <a:off x="592016" y="5262923"/>
            <a:ext cx="6131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RFC </a:t>
            </a:r>
            <a:r>
              <a:rPr lang="ko-KR" altLang="en-US" dirty="0"/>
              <a:t>문서로 등록되었다는 것은</a:t>
            </a:r>
            <a:r>
              <a:rPr lang="en-US" altLang="ko-KR" dirty="0"/>
              <a:t>, </a:t>
            </a:r>
            <a:r>
              <a:rPr lang="ko-KR" altLang="en-US" dirty="0"/>
              <a:t>인터넷 프로토콜 환경에서 해당 암호 알고리즘을 구현할 때 표준 참조 문서로서 활용할 수 있음을 의미</a:t>
            </a:r>
          </a:p>
        </p:txBody>
      </p:sp>
    </p:spTree>
    <p:extLst>
      <p:ext uri="{BB962C8B-B14F-4D97-AF65-F5344CB8AC3E}">
        <p14:creationId xmlns:p14="http://schemas.microsoft.com/office/powerpoint/2010/main" val="184302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E1EE-E478-D684-CC8B-C7DFC8FE6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AFAB-2E0F-3183-18C1-B50B6C5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Camellia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85035-6A9C-54F9-3D35-9ABB71C4B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기본 특징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Feistel </a:t>
            </a:r>
            <a:r>
              <a:rPr lang="ko-KR" altLang="en-US" dirty="0">
                <a:latin typeface="+mn-ea"/>
                <a:ea typeface="+mn-ea"/>
              </a:rPr>
              <a:t>구조</a:t>
            </a:r>
            <a:r>
              <a:rPr lang="en-US" altLang="ko-KR" dirty="0">
                <a:latin typeface="+mn-ea"/>
                <a:ea typeface="+mn-ea"/>
              </a:rPr>
              <a:t>, 128</a:t>
            </a:r>
            <a:r>
              <a:rPr lang="ko-KR" altLang="en-US" dirty="0">
                <a:latin typeface="+mn-ea"/>
                <a:ea typeface="+mn-ea"/>
              </a:rPr>
              <a:t>비트 블록크기</a:t>
            </a:r>
            <a:r>
              <a:rPr lang="en-US" altLang="ko-KR" dirty="0">
                <a:latin typeface="+mn-ea"/>
                <a:ea typeface="+mn-ea"/>
              </a:rPr>
              <a:t>, 128/192/256 </a:t>
            </a:r>
            <a:r>
              <a:rPr lang="ko-KR" altLang="en-US" dirty="0" err="1">
                <a:latin typeface="+mn-ea"/>
                <a:ea typeface="+mn-ea"/>
              </a:rPr>
              <a:t>키크기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18</a:t>
            </a:r>
            <a:r>
              <a:rPr lang="ko-KR" altLang="en-US" dirty="0">
                <a:latin typeface="+mn-ea"/>
                <a:ea typeface="+mn-ea"/>
              </a:rPr>
              <a:t>라운드</a:t>
            </a:r>
            <a:r>
              <a:rPr lang="en-US" altLang="ko-KR" dirty="0">
                <a:latin typeface="+mn-ea"/>
                <a:ea typeface="+mn-ea"/>
              </a:rPr>
              <a:t>/24</a:t>
            </a:r>
            <a:r>
              <a:rPr lang="ko-KR" altLang="en-US" dirty="0">
                <a:latin typeface="+mn-ea"/>
                <a:ea typeface="+mn-ea"/>
              </a:rPr>
              <a:t>라운드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F9ED3-B983-539A-B230-FD9C868ED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337" y="2076859"/>
            <a:ext cx="4292508" cy="4573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C4158A-FF97-ED8D-4F7A-FE1F3092F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9" y="2217846"/>
            <a:ext cx="3870043" cy="44798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64713C-7FA8-1331-582C-BF0777661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420" y="3438966"/>
            <a:ext cx="4083756" cy="22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B5A8D-F630-9DFD-5A32-DFE2FFCE4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4F953-084A-AEF8-4D6B-BE99E7CC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Camellia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5DCA4-0093-8583-9482-01A54A6B45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키 스케쥴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5968D2-4363-015D-7FD4-BDB5DDDF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9" y="1933613"/>
            <a:ext cx="3870043" cy="44798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D1903D-D076-30ED-5E64-91BFB9BB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651" y="1649381"/>
            <a:ext cx="3058479" cy="50483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2688F7-7718-E75D-A5F6-C9F271742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7527" y="1945279"/>
            <a:ext cx="4292508" cy="45733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228BF2-313D-5D31-830C-9F054538A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982" y="1162806"/>
            <a:ext cx="662079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7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50B7-EA9B-9CB9-CD68-0B472D862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BEF25-3F18-130E-E71E-7BED70E0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Camellia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E3B28-3829-C450-A75D-B6E1B67058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S-Function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465DA4-3811-23A9-DF32-CCEA28699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199"/>
            <a:ext cx="2873418" cy="42404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BFF17D-0417-C720-E8B3-614E1630C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190" y="264921"/>
            <a:ext cx="7554379" cy="8478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E887D4-B3FB-2249-5DCE-BFFDAFCE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726" y="1201520"/>
            <a:ext cx="3448531" cy="23053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A96BDF-3838-9583-D8D7-CC0FEBCC7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5213" y="3555887"/>
            <a:ext cx="3155868" cy="2728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CB4634-48ED-35D3-8DDD-1D4E8E221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864" y="1451198"/>
            <a:ext cx="4402843" cy="170879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A819CFB-4C94-E08B-ACF9-4F70276DD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1081" y="3429000"/>
            <a:ext cx="3356626" cy="30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7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CBC90-5692-DEB4-4C36-7A11A8C54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72DB5-48BF-F932-856F-4A58A76C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2. Camellia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3D896-259B-F5DE-105D-761E95F2AC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 err="1">
                <a:latin typeface="+mn-ea"/>
                <a:ea typeface="+mn-ea"/>
              </a:rPr>
              <a:t>openSSL</a:t>
            </a:r>
            <a:r>
              <a:rPr lang="en-US" altLang="ko-KR" dirty="0">
                <a:latin typeface="+mn-ea"/>
                <a:ea typeface="+mn-ea"/>
              </a:rPr>
              <a:t> Camellia F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function</a:t>
            </a:r>
            <a:r>
              <a:rPr lang="ko-KR" altLang="en-US" dirty="0">
                <a:latin typeface="+mn-ea"/>
                <a:ea typeface="+mn-ea"/>
              </a:rPr>
              <a:t> 코드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3B442C-E2BB-0EF4-8368-12F125C7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799" y="2307306"/>
            <a:ext cx="7804593" cy="4207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2DA514-9FB9-BCC9-7EF8-EA0FC451B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08" y="2451815"/>
            <a:ext cx="4068192" cy="391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7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9838C-C397-CE0D-B036-EBF3FE9B9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C6C20-38E0-9454-0C16-4228FDBF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3. </a:t>
            </a:r>
            <a:r>
              <a:rPr lang="ko-KR" altLang="en-US" dirty="0">
                <a:latin typeface="+mj-ea"/>
                <a:ea typeface="+mj-ea"/>
              </a:rPr>
              <a:t>구현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B9C56-DADD-319F-69D5-3981A79DE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기존의 </a:t>
            </a:r>
            <a:r>
              <a:rPr lang="en-US" altLang="ko-KR" dirty="0">
                <a:latin typeface="+mn-ea"/>
                <a:ea typeface="+mn-ea"/>
              </a:rPr>
              <a:t>ARIA </a:t>
            </a:r>
            <a:r>
              <a:rPr lang="ko-KR" altLang="en-US" dirty="0">
                <a:latin typeface="+mn-ea"/>
                <a:ea typeface="+mn-ea"/>
              </a:rPr>
              <a:t>코드 활용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Sbox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병합 후 공유메모리 활용과 </a:t>
            </a:r>
            <a:r>
              <a:rPr lang="en-US" altLang="ko-KR" dirty="0">
                <a:latin typeface="+mn-ea"/>
                <a:ea typeface="+mn-ea"/>
              </a:rPr>
              <a:t>__</a:t>
            </a:r>
            <a:r>
              <a:rPr lang="en-US" altLang="ko-KR" dirty="0" err="1">
                <a:latin typeface="+mn-ea"/>
                <a:ea typeface="+mn-ea"/>
              </a:rPr>
              <a:t>byte_perm</a:t>
            </a:r>
            <a:r>
              <a:rPr lang="en-US" altLang="ko-KR" dirty="0">
                <a:latin typeface="+mn-ea"/>
                <a:ea typeface="+mn-ea"/>
              </a:rPr>
              <a:t>() </a:t>
            </a:r>
            <a:r>
              <a:rPr lang="ko-KR" altLang="en-US" dirty="0">
                <a:latin typeface="+mn-ea"/>
                <a:ea typeface="+mn-ea"/>
              </a:rPr>
              <a:t>활용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>
                <a:latin typeface="+mn-ea"/>
                <a:ea typeface="+mn-ea"/>
              </a:rPr>
              <a:t>GPU CUDA CTR </a:t>
            </a:r>
            <a:r>
              <a:rPr lang="ko-KR" altLang="en-US" dirty="0">
                <a:latin typeface="+mn-ea"/>
                <a:ea typeface="+mn-ea"/>
              </a:rPr>
              <a:t>구현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CISC-S </a:t>
            </a:r>
            <a:r>
              <a:rPr lang="ko-KR" altLang="en-US" dirty="0">
                <a:latin typeface="+mn-ea"/>
                <a:ea typeface="+mn-ea"/>
              </a:rPr>
              <a:t>학술대회 제출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CUDA CTR/ES -&gt; AES / ARIA / SEED / Camellia </a:t>
            </a:r>
            <a:r>
              <a:rPr lang="ko-KR" altLang="en-US" dirty="0">
                <a:latin typeface="+mn-ea"/>
                <a:ea typeface="+mn-ea"/>
              </a:rPr>
              <a:t>합쳐서 내도 </a:t>
            </a:r>
            <a:r>
              <a:rPr lang="ko-KR" altLang="en-US" dirty="0" err="1">
                <a:latin typeface="+mn-ea"/>
                <a:ea typeface="+mn-ea"/>
              </a:rPr>
              <a:t>괜찮을거</a:t>
            </a:r>
            <a:r>
              <a:rPr lang="ko-KR" altLang="en-US" dirty="0">
                <a:latin typeface="+mn-ea"/>
                <a:ea typeface="+mn-ea"/>
              </a:rPr>
              <a:t> 같음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dirty="0" err="1">
                <a:latin typeface="+mn-ea"/>
                <a:ea typeface="+mn-ea"/>
              </a:rPr>
              <a:t>Bitslice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구현 및 </a:t>
            </a:r>
            <a:r>
              <a:rPr lang="en-US" altLang="ko-KR" dirty="0">
                <a:latin typeface="+mn-ea"/>
                <a:ea typeface="+mn-ea"/>
              </a:rPr>
              <a:t>ARMv8 </a:t>
            </a:r>
            <a:r>
              <a:rPr lang="ko-KR" altLang="en-US" dirty="0">
                <a:latin typeface="+mn-ea"/>
                <a:ea typeface="+mn-ea"/>
              </a:rPr>
              <a:t>병렬 구현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많이 사용되는 거 같지 않아서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시간될 때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80435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326</Words>
  <Application>Microsoft Macintosh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AppleGothic</vt:lpstr>
      <vt:lpstr>Arial</vt:lpstr>
      <vt:lpstr>CryptoCraft 테마</vt:lpstr>
      <vt:lpstr>제목 테마</vt:lpstr>
      <vt:lpstr>Camellia 알고리즘 분석</vt:lpstr>
      <vt:lpstr>1. 알고리즘 개요</vt:lpstr>
      <vt:lpstr>1. 알고리즘 개요</vt:lpstr>
      <vt:lpstr>1. 알고리즘 개요</vt:lpstr>
      <vt:lpstr>2. Camellia</vt:lpstr>
      <vt:lpstr>2. Camellia</vt:lpstr>
      <vt:lpstr>2. Camellia</vt:lpstr>
      <vt:lpstr>2. Camellia</vt:lpstr>
      <vt:lpstr>3. 구현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76</cp:revision>
  <dcterms:created xsi:type="dcterms:W3CDTF">2019-03-05T04:29:07Z</dcterms:created>
  <dcterms:modified xsi:type="dcterms:W3CDTF">2025-04-20T08:40:46Z</dcterms:modified>
</cp:coreProperties>
</file>