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6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경호 김" initials="경김" lastIdx="1" clrIdx="0">
    <p:extLst>
      <p:ext uri="{19B8F6BF-5375-455C-9EA6-DF929625EA0E}">
        <p15:presenceInfo xmlns:p15="http://schemas.microsoft.com/office/powerpoint/2012/main" userId="f8c131702509a1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6341" autoAdjust="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04633" y="308057"/>
            <a:ext cx="10291952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타원 18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1037713" y="290870"/>
            <a:ext cx="10758872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없이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  <p:sp>
        <p:nvSpPr>
          <p:cNvPr id="6" name="타원 5"/>
          <p:cNvSpPr/>
          <p:nvPr userDrawn="1"/>
        </p:nvSpPr>
        <p:spPr>
          <a:xfrm>
            <a:off x="353972" y="136493"/>
            <a:ext cx="1070919" cy="10709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23"/>
          <p:cNvSpPr>
            <a:spLocks noGrp="1"/>
          </p:cNvSpPr>
          <p:nvPr>
            <p:ph type="body" sz="quarter" idx="11" hasCustomPrompt="1"/>
          </p:nvPr>
        </p:nvSpPr>
        <p:spPr>
          <a:xfrm>
            <a:off x="619432" y="408181"/>
            <a:ext cx="540000" cy="540000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ko-KR" altLang="en-US" dirty="0"/>
              <a:t>숫자</a:t>
            </a:r>
          </a:p>
        </p:txBody>
      </p:sp>
    </p:spTree>
    <p:extLst>
      <p:ext uri="{BB962C8B-B14F-4D97-AF65-F5344CB8AC3E}">
        <p14:creationId xmlns:p14="http://schemas.microsoft.com/office/powerpoint/2010/main" val="3312079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7537" y="5964934"/>
            <a:ext cx="806038" cy="39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7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2325" y="6078693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10" y="324564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6" y="324564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4193057" y="324564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45110" y="5178766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6" y="5178766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4180110" y="517876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3468517" y="2733819"/>
            <a:ext cx="503484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Thank You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46" y="5197917"/>
            <a:ext cx="3496180" cy="74244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33" y="4846764"/>
            <a:ext cx="2948478" cy="144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545110" y="1217530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4283676" y="1217530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41024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69" name="텍스트 개체 틀 2"/>
          <p:cNvSpPr>
            <a:spLocks noGrp="1"/>
          </p:cNvSpPr>
          <p:nvPr>
            <p:ph type="body" sz="quarter" idx="24" hasCustomPrompt="1"/>
          </p:nvPr>
        </p:nvSpPr>
        <p:spPr>
          <a:xfrm>
            <a:off x="3545108" y="2518123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>
                <a:solidFill>
                  <a:schemeClr val="bg1"/>
                </a:solidFill>
              </a:rPr>
              <a:t>숫자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4283674" y="2133371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4102440" y="253196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5" name="텍스트 개체 틀 2"/>
          <p:cNvSpPr>
            <a:spLocks noGrp="1"/>
          </p:cNvSpPr>
          <p:nvPr>
            <p:ph type="body" sz="quarter" idx="26" hasCustomPrompt="1"/>
          </p:nvPr>
        </p:nvSpPr>
        <p:spPr>
          <a:xfrm>
            <a:off x="3529725" y="390722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4283674" y="3052552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4180108" y="390722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8" name="텍스트 개체 틀 2"/>
          <p:cNvSpPr>
            <a:spLocks noGrp="1"/>
          </p:cNvSpPr>
          <p:nvPr>
            <p:ph type="body" sz="quarter" idx="28" hasCustomPrompt="1"/>
          </p:nvPr>
        </p:nvSpPr>
        <p:spPr>
          <a:xfrm>
            <a:off x="3545108" y="5275041"/>
            <a:ext cx="635000" cy="718952"/>
          </a:xfrm>
          <a:solidFill>
            <a:schemeClr val="accent1">
              <a:lumMod val="75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ko-KR" altLang="en-US" sz="2800" dirty="0">
                <a:solidFill>
                  <a:schemeClr val="bg1"/>
                </a:solidFill>
              </a:rPr>
              <a:t>숫자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4283673" y="3968393"/>
            <a:ext cx="719919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4102440" y="528099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2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32681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95210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19. 03. 31. Masked AES</a:t>
            </a:r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8513366" y="6484546"/>
            <a:ext cx="35686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1500" smtClean="0">
                <a:solidFill>
                  <a:schemeClr val="bg1"/>
                </a:solidFill>
                <a:latin typeface="+mn-lt"/>
              </a:rPr>
              <a:t>‹#›</a:t>
            </a:fld>
            <a:r>
              <a:rPr lang="ko-KR" altLang="en-US" sz="1500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+mn-lt"/>
              </a:rPr>
              <a:t>전체 슬라이드 번호</a:t>
            </a:r>
            <a:r>
              <a:rPr lang="en-US" altLang="ko-KR" sz="1500" dirty="0">
                <a:solidFill>
                  <a:schemeClr val="bg1"/>
                </a:solidFill>
                <a:latin typeface="+mn-lt"/>
              </a:rPr>
              <a:t>)</a:t>
            </a:r>
            <a:endParaRPr lang="ko-KR" altLang="en-US" sz="15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68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6F72-8E1B-4312-9050-AA2AB609782B}" type="datetime1">
              <a:rPr lang="ko-KR" altLang="en-US" smtClean="0"/>
              <a:t>2019-03-31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날짜 및 제목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SP2EMvWLJU" TargetMode="Externa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17906" y="1223120"/>
            <a:ext cx="9974094" cy="2387600"/>
          </a:xfrm>
        </p:spPr>
        <p:txBody>
          <a:bodyPr>
            <a:noAutofit/>
          </a:bodyPr>
          <a:lstStyle/>
          <a:p>
            <a:r>
              <a:rPr lang="ko-KR" altLang="en-US" sz="4400" dirty="0" err="1"/>
              <a:t>부채널</a:t>
            </a:r>
            <a:r>
              <a:rPr lang="ko-KR" altLang="en-US" sz="4400" dirty="0"/>
              <a:t> 분석 대응을 위한</a:t>
            </a:r>
            <a:r>
              <a:rPr lang="en-US" altLang="ko-KR" sz="4400" dirty="0"/>
              <a:t> Masking</a:t>
            </a:r>
            <a:r>
              <a:rPr lang="ko-KR" altLang="en-US" sz="4400" dirty="0"/>
              <a:t> </a:t>
            </a:r>
            <a:r>
              <a:rPr lang="en-US" altLang="ko-KR" sz="4400" dirty="0"/>
              <a:t>AES </a:t>
            </a:r>
            <a:r>
              <a:rPr lang="ko-KR" altLang="en-US" sz="4400" dirty="0"/>
              <a:t>최적화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 </a:t>
            </a:r>
            <a:r>
              <a:rPr lang="ko-KR" altLang="en-US" dirty="0" err="1"/>
              <a:t>융합공학과</a:t>
            </a:r>
            <a:endParaRPr lang="en-US" altLang="ko-KR" dirty="0"/>
          </a:p>
          <a:p>
            <a:r>
              <a:rPr lang="ko-KR" altLang="en-US" dirty="0"/>
              <a:t>김경호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https://youtu.be/VSP2EMvWLJU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619432" y="1392383"/>
            <a:ext cx="6414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400" b="1" dirty="0" err="1"/>
              <a:t>AddRoundKey</a:t>
            </a:r>
            <a:r>
              <a:rPr kumimoji="1" lang="en-US" altLang="ko-KR" sz="2400" b="1" dirty="0"/>
              <a:t> &amp; </a:t>
            </a:r>
            <a:r>
              <a:rPr kumimoji="1" lang="en-US" altLang="ko-KR" sz="2400" b="1" dirty="0" err="1"/>
              <a:t>SubBytes</a:t>
            </a: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통합</a:t>
            </a:r>
            <a:endParaRPr kumimoji="1" lang="en-US" altLang="ko-KR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6437B3-37B4-104B-86AB-73149630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32" y="2125517"/>
            <a:ext cx="9161528" cy="39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619432" y="1392383"/>
            <a:ext cx="791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2. Masking</a:t>
            </a:r>
            <a:r>
              <a:rPr kumimoji="1" lang="ko-KR" altLang="en-US" sz="2400" b="1" dirty="0"/>
              <a:t> 값을 각 함수에 포함시켜서 연산 시간 단축</a:t>
            </a:r>
            <a:endParaRPr kumimoji="1" lang="en-US" altLang="ko-KR" sz="2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C51771-66AF-1743-8B00-CBC01ECDE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2" y="1877042"/>
            <a:ext cx="3256541" cy="4422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701415-1EAB-3141-8AA7-19FDD6603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64" y="2210586"/>
            <a:ext cx="4800600" cy="17308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A78F97-4B39-DC47-A272-2D1807222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900" y="4010891"/>
            <a:ext cx="6515100" cy="22621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2F54AD-4377-FB45-8C0D-D827898FD817}"/>
              </a:ext>
            </a:extLst>
          </p:cNvPr>
          <p:cNvSpPr txBox="1"/>
          <p:nvPr/>
        </p:nvSpPr>
        <p:spPr>
          <a:xfrm>
            <a:off x="4914900" y="1873163"/>
            <a:ext cx="16305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&lt;</a:t>
            </a:r>
            <a:r>
              <a:rPr kumimoji="1" lang="en-US" altLang="ko-KR" sz="1600" dirty="0" err="1"/>
              <a:t>KeySchedule</a:t>
            </a:r>
            <a:r>
              <a:rPr kumimoji="1" lang="en-US" altLang="ko-KR" sz="1600" dirty="0"/>
              <a:t>&gt;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5023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619432" y="1392383"/>
            <a:ext cx="6414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3. </a:t>
            </a:r>
            <a:r>
              <a:rPr kumimoji="1" lang="en-US" altLang="ko-KR" sz="2400" b="1" dirty="0" err="1"/>
              <a:t>ShiftRows</a:t>
            </a:r>
            <a:r>
              <a:rPr kumimoji="1" lang="ko-KR" altLang="en-US" sz="2400" b="1" dirty="0"/>
              <a:t> 연산 생략 </a:t>
            </a:r>
            <a:r>
              <a:rPr kumimoji="1" lang="en-US" altLang="ko-KR" sz="2400" b="1" dirty="0"/>
              <a:t>(</a:t>
            </a:r>
            <a:r>
              <a:rPr kumimoji="1" lang="en-US" altLang="ko-KR" sz="2400" b="1" dirty="0" err="1"/>
              <a:t>MixColumns</a:t>
            </a:r>
            <a:r>
              <a:rPr kumimoji="1" lang="en-US" altLang="ko-KR" sz="2400" b="1" dirty="0"/>
              <a:t>)</a:t>
            </a:r>
          </a:p>
          <a:p>
            <a:endParaRPr kumimoji="1" lang="en-US" altLang="ko-KR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C38626-F015-C444-B670-18A39DC2F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070"/>
            <a:ext cx="12192000" cy="449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51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619432" y="1392383"/>
            <a:ext cx="67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b="1" dirty="0"/>
              <a:t>4. Round</a:t>
            </a:r>
            <a:r>
              <a:rPr kumimoji="1" lang="ko-KR" altLang="en-US" sz="2400" b="1" dirty="0"/>
              <a:t> 함수 전체를 </a:t>
            </a:r>
            <a:r>
              <a:rPr kumimoji="1" lang="en-US" altLang="ko-KR" sz="2400" b="1" dirty="0"/>
              <a:t>Inline Assembly</a:t>
            </a:r>
            <a:r>
              <a:rPr kumimoji="1" lang="ko-KR" altLang="en-US" sz="2400" b="1" dirty="0"/>
              <a:t>로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EED68A-1DB2-A84F-A096-F48D61727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552" y="1890069"/>
            <a:ext cx="5184039" cy="43756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16CCC6-B9EE-7D43-9FC2-90ADD456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91" y="1890068"/>
            <a:ext cx="5818909" cy="4375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05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390832" y="1184871"/>
            <a:ext cx="6799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 </a:t>
            </a:r>
            <a:r>
              <a:rPr kumimoji="1" lang="ko-KR" altLang="en-US" sz="2400" b="1" dirty="0"/>
              <a:t>성능 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B77F9D-8863-2F43-B585-FCF161FDB9A5}"/>
              </a:ext>
            </a:extLst>
          </p:cNvPr>
          <p:cNvSpPr txBox="1"/>
          <p:nvPr/>
        </p:nvSpPr>
        <p:spPr>
          <a:xfrm>
            <a:off x="619432" y="1467094"/>
            <a:ext cx="105363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R" dirty="0"/>
          </a:p>
          <a:p>
            <a:pPr marL="342900" indent="-342900">
              <a:buAutoNum type="arabicPeriod"/>
            </a:pPr>
            <a:r>
              <a:rPr kumimoji="1" lang="ko-KR" altLang="en-US" dirty="0"/>
              <a:t>명령어 수</a:t>
            </a: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2.   Clock Cycle</a:t>
            </a:r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pPr marL="342900" indent="-342900">
              <a:buAutoNum type="arabicPeriod"/>
            </a:pPr>
            <a:endParaRPr kumimoji="1" lang="en-US" altLang="ko-KR" dirty="0"/>
          </a:p>
          <a:p>
            <a:r>
              <a:rPr kumimoji="1" lang="en-US" altLang="ko-KR" dirty="0"/>
              <a:t>3.   CPA Attack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C19163E-0FCE-6F49-AF76-6E2470B09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660728"/>
              </p:ext>
            </p:extLst>
          </p:nvPr>
        </p:nvGraphicFramePr>
        <p:xfrm>
          <a:off x="3606586" y="3023755"/>
          <a:ext cx="4562073" cy="852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842">
                  <a:extLst>
                    <a:ext uri="{9D8B030D-6E8A-4147-A177-3AD203B41FA5}">
                      <a16:colId xmlns:a16="http://schemas.microsoft.com/office/drawing/2014/main" val="1203385361"/>
                    </a:ext>
                  </a:extLst>
                </a:gridCol>
                <a:gridCol w="1154842">
                  <a:extLst>
                    <a:ext uri="{9D8B030D-6E8A-4147-A177-3AD203B41FA5}">
                      <a16:colId xmlns:a16="http://schemas.microsoft.com/office/drawing/2014/main" val="3230265278"/>
                    </a:ext>
                  </a:extLst>
                </a:gridCol>
                <a:gridCol w="1154842">
                  <a:extLst>
                    <a:ext uri="{9D8B030D-6E8A-4147-A177-3AD203B41FA5}">
                      <a16:colId xmlns:a16="http://schemas.microsoft.com/office/drawing/2014/main" val="3005515481"/>
                    </a:ext>
                  </a:extLst>
                </a:gridCol>
                <a:gridCol w="1097547">
                  <a:extLst>
                    <a:ext uri="{9D8B030D-6E8A-4147-A177-3AD203B41FA5}">
                      <a16:colId xmlns:a16="http://schemas.microsoft.com/office/drawing/2014/main" val="1810694731"/>
                    </a:ext>
                  </a:extLst>
                </a:gridCol>
              </a:tblGrid>
              <a:tr h="644589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</a:rPr>
                        <a:t> 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Masked 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>
                          <a:effectLst/>
                        </a:rPr>
                        <a:t>Assembly Masked AES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04714585"/>
                  </a:ext>
                </a:extLst>
              </a:tr>
              <a:tr h="208349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900">
                          <a:effectLst/>
                        </a:rPr>
                        <a:t>Clock Cycle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800">
                          <a:effectLst/>
                        </a:rPr>
                        <a:t>22706</a:t>
                      </a:r>
                      <a:endParaRPr lang="ko-KR" sz="100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29269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</a:rPr>
                        <a:t>25970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9898676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F893774-C7F4-0143-A1F1-4D4278E5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37334"/>
              </p:ext>
            </p:extLst>
          </p:nvPr>
        </p:nvGraphicFramePr>
        <p:xfrm>
          <a:off x="3606587" y="1768318"/>
          <a:ext cx="4562072" cy="852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1663">
                  <a:extLst>
                    <a:ext uri="{9D8B030D-6E8A-4147-A177-3AD203B41FA5}">
                      <a16:colId xmlns:a16="http://schemas.microsoft.com/office/drawing/2014/main" val="733913202"/>
                    </a:ext>
                  </a:extLst>
                </a:gridCol>
                <a:gridCol w="1220035">
                  <a:extLst>
                    <a:ext uri="{9D8B030D-6E8A-4147-A177-3AD203B41FA5}">
                      <a16:colId xmlns:a16="http://schemas.microsoft.com/office/drawing/2014/main" val="1382725311"/>
                    </a:ext>
                  </a:extLst>
                </a:gridCol>
                <a:gridCol w="1220035">
                  <a:extLst>
                    <a:ext uri="{9D8B030D-6E8A-4147-A177-3AD203B41FA5}">
                      <a16:colId xmlns:a16="http://schemas.microsoft.com/office/drawing/2014/main" val="1220300052"/>
                    </a:ext>
                  </a:extLst>
                </a:gridCol>
                <a:gridCol w="1160339">
                  <a:extLst>
                    <a:ext uri="{9D8B030D-6E8A-4147-A177-3AD203B41FA5}">
                      <a16:colId xmlns:a16="http://schemas.microsoft.com/office/drawing/2014/main" val="3658114723"/>
                    </a:ext>
                  </a:extLst>
                </a:gridCol>
              </a:tblGrid>
              <a:tr h="562452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650" dirty="0">
                          <a:effectLst/>
                        </a:rPr>
                        <a:t> 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Masked  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Assembly Masked AES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9071681"/>
                  </a:ext>
                </a:extLst>
              </a:tr>
              <a:tr h="290486"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ko-KR" sz="900" dirty="0">
                          <a:effectLst/>
                        </a:rPr>
                        <a:t>명령어 수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290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400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65"/>
                        </a:lnSpc>
                        <a:spcAft>
                          <a:spcPts val="0"/>
                        </a:spcAft>
                      </a:pPr>
                      <a:r>
                        <a:rPr lang="en-US" sz="750" dirty="0">
                          <a:effectLst/>
                        </a:rPr>
                        <a:t>191</a:t>
                      </a:r>
                      <a:endParaRPr lang="ko-KR" sz="1000" dirty="0"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01275708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54829CCD-9F9F-AD40-818F-4339F2090C4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86" y="4254350"/>
            <a:ext cx="4562071" cy="19991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913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4"/>
          </p:nvPr>
        </p:nvSpPr>
        <p:spPr>
          <a:xfrm>
            <a:off x="3545108" y="2527333"/>
            <a:ext cx="635000" cy="718952"/>
          </a:xfrm>
        </p:spPr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5"/>
          </p:nvPr>
        </p:nvSpPr>
        <p:spPr>
          <a:xfrm>
            <a:off x="4283672" y="2530131"/>
            <a:ext cx="7199192" cy="71895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7"/>
          </p:nvPr>
        </p:nvSpPr>
        <p:spPr>
          <a:xfrm>
            <a:off x="4283672" y="3914713"/>
            <a:ext cx="7199192" cy="718952"/>
          </a:xfrm>
        </p:spPr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9"/>
          </p:nvPr>
        </p:nvSpPr>
        <p:spPr>
          <a:xfrm>
            <a:off x="4283672" y="5275041"/>
            <a:ext cx="7199192" cy="718952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40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9E8D8-F2AE-4644-9E5A-38B7749966B4}"/>
              </a:ext>
            </a:extLst>
          </p:cNvPr>
          <p:cNvSpPr txBox="1"/>
          <p:nvPr/>
        </p:nvSpPr>
        <p:spPr>
          <a:xfrm>
            <a:off x="619432" y="1409075"/>
            <a:ext cx="5256712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7C5BB-15E5-48CA-ABC4-056B793A1314}"/>
              </a:ext>
            </a:extLst>
          </p:cNvPr>
          <p:cNvSpPr txBox="1"/>
          <p:nvPr/>
        </p:nvSpPr>
        <p:spPr>
          <a:xfrm>
            <a:off x="734518" y="1409075"/>
            <a:ext cx="1068798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부채널</a:t>
            </a:r>
            <a:r>
              <a:rPr lang="ko-KR" altLang="en-US" sz="2400" b="1" dirty="0"/>
              <a:t> 공격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lvl="1"/>
            <a:r>
              <a:rPr lang="ko-KR" altLang="en-US" dirty="0"/>
              <a:t>암호화 알고리즘의 취약점을 찾거나 </a:t>
            </a:r>
            <a:r>
              <a:rPr lang="en-US" altLang="ko-KR" dirty="0"/>
              <a:t>Brute Force Attack </a:t>
            </a:r>
            <a:r>
              <a:rPr lang="ko-KR" altLang="en-US" dirty="0"/>
              <a:t>을 이용하여 암호화 알고리즘을 공격하는게 아니라 암호화 과정에서 발생하는 부가적인 정보를 이용하여 공격하는 방법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err="1"/>
              <a:t>부채널</a:t>
            </a:r>
            <a:r>
              <a:rPr lang="ko-KR" altLang="en-US" sz="2400" b="1" dirty="0"/>
              <a:t> 공격 종류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전력 소모량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 주입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시차 분석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전자기파 분석</a:t>
            </a:r>
          </a:p>
        </p:txBody>
      </p:sp>
    </p:spTree>
    <p:extLst>
      <p:ext uri="{BB962C8B-B14F-4D97-AF65-F5344CB8AC3E}">
        <p14:creationId xmlns:p14="http://schemas.microsoft.com/office/powerpoint/2010/main" val="186765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Side Channel Attack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9E8D8-F2AE-4644-9E5A-38B7749966B4}"/>
              </a:ext>
            </a:extLst>
          </p:cNvPr>
          <p:cNvSpPr txBox="1"/>
          <p:nvPr/>
        </p:nvSpPr>
        <p:spPr>
          <a:xfrm>
            <a:off x="619432" y="1409075"/>
            <a:ext cx="5256712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7C5BB-15E5-48CA-ABC4-056B793A1314}"/>
              </a:ext>
            </a:extLst>
          </p:cNvPr>
          <p:cNvSpPr txBox="1"/>
          <p:nvPr/>
        </p:nvSpPr>
        <p:spPr>
          <a:xfrm>
            <a:off x="734518" y="1409075"/>
            <a:ext cx="1068798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전력 소모량 분석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lvl="1"/>
            <a:r>
              <a:rPr lang="ko-KR" altLang="en-US" dirty="0"/>
              <a:t>암호화 알고리즘을 사용하는 하드웨어 모듈에서 암호화 과정을 진행할 때 전력량을 측정하여 키 값을 분석하는 공격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전력 소모량 분석 종류</a:t>
            </a: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DPA (Differential Power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CPA (Correlation Power Analysis)</a:t>
            </a:r>
          </a:p>
        </p:txBody>
      </p:sp>
      <p:pic>
        <p:nvPicPr>
          <p:cNvPr id="2050" name="그림 39">
            <a:extLst>
              <a:ext uri="{FF2B5EF4-FFF2-40B4-BE49-F238E27FC236}">
                <a16:creationId xmlns:a16="http://schemas.microsoft.com/office/drawing/2014/main" id="{723AD3ED-E4AC-43A5-97BA-8A741E4BA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8633"/>
            <a:ext cx="5046922" cy="322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01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9E8D8-F2AE-4644-9E5A-38B7749966B4}"/>
              </a:ext>
            </a:extLst>
          </p:cNvPr>
          <p:cNvSpPr txBox="1"/>
          <p:nvPr/>
        </p:nvSpPr>
        <p:spPr>
          <a:xfrm>
            <a:off x="619432" y="1409075"/>
            <a:ext cx="5256712" cy="45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7C5BB-15E5-48CA-ABC4-056B793A1314}"/>
              </a:ext>
            </a:extLst>
          </p:cNvPr>
          <p:cNvSpPr txBox="1"/>
          <p:nvPr/>
        </p:nvSpPr>
        <p:spPr>
          <a:xfrm>
            <a:off x="734518" y="1409075"/>
            <a:ext cx="1068798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Masking </a:t>
            </a:r>
            <a:r>
              <a:rPr lang="ko-KR" altLang="en-US" sz="2400" b="1" dirty="0"/>
              <a:t>이란</a:t>
            </a:r>
            <a:r>
              <a:rPr lang="en-US" altLang="ko-KR" sz="2400" b="1" dirty="0"/>
              <a:t>?</a:t>
            </a:r>
          </a:p>
          <a:p>
            <a:r>
              <a:rPr lang="en-US" altLang="ko-KR" sz="2400" b="1" dirty="0"/>
              <a:t>	</a:t>
            </a:r>
            <a:r>
              <a:rPr lang="ko-KR" altLang="en-US" dirty="0"/>
              <a:t>공격자의 전력 분석 공격을 막기 위해 암호화 과정에서 필요 없는 연산과정을 추가하여 제대로 </a:t>
            </a:r>
            <a:r>
              <a:rPr lang="en-US" altLang="ko-KR" dirty="0"/>
              <a:t>	</a:t>
            </a:r>
            <a:r>
              <a:rPr lang="ko-KR" altLang="en-US" dirty="0"/>
              <a:t>된 전력 소모량 모델을 찾지 못하게 하는 대응 방법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/>
              <a:t>Herbst, C., Oswald, E., &amp; </a:t>
            </a:r>
            <a:r>
              <a:rPr lang="en-US" altLang="ko-KR" sz="2400" b="1" dirty="0" err="1"/>
              <a:t>Mangard</a:t>
            </a:r>
            <a:r>
              <a:rPr lang="en-US" altLang="ko-KR" sz="2400" b="1" dirty="0"/>
              <a:t>, S. (2006)</a:t>
            </a:r>
          </a:p>
          <a:p>
            <a:r>
              <a:rPr lang="en-US" altLang="ko-KR" sz="2400" b="1" dirty="0"/>
              <a:t>  </a:t>
            </a:r>
            <a:r>
              <a:rPr lang="en-US" altLang="ko-KR" sz="2000" b="1" dirty="0"/>
              <a:t> An AES Smart Card Implementation Resistant to Power Analysis Attacks. 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3334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9E8D8-F2AE-4644-9E5A-38B7749966B4}"/>
              </a:ext>
            </a:extLst>
          </p:cNvPr>
          <p:cNvSpPr txBox="1"/>
          <p:nvPr/>
        </p:nvSpPr>
        <p:spPr>
          <a:xfrm>
            <a:off x="549763" y="1409075"/>
            <a:ext cx="41053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/>
              <a:t>일반적인 </a:t>
            </a:r>
            <a:r>
              <a:rPr lang="en-US" altLang="ko-KR" sz="2400" b="1" dirty="0"/>
              <a:t>AES				</a:t>
            </a:r>
            <a:endParaRPr lang="ko-KR" altLang="en-US" sz="24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A2411-4ECA-4A40-BD7D-2651BAA3F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49" y="1331598"/>
            <a:ext cx="6207723" cy="451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1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A13D3-248A-E443-8450-16C0E1CDA5EB}"/>
              </a:ext>
            </a:extLst>
          </p:cNvPr>
          <p:cNvSpPr txBox="1"/>
          <p:nvPr/>
        </p:nvSpPr>
        <p:spPr>
          <a:xfrm>
            <a:off x="502527" y="1305399"/>
            <a:ext cx="2303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 err="1"/>
              <a:t>MakingMask</a:t>
            </a:r>
            <a:endParaRPr kumimoji="1" lang="ko-KR" altLang="en-US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E346599-29C0-784F-A73F-8008F225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432" y="2036618"/>
            <a:ext cx="10135486" cy="394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4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en-US" altLang="ko-KR" baseline="30000" dirty="0"/>
              <a:t>st</a:t>
            </a:r>
            <a:r>
              <a:rPr lang="en-US" altLang="ko-KR" dirty="0"/>
              <a:t>-Order Masked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6D5BB2-4D81-1048-880A-09F2AC95D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32" y="1877042"/>
            <a:ext cx="4267200" cy="4422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FD634E-F6CA-D24F-8101-5AEA4F1154AD}"/>
              </a:ext>
            </a:extLst>
          </p:cNvPr>
          <p:cNvSpPr txBox="1"/>
          <p:nvPr/>
        </p:nvSpPr>
        <p:spPr>
          <a:xfrm>
            <a:off x="619432" y="1327713"/>
            <a:ext cx="4717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/>
              <a:t>Masked AES</a:t>
            </a:r>
            <a:endParaRPr kumimoji="1" lang="ko-KR" altLang="en-US" sz="24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31E5DC3-02F6-364D-9F7D-77EA9A1A5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097" y="1877041"/>
            <a:ext cx="5215048" cy="43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6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 Optimization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9FBDD5-DB9F-4A48-A613-EC041F4D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33" y="1423211"/>
            <a:ext cx="4711268" cy="4627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E9E427-7C3C-3249-840E-360E26FAE7A5}"/>
              </a:ext>
            </a:extLst>
          </p:cNvPr>
          <p:cNvSpPr txBox="1"/>
          <p:nvPr/>
        </p:nvSpPr>
        <p:spPr>
          <a:xfrm>
            <a:off x="5777345" y="1652155"/>
            <a:ext cx="641465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sz="2000" dirty="0" err="1"/>
              <a:t>AddRoundKey</a:t>
            </a:r>
            <a:r>
              <a:rPr kumimoji="1" lang="en-US" altLang="ko-KR" sz="2000" dirty="0"/>
              <a:t> &amp; </a:t>
            </a:r>
            <a:r>
              <a:rPr kumimoji="1" lang="en-US" altLang="ko-KR" sz="2000" dirty="0" err="1"/>
              <a:t>SubBytes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통합</a:t>
            </a: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FontTx/>
              <a:buAutoNum type="arabicPeriod"/>
            </a:pPr>
            <a:r>
              <a:rPr kumimoji="1" lang="en-US" altLang="ko-KR" sz="2000" dirty="0"/>
              <a:t>Masking</a:t>
            </a:r>
            <a:r>
              <a:rPr kumimoji="1" lang="ko-KR" altLang="en-US" sz="2000" dirty="0"/>
              <a:t> 값을 각 함수에 포함시켜서 연산 시간 단축</a:t>
            </a:r>
            <a:endParaRPr kumimoji="1" lang="en-US" altLang="ko-KR" sz="2000" dirty="0"/>
          </a:p>
          <a:p>
            <a:pPr marL="342900" indent="-342900">
              <a:buFontTx/>
              <a:buAutoNum type="arabicPeriod"/>
            </a:pPr>
            <a:endParaRPr kumimoji="1" lang="en-US" altLang="ko-KR" sz="2000" dirty="0"/>
          </a:p>
          <a:p>
            <a:pPr marL="342900" indent="-342900">
              <a:buFontTx/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en-US" altLang="ko-KR" sz="2000" dirty="0" err="1"/>
              <a:t>ShiftRows</a:t>
            </a:r>
            <a:r>
              <a:rPr kumimoji="1" lang="ko-KR" altLang="en-US" sz="2000" dirty="0"/>
              <a:t> 연산 생략 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MixColumns</a:t>
            </a:r>
            <a:r>
              <a:rPr kumimoji="1" lang="en-US" altLang="ko-KR" sz="2000" dirty="0"/>
              <a:t>)</a:t>
            </a:r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endParaRPr kumimoji="1" lang="en-US" altLang="ko-KR" sz="2000" dirty="0"/>
          </a:p>
          <a:p>
            <a:pPr marL="342900" indent="-342900">
              <a:buAutoNum type="arabicPeriod"/>
            </a:pPr>
            <a:r>
              <a:rPr kumimoji="1" lang="en-US" altLang="ko-KR" sz="2000" dirty="0"/>
              <a:t>Round</a:t>
            </a:r>
            <a:r>
              <a:rPr kumimoji="1" lang="ko-KR" altLang="en-US" sz="2000" dirty="0"/>
              <a:t> 함수 전체를 </a:t>
            </a:r>
            <a:r>
              <a:rPr kumimoji="1" lang="en-US" altLang="ko-KR" sz="2000" dirty="0"/>
              <a:t>Inline Assembly</a:t>
            </a:r>
            <a:r>
              <a:rPr kumimoji="1" lang="ko-KR" altLang="en-US" sz="2000" dirty="0"/>
              <a:t>로 구현</a:t>
            </a:r>
          </a:p>
        </p:txBody>
      </p:sp>
    </p:spTree>
    <p:extLst>
      <p:ext uri="{BB962C8B-B14F-4D97-AF65-F5344CB8AC3E}">
        <p14:creationId xmlns:p14="http://schemas.microsoft.com/office/powerpoint/2010/main" val="69468671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244</Words>
  <Application>Microsoft Office PowerPoint</Application>
  <PresentationFormat>와이드스크린</PresentationFormat>
  <Paragraphs>123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Times New Roman</vt:lpstr>
      <vt:lpstr>CryptoCraft 테마</vt:lpstr>
      <vt:lpstr>제목 테마</vt:lpstr>
      <vt:lpstr>부채널 분석 대응을 위한 Masking AES 최적화 구현</vt:lpstr>
      <vt:lpstr>PowerPoint 프레젠테이션</vt:lpstr>
      <vt:lpstr>Side Channel Attack</vt:lpstr>
      <vt:lpstr>Side Channel Attack</vt:lpstr>
      <vt:lpstr>1st-Order Masked AES</vt:lpstr>
      <vt:lpstr>1st-Order Masked AES</vt:lpstr>
      <vt:lpstr>1st-Order Masked AES</vt:lpstr>
      <vt:lpstr>1st-Order Masked AES</vt:lpstr>
      <vt:lpstr>Implement Optimization</vt:lpstr>
      <vt:lpstr>Implement Optimization</vt:lpstr>
      <vt:lpstr>Implement Optimization</vt:lpstr>
      <vt:lpstr>Implement Optimization</vt:lpstr>
      <vt:lpstr>Implement Optimization</vt:lpstr>
      <vt:lpstr>Results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경호 김</cp:lastModifiedBy>
  <cp:revision>47</cp:revision>
  <dcterms:created xsi:type="dcterms:W3CDTF">2019-03-05T04:29:07Z</dcterms:created>
  <dcterms:modified xsi:type="dcterms:W3CDTF">2019-03-31T05:55:28Z</dcterms:modified>
</cp:coreProperties>
</file>