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23_D1DE2584.xml" ContentType="application/vnd.ms-powerpoint.comments+xml"/>
  <Override PartName="/ppt/notesSlides/notesSlide4.xml" ContentType="application/vnd.openxmlformats-officedocument.presentationml.notesSlide+xml"/>
  <Override PartName="/ppt/comments/modernComment_124_23D7C650.xml" ContentType="application/vnd.ms-powerpoint.comments+xml"/>
  <Override PartName="/ppt/comments/modernComment_125_7E8F71E.xml" ContentType="application/vnd.ms-powerpoint.comments+xml"/>
  <Override PartName="/ppt/comments/modernComment_131_1568B17C.xml" ContentType="application/vnd.ms-powerpoint.comments+xml"/>
  <Override PartName="/ppt/comments/modernComment_133_7995303.xml" ContentType="application/vnd.ms-powerpoint.comments+xml"/>
  <Override PartName="/ppt/comments/modernComment_132_7275AD97.xml" ContentType="application/vnd.ms-powerpoint.comments+xml"/>
  <Override PartName="/ppt/comments/modernComment_129_4C54F973.xml" ContentType="application/vnd.ms-powerpoint.comments+xml"/>
  <Override PartName="/ppt/comments/modernComment_134_335726E1.xml" ContentType="application/vnd.ms-powerpoint.comments+xml"/>
  <Override PartName="/ppt/comments/modernComment_12B_CE6CE61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16"/>
  </p:notesMasterIdLst>
  <p:handoutMasterIdLst>
    <p:handoutMasterId r:id="rId17"/>
  </p:handoutMasterIdLst>
  <p:sldIdLst>
    <p:sldId id="269" r:id="rId3"/>
    <p:sldId id="275" r:id="rId4"/>
    <p:sldId id="291" r:id="rId5"/>
    <p:sldId id="292" r:id="rId6"/>
    <p:sldId id="293" r:id="rId7"/>
    <p:sldId id="305" r:id="rId8"/>
    <p:sldId id="307" r:id="rId9"/>
    <p:sldId id="306" r:id="rId10"/>
    <p:sldId id="297" r:id="rId11"/>
    <p:sldId id="308" r:id="rId12"/>
    <p:sldId id="299" r:id="rId13"/>
    <p:sldId id="309" r:id="rId14"/>
    <p:sldId id="274"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FEB8EF-8543-79AF-2225-584F263002D5}" name="김덕영" initials="덕김" userId="S::dithr3@hansung.ac.kr::1dee0b5e-ef9b-46d6-9329-c8763357d93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4" autoAdjust="0"/>
    <p:restoredTop sz="86530"/>
  </p:normalViewPr>
  <p:slideViewPr>
    <p:cSldViewPr snapToGrid="0">
      <p:cViewPr varScale="1">
        <p:scale>
          <a:sx n="102" d="100"/>
          <a:sy n="102" d="100"/>
        </p:scale>
        <p:origin x="1528"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2" d="100"/>
          <a:sy n="92" d="100"/>
        </p:scale>
        <p:origin x="3730"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omments/modernComment_123_D1DE2584.xml><?xml version="1.0" encoding="utf-8"?>
<p188:cmLst xmlns:a="http://schemas.openxmlformats.org/drawingml/2006/main" xmlns:r="http://schemas.openxmlformats.org/officeDocument/2006/relationships" xmlns:p188="http://schemas.microsoft.com/office/powerpoint/2018/8/main">
  <p188:cm id="{E7083A8E-4680-624B-9460-A631EDC647F5}" authorId="{C3FEB8EF-8543-79AF-2225-584F263002D5}" created="2023-08-23T08:59:26.485">
    <pc:sldMkLst xmlns:pc="http://schemas.microsoft.com/office/powerpoint/2013/main/command">
      <pc:docMk/>
      <pc:sldMk cId="3520996740" sldId="291"/>
    </pc:sldMkLst>
    <p188:txBody>
      <a:bodyPr/>
      <a:lstStyle/>
      <a:p>
        <a:r>
          <a:rPr lang="ko-Kore-KR" altLang="en-US"/>
          <a:t>암호화 후 평문의 형태와 암호문의 형태가 동일함을 보장하는 암호화 기술</a:t>
        </a:r>
      </a:p>
    </p188:txBody>
  </p188:cm>
</p188:cmLst>
</file>

<file path=ppt/comments/modernComment_124_23D7C650.xml><?xml version="1.0" encoding="utf-8"?>
<p188:cmLst xmlns:a="http://schemas.openxmlformats.org/drawingml/2006/main" xmlns:r="http://schemas.openxmlformats.org/officeDocument/2006/relationships" xmlns:p188="http://schemas.microsoft.com/office/powerpoint/2018/8/main">
  <p188:cm id="{2C422A19-857B-854F-9614-1A6F7C7B7EC7}" authorId="{C3FEB8EF-8543-79AF-2225-584F263002D5}" created="2023-08-23T08:03:23.481">
    <pc:sldMkLst xmlns:pc="http://schemas.microsoft.com/office/powerpoint/2013/main/command">
      <pc:docMk/>
      <pc:sldMk cId="601343568" sldId="292"/>
    </pc:sldMkLst>
    <p188:replyLst>
      <p188:reply id="{F4D62A6D-8B65-DE44-A5F9-7EA33CA1EB0F}" authorId="{C3FEB8EF-8543-79AF-2225-584F263002D5}" created="2023-08-23T08:56:25.167">
        <p188:txBody>
          <a:bodyPr/>
          <a:lstStyle/>
          <a:p>
            <a:r>
              <a:rPr lang="ko-Kore-KR" altLang="en-US"/>
              <a:t>형태보존 사용의 실예로 위의 그림과 같이 신용카드 번호를 암호화할 경우 일반적으로 형태가 달라지기 때문에 ㅎㅇ태가 일정한 민감 정보 암호화 시 기존 시스템과 호환성을 고려한 형태보존암호화 활용하면 효율적으로 저장공간을 사용할수있다.</a:t>
            </a:r>
          </a:p>
        </p188:txBody>
      </p188:reply>
      <p188:reply id="{D952A6AD-9708-D041-952B-17777C9DB91C}" authorId="{C3FEB8EF-8543-79AF-2225-584F263002D5}" created="2023-08-28T05:29:13.270">
        <p188:txBody>
          <a:bodyPr/>
          <a:lstStyle/>
          <a:p>
            <a:r>
              <a:rPr lang="ko-Kore-KR" altLang="en-US"/>
              <a:t>블록기반의 암호 알고리즘은 지정된 블록 사이즈만큼 출력 결과가 생성되고, 원래 평문 크기보다 암호문의 크기가 커질 수 있다. 반면 형태보존암호는 평문과 암호문의 길이와 속성이 동일하므로 데이터베이스에 저장된 데이터를 암호화해도 저장공간이 늘어나지 않으며 데이터 레코드 속성을 변경 할 필요가 없다.
</a:t>
            </a:r>
          </a:p>
        </p188:txBody>
      </p188:reply>
    </p188:replyLst>
    <p188:txBody>
      <a:bodyPr/>
      <a:lstStyle/>
      <a:p>
        <a:r>
          <a:rPr lang="ko-Kore-KR" altLang="en-US"/>
          <a:t>4페이지
형태보존암호는 보통 작은 크기의 평문을 암호화할 때 사용하는데, 평문과 암호문의 형태가 동일하기 때문에 암호문의 크기가 평문의 크기만큼 되므로 일반적인 블록암호에서 상대적으로 긴 길이의 암호문을 전부 저장할 필요가 없게됩니다. 이 그림과같이 저장용량이 크게 줄어듭니다. </a:t>
        </a:r>
      </a:p>
    </p188:txBody>
  </p188:cm>
</p188:cmLst>
</file>

<file path=ppt/comments/modernComment_125_7E8F71E.xml><?xml version="1.0" encoding="utf-8"?>
<p188:cmLst xmlns:a="http://schemas.openxmlformats.org/drawingml/2006/main" xmlns:r="http://schemas.openxmlformats.org/officeDocument/2006/relationships" xmlns:p188="http://schemas.microsoft.com/office/powerpoint/2018/8/main">
  <p188:cm id="{4B7C36DF-4C7E-DE42-87BC-11DA6640A3FC}" authorId="{C3FEB8EF-8543-79AF-2225-584F263002D5}" created="2023-08-24T04:33:43.414">
    <pc:sldMkLst xmlns:pc="http://schemas.microsoft.com/office/powerpoint/2013/main/command">
      <pc:docMk/>
      <pc:sldMk cId="132708126" sldId="293"/>
    </pc:sldMkLst>
    <p188:txBody>
      <a:bodyPr/>
      <a:lstStyle/>
      <a:p>
        <a:r>
          <a:rPr lang="ko-Kore-KR" altLang="en-US"/>
          <a:t>프리픽스 사이퍼, 싸이클 워킹 사이퍼, 제네랄즈 파이스텔 싸이퍼라는 이 3개의 알고리즘은 형태보존암호의 근간이 됩니다.</a:t>
        </a:r>
      </a:p>
    </p188:txBody>
  </p188:cm>
</p188:cmLst>
</file>

<file path=ppt/comments/modernComment_129_4C54F973.xml><?xml version="1.0" encoding="utf-8"?>
<p188:cmLst xmlns:a="http://schemas.openxmlformats.org/drawingml/2006/main" xmlns:r="http://schemas.openxmlformats.org/officeDocument/2006/relationships" xmlns:p188="http://schemas.microsoft.com/office/powerpoint/2018/8/main">
  <p188:cm id="{8C37B6E2-743D-134B-9100-6B75975E84D6}" authorId="{C3FEB8EF-8543-79AF-2225-584F263002D5}" created="2023-08-25T04:24:55.948">
    <pc:sldMkLst xmlns:pc="http://schemas.microsoft.com/office/powerpoint/2013/main/command">
      <pc:docMk/>
      <pc:sldMk cId="1280637299" sldId="297"/>
    </pc:sldMkLst>
    <p188:replyLst>
      <p188:reply id="{7FE71791-3BDF-DB4C-9A0F-F90FCEFFECD1}" authorId="{C3FEB8EF-8543-79AF-2225-584F263002D5}" created="2023-08-28T05:40:12.245">
        <p188:txBody>
          <a:bodyPr/>
          <a:lstStyle/>
          <a:p>
            <a:r>
              <a:rPr lang="ko-Kore-KR" altLang="en-US"/>
              <a:t>FF1과 FF3는 Feistel 구조를 기반으로 합니다. 먼저 메시지를 A0와B0로 분할합니다. 키가 K인 라운드함수 Fk함수에 B0와 전체 비트 길이 n, teak값 T, 라운드 값0를 입력으로 하여 생성된 출력값을 A0와 모듈러 덧셈을 진행하여 C0를 생성한다. 다음 라운드에서 C0를 B1으로 정의하고 B0를 A1으로 정의하여 앞서 진행했던 연산을 반복한다. 복호화도 비슷하게 진행되나 라운드 지수가 역전되고 모듈러 덧셈이 뺄셈으로 대체되며 Bn가 아닌 An부터 라운드 함수에 입력값으로 넣는다.</a:t>
            </a:r>
          </a:p>
        </p188:txBody>
      </p188:reply>
    </p188:replyLst>
    <p188:txBody>
      <a:bodyPr/>
      <a:lstStyle/>
      <a:p>
        <a:r>
          <a:rPr lang="ko-Kore-KR" altLang="en-US"/>
          <a:t>다음은 NIST 표준 암호인 FF1, FF3의 파이스텔구조 알고리즘입니다. 이를 사용하려면 일반 텍스트, 128비트 AES키와 Tweak가 필요합니다. 여기서 n은 전체 메세지의 길이를 r은 라운드수 T는 Tweak를 의미합니다. 먼저 데이터를 두 부분으로 나눈다음 한 부분은 라운드 함수 FK에서 n과Tweak 및 라운드 수를 사용하여 계산됩니다. 
다음은 FF1과 FF3에서 공통으로 쓰이는 단어들을 정리한것으로 라딕스는 일반 텍스트에 사용된 도메인의 수를 minlen은 메세지의 최소길이 maxlen은 메시지의 최대길이 maxtlen tweak의 최대 길이
를 의미합니다.
</a:t>
        </a:r>
      </a:p>
    </p188:txBody>
  </p188:cm>
</p188:cmLst>
</file>

<file path=ppt/comments/modernComment_12B_CE6CE61F.xml><?xml version="1.0" encoding="utf-8"?>
<p188:cmLst xmlns:a="http://schemas.openxmlformats.org/drawingml/2006/main" xmlns:r="http://schemas.openxmlformats.org/officeDocument/2006/relationships" xmlns:p188="http://schemas.microsoft.com/office/powerpoint/2018/8/main">
  <p188:cm id="{5EFC30EB-4D07-864F-A8C6-0BDF4233CAFA}" authorId="{C3FEB8EF-8543-79AF-2225-584F263002D5}" created="2023-08-28T05:51:25.408">
    <pc:sldMkLst xmlns:pc="http://schemas.microsoft.com/office/powerpoint/2013/main/command">
      <pc:docMk/>
      <pc:sldMk cId="3463243295" sldId="299"/>
    </pc:sldMkLst>
    <p188:txBody>
      <a:bodyPr/>
      <a:lstStyle/>
      <a:p>
        <a:r>
          <a:rPr lang="ko-Kore-KR" altLang="en-US"/>
          <a:t>FF1과 FF3은 파이스텔 구조 기반의 알고리즘이라는 점에서 유사하지만, FF1은 10라운드 FF3는 8라운드를 사용한다는 점에서 각각 구조적인 차이를 갖습니다. FF1은 보호된 포맷 데이터에 대하여 더 넓은 길이를 지원하여 FF3는 FF1에 비해 데이터 처리량이 더 높다는 이점이 있다.
</a:t>
        </a:r>
      </a:p>
    </p188:txBody>
  </p188:cm>
</p188:cmLst>
</file>

<file path=ppt/comments/modernComment_131_1568B17C.xml><?xml version="1.0" encoding="utf-8"?>
<p188:cmLst xmlns:a="http://schemas.openxmlformats.org/drawingml/2006/main" xmlns:r="http://schemas.openxmlformats.org/officeDocument/2006/relationships" xmlns:p188="http://schemas.microsoft.com/office/powerpoint/2018/8/main">
  <p188:cm id="{304788E6-B4EA-CB4A-B8C9-7F1664BAE2A4}" authorId="{C3FEB8EF-8543-79AF-2225-584F263002D5}" created="2023-08-24T04:35:40.800">
    <pc:sldMkLst xmlns:pc="http://schemas.microsoft.com/office/powerpoint/2013/main/command">
      <pc:docMk/>
      <pc:sldMk cId="359182716" sldId="305"/>
    </pc:sldMkLst>
    <p188:txBody>
      <a:bodyPr/>
      <a:lstStyle/>
      <a:p>
        <a:r>
          <a:rPr lang="ko-Kore-KR" altLang="en-US"/>
          <a:t>프리픽스 사이퍼는 형태보존암호를 적용하는 도메인이 정수로 주어졌을때, 해당 도메인에 속하는 각각의 정수에 AES,DES같은 블록 암호화 알고리즘을 사용하여 의사 난수 가중치를 계산하여 정렬하는 방법입니다.
도메이닝 커지면 메핑테이블의 크기 역시 커져 저장 및 사용이 어려워지기때문에 도메인의 크기가 작은 경우에 사용이 용이합니다.</a:t>
        </a:r>
      </a:p>
    </p188:txBody>
  </p188:cm>
</p188:cmLst>
</file>

<file path=ppt/comments/modernComment_132_7275AD97.xml><?xml version="1.0" encoding="utf-8"?>
<p188:cmLst xmlns:a="http://schemas.openxmlformats.org/drawingml/2006/main" xmlns:r="http://schemas.openxmlformats.org/officeDocument/2006/relationships" xmlns:p188="http://schemas.microsoft.com/office/powerpoint/2018/8/main">
  <p188:cm id="{E20F2C91-71BC-8E49-BFA6-A58BBC03B903}" authorId="{C3FEB8EF-8543-79AF-2225-584F263002D5}" created="2023-08-24T04:53:07.377">
    <pc:sldMkLst xmlns:pc="http://schemas.microsoft.com/office/powerpoint/2013/main/command">
      <pc:docMk/>
      <pc:sldMk cId="1920314775" sldId="306"/>
    </pc:sldMkLst>
    <p188:txBody>
      <a:bodyPr/>
      <a:lstStyle/>
      <a:p>
        <a:r>
          <a:rPr lang="ko-Kore-KR" altLang="en-US"/>
          <a:t>파이스텔 알고리즘은 각 라운드의 보조키로 블록 암호화 알고리즘의 출력을 사용하여 형태보존암호를 수행합니다. 원본 형태와 다른 출력이 발생하는 경우에는 앞의 싸이클 워킹과 유사하게 원하는 형태가 얻어질대까지 파이스텔 네트워크를 반복 수행합니다. 앞의 두개의 알고리즘과 달리 도메인의 크기가 큰 경우에도 비교적 큰 성능저하 없이 사용 가능하기 때문에 실무에서 많이 사용됩니다.</a:t>
        </a:r>
      </a:p>
    </p188:txBody>
  </p188:cm>
</p188:cmLst>
</file>

<file path=ppt/comments/modernComment_133_7995303.xml><?xml version="1.0" encoding="utf-8"?>
<p188:cmLst xmlns:a="http://schemas.openxmlformats.org/drawingml/2006/main" xmlns:r="http://schemas.openxmlformats.org/officeDocument/2006/relationships" xmlns:p188="http://schemas.microsoft.com/office/powerpoint/2018/8/main">
  <p188:cm id="{3A8E9615-4AA1-DE46-BEFF-F35ACAE8F487}" authorId="{C3FEB8EF-8543-79AF-2225-584F263002D5}" created="2023-08-24T04:43:00.234">
    <pc:sldMkLst xmlns:pc="http://schemas.microsoft.com/office/powerpoint/2013/main/command">
      <pc:docMk/>
      <pc:sldMk cId="127488771" sldId="307"/>
    </pc:sldMkLst>
    <p188:txBody>
      <a:bodyPr/>
      <a:lstStyle/>
      <a:p>
        <a:r>
          <a:rPr lang="ko-Kore-KR" altLang="en-US"/>
          <a:t>싸이클 워킹 싸이퍼 블록암호 알고리즘은 원본과 동일한 형태의 결과가 나올 때 까지 알고리즘을 계속 수행하는 방법으로 앞의 프리픽스 사이퍼와 달리 전체 매핑 테이블을 유지할 필요가 없습니다. 원본 형태의 허용범위가 작을수록 지나치게 많은 반복으로 실용성이 떨어지고 허용범위 값의 범위가 블록 암호화 알고리즘의 고정된 블록크기에 영향을 받습니다.</a:t>
        </a:r>
      </a:p>
    </p188:txBody>
  </p188:cm>
</p188:cmLst>
</file>

<file path=ppt/comments/modernComment_134_335726E1.xml><?xml version="1.0" encoding="utf-8"?>
<p188:cmLst xmlns:a="http://schemas.openxmlformats.org/drawingml/2006/main" xmlns:r="http://schemas.openxmlformats.org/officeDocument/2006/relationships" xmlns:p188="http://schemas.microsoft.com/office/powerpoint/2018/8/main">
  <p188:cm id="{EA65ECE4-0CD4-8649-972F-401A41DD4A83}" authorId="{C3FEB8EF-8543-79AF-2225-584F263002D5}" created="2023-08-25T04:24:55.948">
    <pc:sldMkLst xmlns:pc="http://schemas.microsoft.com/office/powerpoint/2013/main/command">
      <pc:docMk/>
      <pc:sldMk cId="1280637299" sldId="297"/>
    </pc:sldMkLst>
    <p188:replyLst>
      <p188:reply id="{7FE71791-3BDF-DB4C-9A0F-F90FCEFFECD1}" authorId="{C3FEB8EF-8543-79AF-2225-584F263002D5}" created="2023-08-28T05:40:12.245">
        <p188:txBody>
          <a:bodyPr/>
          <a:lstStyle/>
          <a:p>
            <a:r>
              <a:rPr lang="ko-Kore-KR" altLang="en-US"/>
              <a:t>FF1과 FF3는 Feistel 구조를 기반으로 합니다. 먼저 메시지를 A0와B0로 분할합니다. 키가 K인 라운드함수 Fk함수에 B0와 전체 비트 길이 n, teak값 T, 라운드 값0를 입력으로 하여 생성된 출력값을 A0와 모듈러 덧셈을 진행하여 C0를 생성한다. 다음 라운드에서 C0를 B1으로 정의하고 B0를 A1으로 정의하여 앞서 진행했던 연산을 반복한다. 복호화도 비슷하게 진행되나 라운드 지수가 역전되고 모듈러 덧셈이 뺄셈으로 대체되며 Bn가 아닌 An부터 라운드 함수에 입력값으로 넣는다.</a:t>
            </a:r>
          </a:p>
        </p188:txBody>
      </p188:reply>
    </p188:replyLst>
    <p188:txBody>
      <a:bodyPr/>
      <a:lstStyle/>
      <a:p>
        <a:r>
          <a:rPr lang="ko-Kore-KR" altLang="en-US"/>
          <a:t>다음은 NIST 표준 암호인 FF1, FF3의 파이스텔구조 알고리즘입니다. 이를 사용하려면 일반 텍스트, 128비트 AES키와 Tweak가 필요합니다. 여기서 n은 전체 메세지의 길이를 r은 라운드수 T는 Tweak를 의미합니다. 먼저 데이터를 두 부분으로 나눈다음 한 부분은 라운드 함수 FK에서 n과Tweak 및 라운드 수를 사용하여 계산됩니다. 
다음은 FF1과 FF3에서 공통으로 쓰이는 단어들을 정리한것으로 라딕스는 일반 텍스트에 사용된 도메인의 수를 minlen은 메세지의 최소길이 maxlen은 메시지의 최대길이 maxtlen tweak의 최대 길이
를 의미합니다.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546E7E-6CE1-4F62-BC39-1BE7148D0D0D}" type="datetimeFigureOut">
              <a:rPr lang="ko-KR" altLang="en-US" smtClean="0"/>
              <a:t>2023. 8. 30.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F56489-CFDC-4DF4-92D1-C366C0FB1731}" type="slidenum">
              <a:rPr lang="ko-KR" altLang="en-US" smtClean="0"/>
              <a:t>‹#›</a:t>
            </a:fld>
            <a:endParaRPr lang="ko-KR" altLang="en-US"/>
          </a:p>
        </p:txBody>
      </p:sp>
    </p:spTree>
    <p:extLst>
      <p:ext uri="{BB962C8B-B14F-4D97-AF65-F5344CB8AC3E}">
        <p14:creationId xmlns:p14="http://schemas.microsoft.com/office/powerpoint/2010/main" val="414984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1C54-2D0D-48EB-888A-9786B070F533}" type="datetimeFigureOut">
              <a:rPr lang="ko-KR" altLang="en-US" smtClean="0"/>
              <a:t>2023. 8. 30.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2C913-610E-4BF0-B55F-9CE65BBA65D1}" type="slidenum">
              <a:rPr lang="ko-KR" altLang="en-US" smtClean="0"/>
              <a:t>‹#›</a:t>
            </a:fld>
            <a:endParaRPr lang="ko-KR" altLang="en-US"/>
          </a:p>
        </p:txBody>
      </p:sp>
    </p:spTree>
    <p:extLst>
      <p:ext uri="{BB962C8B-B14F-4D97-AF65-F5344CB8AC3E}">
        <p14:creationId xmlns:p14="http://schemas.microsoft.com/office/powerpoint/2010/main" val="5329765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1</a:t>
            </a:fld>
            <a:endParaRPr lang="ko-KR" altLang="en-US"/>
          </a:p>
        </p:txBody>
      </p:sp>
    </p:spTree>
    <p:extLst>
      <p:ext uri="{BB962C8B-B14F-4D97-AF65-F5344CB8AC3E}">
        <p14:creationId xmlns:p14="http://schemas.microsoft.com/office/powerpoint/2010/main" val="71771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2</a:t>
            </a:fld>
            <a:endParaRPr lang="ko-KR" altLang="en-US"/>
          </a:p>
        </p:txBody>
      </p:sp>
    </p:spTree>
    <p:extLst>
      <p:ext uri="{BB962C8B-B14F-4D97-AF65-F5344CB8AC3E}">
        <p14:creationId xmlns:p14="http://schemas.microsoft.com/office/powerpoint/2010/main" val="38275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3</a:t>
            </a:fld>
            <a:endParaRPr lang="ko-KR" altLang="en-US"/>
          </a:p>
        </p:txBody>
      </p:sp>
    </p:spTree>
    <p:extLst>
      <p:ext uri="{BB962C8B-B14F-4D97-AF65-F5344CB8AC3E}">
        <p14:creationId xmlns:p14="http://schemas.microsoft.com/office/powerpoint/2010/main" val="2689545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4</a:t>
            </a:fld>
            <a:endParaRPr lang="ko-KR" altLang="en-US"/>
          </a:p>
        </p:txBody>
      </p:sp>
    </p:spTree>
    <p:extLst>
      <p:ext uri="{BB962C8B-B14F-4D97-AF65-F5344CB8AC3E}">
        <p14:creationId xmlns:p14="http://schemas.microsoft.com/office/powerpoint/2010/main" val="150037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11920" y="207747"/>
            <a:ext cx="11368160" cy="762163"/>
          </a:xfrm>
        </p:spPr>
        <p:txBody>
          <a:bodyPr>
            <a:normAutofit/>
          </a:bodyPr>
          <a:lstStyle>
            <a:lvl1pPr>
              <a:defRPr sz="3600"/>
            </a:lvl1pPr>
          </a:lstStyle>
          <a:p>
            <a:r>
              <a:rPr lang="ko-KR" altLang="en-US" dirty="0"/>
              <a:t>마스터 제목 스타일 편집</a:t>
            </a:r>
          </a:p>
        </p:txBody>
      </p:sp>
      <p:sp>
        <p:nvSpPr>
          <p:cNvPr id="20" name="모서리가 둥근 직사각형 19"/>
          <p:cNvSpPr/>
          <p:nvPr userDrawn="1"/>
        </p:nvSpPr>
        <p:spPr>
          <a:xfrm>
            <a:off x="411920" y="207747"/>
            <a:ext cx="11368160" cy="76216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8"/>
          <p:cNvSpPr>
            <a:spLocks noGrp="1"/>
          </p:cNvSpPr>
          <p:nvPr>
            <p:ph type="body" sz="quarter" idx="10"/>
          </p:nvPr>
        </p:nvSpPr>
        <p:spPr>
          <a:xfrm>
            <a:off x="411163" y="1152525"/>
            <a:ext cx="11369675" cy="505777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1985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ctrTitle"/>
          </p:nvPr>
        </p:nvSpPr>
        <p:spPr>
          <a:xfrm>
            <a:off x="0" y="1223120"/>
            <a:ext cx="12192000" cy="2387600"/>
          </a:xfrm>
        </p:spPr>
        <p:txBody>
          <a:bodyPr anchor="ctr"/>
          <a:lstStyle>
            <a:lvl1pPr algn="ctr">
              <a:defRPr sz="6000" b="0">
                <a:latin typeface="+mj-ea"/>
                <a:ea typeface="+mj-ea"/>
                <a:cs typeface="함초롬돋움" panose="020B0604000101010101" pitchFamily="50" charset="-127"/>
              </a:defRPr>
            </a:lvl1pPr>
          </a:lstStyle>
          <a:p>
            <a:r>
              <a:rPr lang="ko-KR" altLang="en-US" dirty="0"/>
              <a:t>마스터 제목 스타일 편집</a:t>
            </a:r>
          </a:p>
        </p:txBody>
      </p:sp>
      <p:sp>
        <p:nvSpPr>
          <p:cNvPr id="3" name="부제목 2"/>
          <p:cNvSpPr>
            <a:spLocks noGrp="1"/>
          </p:cNvSpPr>
          <p:nvPr>
            <p:ph type="subTitle" idx="1"/>
          </p:nvPr>
        </p:nvSpPr>
        <p:spPr>
          <a:xfrm>
            <a:off x="-2" y="3794871"/>
            <a:ext cx="12192001" cy="1655762"/>
          </a:xfrm>
        </p:spPr>
        <p:txBody>
          <a:bodyPr anchor="ctr"/>
          <a:lstStyle>
            <a:lvl1pPr marL="0" indent="0" algn="ctr">
              <a:buNone/>
              <a:defRPr sz="2400">
                <a:latin typeface="+mn-ea"/>
                <a:ea typeface="+mn-ea"/>
                <a:cs typeface="함초롬돋움" panose="020B060400010101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96" y="6195047"/>
            <a:ext cx="3026852" cy="642781"/>
          </a:xfrm>
          <a:prstGeom prst="rect">
            <a:avLst/>
          </a:prstGeom>
        </p:spPr>
      </p:pic>
      <p:pic>
        <p:nvPicPr>
          <p:cNvPr id="9" name="그림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80202" y="6215220"/>
            <a:ext cx="1311798" cy="642780"/>
          </a:xfrm>
          <a:prstGeom prst="rect">
            <a:avLst/>
          </a:prstGeom>
        </p:spPr>
      </p:pic>
    </p:spTree>
    <p:extLst>
      <p:ext uri="{BB962C8B-B14F-4D97-AF65-F5344CB8AC3E}">
        <p14:creationId xmlns:p14="http://schemas.microsoft.com/office/powerpoint/2010/main" val="18682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cxnSp>
        <p:nvCxnSpPr>
          <p:cNvPr id="9" name="직선 연결선 8"/>
          <p:cNvCxnSpPr>
            <a:cxnSpLocks/>
          </p:cNvCxnSpPr>
          <p:nvPr userDrawn="1"/>
        </p:nvCxnSpPr>
        <p:spPr>
          <a:xfrm>
            <a:off x="4863597" y="2208981"/>
            <a:ext cx="19940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텍스트 개체 틀 4"/>
          <p:cNvSpPr>
            <a:spLocks noGrp="1"/>
          </p:cNvSpPr>
          <p:nvPr>
            <p:ph type="body" sz="quarter" idx="11" hasCustomPrompt="1"/>
          </p:nvPr>
        </p:nvSpPr>
        <p:spPr>
          <a:xfrm>
            <a:off x="1055592" y="1691017"/>
            <a:ext cx="10071852"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0" name="텍스트 개체 틀 4"/>
          <p:cNvSpPr>
            <a:spLocks noGrp="1"/>
          </p:cNvSpPr>
          <p:nvPr>
            <p:ph type="body" sz="quarter" idx="25" hasCustomPrompt="1"/>
          </p:nvPr>
        </p:nvSpPr>
        <p:spPr>
          <a:xfrm>
            <a:off x="1055592" y="2606858"/>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6" name="텍스트 개체 틀 4"/>
          <p:cNvSpPr>
            <a:spLocks noGrp="1"/>
          </p:cNvSpPr>
          <p:nvPr>
            <p:ph type="body" sz="quarter" idx="27" hasCustomPrompt="1"/>
          </p:nvPr>
        </p:nvSpPr>
        <p:spPr>
          <a:xfrm>
            <a:off x="1055592" y="3526039"/>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9" name="텍스트 개체 틀 4"/>
          <p:cNvSpPr>
            <a:spLocks noGrp="1"/>
          </p:cNvSpPr>
          <p:nvPr>
            <p:ph type="body" sz="quarter" idx="29" hasCustomPrompt="1"/>
          </p:nvPr>
        </p:nvSpPr>
        <p:spPr>
          <a:xfrm>
            <a:off x="1055593" y="4441880"/>
            <a:ext cx="10071849"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11" name="모서리가 둥근 직사각형 19">
            <a:extLst>
              <a:ext uri="{FF2B5EF4-FFF2-40B4-BE49-F238E27FC236}">
                <a16:creationId xmlns:a16="http://schemas.microsoft.com/office/drawing/2014/main" id="{9A1001AF-7C71-4701-94B0-3772F84D3418}"/>
              </a:ext>
            </a:extLst>
          </p:cNvPr>
          <p:cNvSpPr/>
          <p:nvPr userDrawn="1"/>
        </p:nvSpPr>
        <p:spPr>
          <a:xfrm>
            <a:off x="1064556" y="1691018"/>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9">
            <a:extLst>
              <a:ext uri="{FF2B5EF4-FFF2-40B4-BE49-F238E27FC236}">
                <a16:creationId xmlns:a16="http://schemas.microsoft.com/office/drawing/2014/main" id="{D9E18A4C-9D39-4312-9D41-EA0FA0703DAD}"/>
              </a:ext>
            </a:extLst>
          </p:cNvPr>
          <p:cNvSpPr/>
          <p:nvPr userDrawn="1"/>
        </p:nvSpPr>
        <p:spPr>
          <a:xfrm>
            <a:off x="1064556" y="26036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9">
            <a:extLst>
              <a:ext uri="{FF2B5EF4-FFF2-40B4-BE49-F238E27FC236}">
                <a16:creationId xmlns:a16="http://schemas.microsoft.com/office/drawing/2014/main" id="{DD43020D-DDFD-4ED7-A112-51545002358E}"/>
              </a:ext>
            </a:extLst>
          </p:cNvPr>
          <p:cNvSpPr/>
          <p:nvPr userDrawn="1"/>
        </p:nvSpPr>
        <p:spPr>
          <a:xfrm>
            <a:off x="1064556" y="3532617"/>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9">
            <a:extLst>
              <a:ext uri="{FF2B5EF4-FFF2-40B4-BE49-F238E27FC236}">
                <a16:creationId xmlns:a16="http://schemas.microsoft.com/office/drawing/2014/main" id="{7B5C337D-B310-4C62-8229-6DD25DC8C899}"/>
              </a:ext>
            </a:extLst>
          </p:cNvPr>
          <p:cNvSpPr/>
          <p:nvPr userDrawn="1"/>
        </p:nvSpPr>
        <p:spPr>
          <a:xfrm>
            <a:off x="1064556" y="44452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91475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종료">
    <p:spTree>
      <p:nvGrpSpPr>
        <p:cNvPr id="1" name=""/>
        <p:cNvGrpSpPr/>
        <p:nvPr/>
      </p:nvGrpSpPr>
      <p:grpSpPr>
        <a:xfrm>
          <a:off x="0" y="0"/>
          <a:ext cx="0" cy="0"/>
          <a:chOff x="0" y="0"/>
          <a:chExt cx="0" cy="0"/>
        </a:xfrm>
      </p:grpSpPr>
      <p:sp>
        <p:nvSpPr>
          <p:cNvPr id="4" name="직사각형 3"/>
          <p:cNvSpPr/>
          <p:nvPr userDrawn="1"/>
        </p:nvSpPr>
        <p:spPr>
          <a:xfrm>
            <a:off x="0" y="2767280"/>
            <a:ext cx="12191999" cy="1323439"/>
          </a:xfrm>
          <a:prstGeom prst="rect">
            <a:avLst/>
          </a:prstGeom>
        </p:spPr>
        <p:txBody>
          <a:bodyPr wrap="square">
            <a:spAutoFit/>
          </a:bodyPr>
          <a:lstStyle/>
          <a:p>
            <a:pPr algn="ctr"/>
            <a:r>
              <a:rPr lang="en-US" altLang="ko-KR" sz="8000" dirty="0">
                <a:latin typeface="+mj-lt"/>
              </a:rPr>
              <a:t>Q &amp; A</a:t>
            </a:r>
            <a:endParaRPr lang="ko-KR" altLang="en-US" sz="8000" dirty="0">
              <a:latin typeface="+mj-lt"/>
            </a:endParaRPr>
          </a:p>
        </p:txBody>
      </p:sp>
    </p:spTree>
    <p:extLst>
      <p:ext uri="{BB962C8B-B14F-4D97-AF65-F5344CB8AC3E}">
        <p14:creationId xmlns:p14="http://schemas.microsoft.com/office/powerpoint/2010/main" val="13294381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직사각형 9"/>
          <p:cNvSpPr/>
          <p:nvPr userDrawn="1"/>
        </p:nvSpPr>
        <p:spPr>
          <a:xfrm>
            <a:off x="8623390" y="6412231"/>
            <a:ext cx="3568610" cy="400110"/>
          </a:xfrm>
          <a:prstGeom prst="rect">
            <a:avLst/>
          </a:prstGeom>
        </p:spPr>
        <p:txBody>
          <a:bodyPr wrap="square">
            <a:spAutoFit/>
          </a:bodyPr>
          <a:lstStyle/>
          <a:p>
            <a:pPr algn="r"/>
            <a:fld id="{86B743E8-9D27-4F69-87ED-4623B89CBF9F}" type="slidenum">
              <a:rPr lang="ko-KR" altLang="en-US" sz="2000" smtClean="0">
                <a:solidFill>
                  <a:schemeClr val="tx1"/>
                </a:solidFill>
                <a:latin typeface="+mn-lt"/>
              </a:rPr>
              <a:t>‹#›</a:t>
            </a:fld>
            <a:endParaRPr lang="ko-KR" altLang="en-US" sz="2000" dirty="0">
              <a:solidFill>
                <a:schemeClr val="tx1"/>
              </a:solidFill>
              <a:latin typeface="+mn-lt"/>
            </a:endParaRPr>
          </a:p>
        </p:txBody>
      </p:sp>
    </p:spTree>
    <p:extLst>
      <p:ext uri="{BB962C8B-B14F-4D97-AF65-F5344CB8AC3E}">
        <p14:creationId xmlns:p14="http://schemas.microsoft.com/office/powerpoint/2010/main" val="2106993273"/>
      </p:ext>
    </p:extLst>
  </p:cSld>
  <p:clrMap bg1="lt1" tx1="dk1" bg2="lt2" tx2="dk2" accent1="accent1" accent2="accent2" accent3="accent3" accent4="accent4" accent5="accent5" accent6="accent6" hlink="hlink" folHlink="folHlink"/>
  <p:sldLayoutIdLst>
    <p:sldLayoutId id="2147483650" r:id="rId1"/>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AAC8-442A-4C15-9819-F07FF5E73150}" type="slidenum">
              <a:rPr lang="ko-KR" altLang="en-US" smtClean="0"/>
              <a:pPr/>
              <a:t>‹#›</a:t>
            </a:fld>
            <a:endParaRPr lang="ko-KR" altLang="en-US" dirty="0"/>
          </a:p>
        </p:txBody>
      </p:sp>
    </p:spTree>
    <p:extLst>
      <p:ext uri="{BB962C8B-B14F-4D97-AF65-F5344CB8AC3E}">
        <p14:creationId xmlns:p14="http://schemas.microsoft.com/office/powerpoint/2010/main" val="25966651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34_335726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2B_CE6CE61F.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23_D1DE2584.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24_23D7C650.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microsoft.com/office/2018/10/relationships/comments" Target="../comments/modernComment_125_7E8F71E.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31_1568B17C.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33_799530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32_7275AD9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29_4C54F97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3FDBD-D1C9-FBBC-8024-A0CC289B62CB}"/>
              </a:ext>
            </a:extLst>
          </p:cNvPr>
          <p:cNvSpPr txBox="1"/>
          <p:nvPr/>
        </p:nvSpPr>
        <p:spPr>
          <a:xfrm>
            <a:off x="2092338" y="2768157"/>
            <a:ext cx="8007320" cy="1908215"/>
          </a:xfrm>
          <a:prstGeom prst="rect">
            <a:avLst/>
          </a:prstGeom>
          <a:noFill/>
        </p:spPr>
        <p:txBody>
          <a:bodyPr wrap="none" rtlCol="0">
            <a:spAutoFit/>
          </a:bodyPr>
          <a:lstStyle/>
          <a:p>
            <a:pPr algn="ctr"/>
            <a:r>
              <a:rPr lang="ko-KR" altLang="en-US" sz="2800" b="0" i="0" dirty="0">
                <a:solidFill>
                  <a:srgbClr val="202124"/>
                </a:solidFill>
                <a:effectLst/>
                <a:latin typeface="Apple SD Gothic Neo" panose="02000300000000000000" pitchFamily="2" charset="-127"/>
                <a:ea typeface="Apple SD Gothic Neo" panose="02000300000000000000" pitchFamily="2" charset="-127"/>
              </a:rPr>
              <a:t>형태보존암호</a:t>
            </a:r>
            <a:r>
              <a:rPr lang="ko-Kore-KR" altLang="en-US" sz="2800" b="0" i="0" dirty="0">
                <a:solidFill>
                  <a:srgbClr val="202124"/>
                </a:solidFill>
                <a:effectLst/>
                <a:latin typeface="Apple SD Gothic Neo" panose="02000300000000000000" pitchFamily="2" charset="-127"/>
                <a:ea typeface="Apple SD Gothic Neo" panose="02000300000000000000" pitchFamily="2" charset="-127"/>
              </a:rPr>
              <a:t>와</a:t>
            </a:r>
            <a:r>
              <a:rPr lang="ko-KR" altLang="en-US" sz="2800" b="0" i="0" dirty="0">
                <a:solidFill>
                  <a:srgbClr val="202124"/>
                </a:solidFill>
                <a:effectLst/>
                <a:latin typeface="Apple SD Gothic Neo" panose="02000300000000000000" pitchFamily="2" charset="-127"/>
                <a:ea typeface="Apple SD Gothic Neo" panose="02000300000000000000" pitchFamily="2" charset="-127"/>
              </a:rPr>
              <a:t> 딥러닝 기반의 신경망 </a:t>
            </a:r>
            <a:r>
              <a:rPr lang="ko-KR" altLang="en-US" sz="2800" b="0" i="0" dirty="0" err="1">
                <a:solidFill>
                  <a:srgbClr val="202124"/>
                </a:solidFill>
                <a:effectLst/>
                <a:latin typeface="Apple SD Gothic Neo" panose="02000300000000000000" pitchFamily="2" charset="-127"/>
                <a:ea typeface="Apple SD Gothic Neo" panose="02000300000000000000" pitchFamily="2" charset="-127"/>
              </a:rPr>
              <a:t>구별자</a:t>
            </a:r>
            <a:endParaRPr lang="en-US" altLang="ko-KR" sz="4500" b="1" dirty="0">
              <a:latin typeface="AppleSDGothicNeo"/>
            </a:endParaRPr>
          </a:p>
          <a:p>
            <a:r>
              <a:rPr lang="en-US" altLang="ko-KR" sz="4500" b="0" i="0" dirty="0">
                <a:effectLst/>
                <a:latin typeface="AppleSDGothicNeo"/>
              </a:rPr>
              <a:t>    </a:t>
            </a:r>
          </a:p>
          <a:p>
            <a:r>
              <a:rPr lang="en" altLang="ko-KR" sz="4500" dirty="0"/>
              <a:t>https://</a:t>
            </a:r>
            <a:r>
              <a:rPr lang="en" altLang="ko-KR" sz="4500" dirty="0" err="1"/>
              <a:t>youtu.be</a:t>
            </a:r>
            <a:r>
              <a:rPr lang="en" altLang="ko-KR" sz="4500" dirty="0"/>
              <a:t>/t5HhN0XC810</a:t>
            </a:r>
            <a:endParaRPr lang="ko-KR" altLang="en-US" sz="4500" dirty="0"/>
          </a:p>
        </p:txBody>
      </p:sp>
    </p:spTree>
    <p:extLst>
      <p:ext uri="{BB962C8B-B14F-4D97-AF65-F5344CB8AC3E}">
        <p14:creationId xmlns:p14="http://schemas.microsoft.com/office/powerpoint/2010/main" val="240632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185139ED-5ED1-004B-4E74-F43F8AE9F0F0}"/>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FF1,FF3</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7" name="그림 16" descr="텍스트, 스크린샷, 도표, 폰트이(가) 표시된 사진&#10;&#10;자동 생성된 설명">
            <a:extLst>
              <a:ext uri="{FF2B5EF4-FFF2-40B4-BE49-F238E27FC236}">
                <a16:creationId xmlns:a16="http://schemas.microsoft.com/office/drawing/2014/main" id="{FB200EF6-FF3F-8429-F8D9-A5D0B4E6A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624" y="1336520"/>
            <a:ext cx="4510749" cy="4551570"/>
          </a:xfrm>
          <a:prstGeom prst="rect">
            <a:avLst/>
          </a:prstGeom>
        </p:spPr>
      </p:pic>
      <p:sp>
        <p:nvSpPr>
          <p:cNvPr id="18" name="TextBox 17">
            <a:extLst>
              <a:ext uri="{FF2B5EF4-FFF2-40B4-BE49-F238E27FC236}">
                <a16:creationId xmlns:a16="http://schemas.microsoft.com/office/drawing/2014/main" id="{D98591A6-9A12-8D66-23F1-16E57F8CBE2C}"/>
              </a:ext>
            </a:extLst>
          </p:cNvPr>
          <p:cNvSpPr txBox="1"/>
          <p:nvPr/>
        </p:nvSpPr>
        <p:spPr>
          <a:xfrm>
            <a:off x="776013" y="5888090"/>
            <a:ext cx="10639972" cy="323165"/>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FF1, FF3 Feistel </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구조</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86134960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텍스트, 스크린샷, 폰트, 라인이(가) 표시된 사진&#10;&#10;자동 생성된 설명">
            <a:extLst>
              <a:ext uri="{FF2B5EF4-FFF2-40B4-BE49-F238E27FC236}">
                <a16:creationId xmlns:a16="http://schemas.microsoft.com/office/drawing/2014/main" id="{68FE1C72-9CF7-A06F-75FA-095F9D400507}"/>
              </a:ext>
            </a:extLst>
          </p:cNvPr>
          <p:cNvPicPr>
            <a:picLocks noChangeAspect="1"/>
          </p:cNvPicPr>
          <p:nvPr/>
        </p:nvPicPr>
        <p:blipFill rotWithShape="1">
          <a:blip r:embed="rId3">
            <a:extLst>
              <a:ext uri="{28A0092B-C50C-407E-A947-70E740481C1C}">
                <a14:useLocalDpi xmlns:a14="http://schemas.microsoft.com/office/drawing/2010/main" val="0"/>
              </a:ext>
            </a:extLst>
          </a:blip>
          <a:srcRect l="7956" r="11780"/>
          <a:stretch/>
        </p:blipFill>
        <p:spPr>
          <a:xfrm>
            <a:off x="1159867" y="2109052"/>
            <a:ext cx="4209922" cy="2387600"/>
          </a:xfrm>
          <a:prstGeom prst="rect">
            <a:avLst/>
          </a:prstGeom>
        </p:spPr>
      </p:pic>
      <p:pic>
        <p:nvPicPr>
          <p:cNvPr id="8" name="그림 7" descr="텍스트, 스크린샷, 폰트, 번호이(가) 표시된 사진&#10;&#10;자동 생성된 설명">
            <a:extLst>
              <a:ext uri="{FF2B5EF4-FFF2-40B4-BE49-F238E27FC236}">
                <a16:creationId xmlns:a16="http://schemas.microsoft.com/office/drawing/2014/main" id="{D38FF9C0-F68A-A107-740E-2DF0CDC7B5E4}"/>
              </a:ext>
            </a:extLst>
          </p:cNvPr>
          <p:cNvPicPr>
            <a:picLocks noChangeAspect="1"/>
          </p:cNvPicPr>
          <p:nvPr/>
        </p:nvPicPr>
        <p:blipFill rotWithShape="1">
          <a:blip r:embed="rId4">
            <a:extLst>
              <a:ext uri="{28A0092B-C50C-407E-A947-70E740481C1C}">
                <a14:useLocalDpi xmlns:a14="http://schemas.microsoft.com/office/drawing/2010/main" val="0"/>
              </a:ext>
            </a:extLst>
          </a:blip>
          <a:srcRect l="3765" r="7342"/>
          <a:stretch/>
        </p:blipFill>
        <p:spPr>
          <a:xfrm>
            <a:off x="6822212" y="2178092"/>
            <a:ext cx="4209922" cy="2116082"/>
          </a:xfrm>
          <a:prstGeom prst="rect">
            <a:avLst/>
          </a:prstGeom>
        </p:spPr>
      </p:pic>
      <p:sp>
        <p:nvSpPr>
          <p:cNvPr id="11" name="TextBox 10">
            <a:extLst>
              <a:ext uri="{FF2B5EF4-FFF2-40B4-BE49-F238E27FC236}">
                <a16:creationId xmlns:a16="http://schemas.microsoft.com/office/drawing/2014/main" id="{7E9C544D-4E65-0C86-1E9C-BEEB69566D30}"/>
              </a:ext>
            </a:extLst>
          </p:cNvPr>
          <p:cNvSpPr txBox="1"/>
          <p:nvPr/>
        </p:nvSpPr>
        <p:spPr>
          <a:xfrm>
            <a:off x="-2055158" y="4167713"/>
            <a:ext cx="10639972" cy="323165"/>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Requirements of FF1</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2" name="TextBox 11">
            <a:extLst>
              <a:ext uri="{FF2B5EF4-FFF2-40B4-BE49-F238E27FC236}">
                <a16:creationId xmlns:a16="http://schemas.microsoft.com/office/drawing/2014/main" id="{90EAA9A4-8EB3-4DFD-5C76-54851D1E7D5F}"/>
              </a:ext>
            </a:extLst>
          </p:cNvPr>
          <p:cNvSpPr txBox="1"/>
          <p:nvPr/>
        </p:nvSpPr>
        <p:spPr>
          <a:xfrm>
            <a:off x="3607187" y="4161939"/>
            <a:ext cx="10639972" cy="323165"/>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Requirements of FF3</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3" name="TextBox 12">
            <a:extLst>
              <a:ext uri="{FF2B5EF4-FFF2-40B4-BE49-F238E27FC236}">
                <a16:creationId xmlns:a16="http://schemas.microsoft.com/office/drawing/2014/main" id="{439AD4F7-F2F9-85B4-D78B-19BC43105186}"/>
              </a:ext>
            </a:extLst>
          </p:cNvPr>
          <p:cNvSpPr txBox="1"/>
          <p:nvPr/>
        </p:nvSpPr>
        <p:spPr>
          <a:xfrm>
            <a:off x="776014" y="5312576"/>
            <a:ext cx="10639972" cy="553998"/>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FF1</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은 </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FF3</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에 비하여 더 높은 라운드와 길이를 제공하기 때문에 상대적으로 더 안전하며 </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FF3</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는 </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FF1</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에 비하여 라운드가 </a:t>
            </a:r>
            <a:r>
              <a:rPr lang="ko-KR" altLang="en-US" sz="1500" dirty="0" err="1">
                <a:latin typeface="함초롬바탕" panose="02030604000101010101" pitchFamily="18" charset="-127"/>
                <a:ea typeface="함초롬바탕" panose="02030604000101010101" pitchFamily="18" charset="-127"/>
                <a:cs typeface="함초롬바탕" panose="02030604000101010101" pitchFamily="18" charset="-127"/>
              </a:rPr>
              <a:t>적은대신</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더 높은 데이터 처리량을 보인다</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0" name="제목 1">
            <a:extLst>
              <a:ext uri="{FF2B5EF4-FFF2-40B4-BE49-F238E27FC236}">
                <a16:creationId xmlns:a16="http://schemas.microsoft.com/office/drawing/2014/main" id="{AC06344F-3F6B-7A3F-B968-39CE75D869E3}"/>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FF1,FF3</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346324329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656BB5-D17C-FDA7-0C2D-075D48D9648B}"/>
              </a:ext>
            </a:extLst>
          </p:cNvPr>
          <p:cNvSpPr txBox="1"/>
          <p:nvPr/>
        </p:nvSpPr>
        <p:spPr>
          <a:xfrm>
            <a:off x="411919" y="465243"/>
            <a:ext cx="11155791" cy="8448467"/>
          </a:xfrm>
          <a:prstGeom prst="rect">
            <a:avLst/>
          </a:prstGeom>
          <a:noFill/>
        </p:spPr>
        <p:txBody>
          <a:bodyPr wrap="square">
            <a:spAutoFit/>
          </a:bodyPr>
          <a:lstStyle/>
          <a:p>
            <a:pPr algn="just">
              <a:lnSpc>
                <a:spcPct val="150000"/>
              </a:lnSpc>
            </a:pPr>
            <a:endParaRPr lang="en-US" altLang="ko-KR" sz="2200" dirty="0">
              <a:solidFill>
                <a:srgbClr val="202124"/>
              </a:solidFill>
              <a:latin typeface="+mn-ea"/>
            </a:endParaRPr>
          </a:p>
          <a:p>
            <a:pPr marL="285750" indent="-285750" algn="just">
              <a:lnSpc>
                <a:spcPct val="150000"/>
              </a:lnSpc>
              <a:buFont typeface="Arial" panose="020B0604020202020204" pitchFamily="34" charset="0"/>
              <a:buChar char="•"/>
            </a:pPr>
            <a:r>
              <a:rPr lang="ko-KR" altLang="en-US" sz="2200" dirty="0">
                <a:solidFill>
                  <a:srgbClr val="202124"/>
                </a:solidFill>
                <a:latin typeface="+mn-ea"/>
              </a:rPr>
              <a:t>차분 특성</a:t>
            </a:r>
            <a:endParaRPr lang="en-US" altLang="ko-KR" sz="2200" dirty="0">
              <a:solidFill>
                <a:srgbClr val="202124"/>
              </a:solidFill>
              <a:latin typeface="+mn-ea"/>
            </a:endParaRPr>
          </a:p>
          <a:p>
            <a:pPr marL="742950" lvl="1" indent="-285750" algn="just">
              <a:lnSpc>
                <a:spcPct val="150000"/>
              </a:lnSpc>
              <a:buFont typeface="Arial" panose="020B0604020202020204" pitchFamily="34" charset="0"/>
              <a:buChar char="•"/>
            </a:pPr>
            <a:r>
              <a:rPr lang="ko-KR" altLang="en-US" dirty="0">
                <a:solidFill>
                  <a:srgbClr val="202124"/>
                </a:solidFill>
                <a:latin typeface="+mn-ea"/>
              </a:rPr>
              <a:t>데이터의 변화를 측정하거나 분석하는 과정에서 사용되는 특성</a:t>
            </a:r>
            <a:endParaRPr lang="en-US" altLang="ko-KR" sz="2200" dirty="0">
              <a:solidFill>
                <a:srgbClr val="202124"/>
              </a:solidFill>
              <a:latin typeface="+mn-ea"/>
            </a:endParaRPr>
          </a:p>
          <a:p>
            <a:pPr marL="285750" indent="-285750" algn="just">
              <a:lnSpc>
                <a:spcPct val="150000"/>
              </a:lnSpc>
              <a:buFont typeface="Arial" panose="020B0604020202020204" pitchFamily="34" charset="0"/>
              <a:buChar char="•"/>
            </a:pPr>
            <a:r>
              <a:rPr lang="ko-KR" altLang="en-US" sz="2200" dirty="0">
                <a:solidFill>
                  <a:srgbClr val="202124"/>
                </a:solidFill>
                <a:latin typeface="+mn-ea"/>
              </a:rPr>
              <a:t>차분 </a:t>
            </a:r>
            <a:endParaRPr lang="en-US" altLang="ko-KR" sz="2200" dirty="0">
              <a:solidFill>
                <a:srgbClr val="202124"/>
              </a:solidFill>
              <a:latin typeface="+mn-ea"/>
            </a:endParaRPr>
          </a:p>
          <a:p>
            <a:pPr marL="742950" lvl="1" indent="-285750" algn="just">
              <a:lnSpc>
                <a:spcPct val="150000"/>
              </a:lnSpc>
              <a:buFont typeface="Arial" panose="020B0604020202020204" pitchFamily="34" charset="0"/>
              <a:buChar char="•"/>
            </a:pPr>
            <a:r>
              <a:rPr lang="ko-KR" altLang="en-US" dirty="0">
                <a:solidFill>
                  <a:srgbClr val="202124"/>
                </a:solidFill>
                <a:latin typeface="+mn-ea"/>
              </a:rPr>
              <a:t>서로 다른 </a:t>
            </a:r>
            <a:r>
              <a:rPr lang="ko-KR" altLang="en-US" dirty="0" err="1">
                <a:solidFill>
                  <a:srgbClr val="202124"/>
                </a:solidFill>
                <a:latin typeface="+mn-ea"/>
              </a:rPr>
              <a:t>평문과</a:t>
            </a:r>
            <a:r>
              <a:rPr lang="ko-KR" altLang="en-US" dirty="0">
                <a:solidFill>
                  <a:srgbClr val="202124"/>
                </a:solidFill>
                <a:latin typeface="+mn-ea"/>
              </a:rPr>
              <a:t> 암호문을 </a:t>
            </a:r>
            <a:r>
              <a:rPr lang="en-US" altLang="ko-KR" dirty="0">
                <a:solidFill>
                  <a:srgbClr val="202124"/>
                </a:solidFill>
                <a:latin typeface="+mn-ea"/>
              </a:rPr>
              <a:t>XOR</a:t>
            </a:r>
            <a:r>
              <a:rPr lang="ko-KR" altLang="en-US" dirty="0">
                <a:solidFill>
                  <a:srgbClr val="202124"/>
                </a:solidFill>
                <a:latin typeface="+mn-ea"/>
              </a:rPr>
              <a:t>한 값</a:t>
            </a:r>
            <a:endParaRPr lang="en-US" altLang="ko-KR" dirty="0">
              <a:solidFill>
                <a:srgbClr val="202124"/>
              </a:solidFill>
              <a:latin typeface="+mn-ea"/>
            </a:endParaRPr>
          </a:p>
          <a:p>
            <a:pPr marL="1200150" lvl="2" indent="-285750" algn="just">
              <a:lnSpc>
                <a:spcPct val="150000"/>
              </a:lnSpc>
              <a:buFont typeface="Arial" panose="020B0604020202020204" pitchFamily="34" charset="0"/>
              <a:buChar char="•"/>
            </a:pPr>
            <a:r>
              <a:rPr lang="ko-KR" altLang="en-US" dirty="0" err="1">
                <a:solidFill>
                  <a:srgbClr val="202124"/>
                </a:solidFill>
                <a:latin typeface="+mn-ea"/>
              </a:rPr>
              <a:t>평문</a:t>
            </a:r>
            <a:r>
              <a:rPr lang="ko-KR" altLang="en-US" dirty="0">
                <a:solidFill>
                  <a:srgbClr val="202124"/>
                </a:solidFill>
                <a:latin typeface="+mn-ea"/>
              </a:rPr>
              <a:t> </a:t>
            </a:r>
            <a:r>
              <a:rPr lang="en-US" altLang="ko-KR" dirty="0">
                <a:solidFill>
                  <a:srgbClr val="202124"/>
                </a:solidFill>
                <a:latin typeface="+mn-ea"/>
              </a:rPr>
              <a:t>P</a:t>
            </a:r>
            <a:r>
              <a:rPr lang="en-US" altLang="ko-KR" baseline="-25000" dirty="0">
                <a:solidFill>
                  <a:srgbClr val="202124"/>
                </a:solidFill>
                <a:latin typeface="+mn-ea"/>
              </a:rPr>
              <a:t>0</a:t>
            </a:r>
            <a:r>
              <a:rPr lang="ko-KR" altLang="en-US" dirty="0">
                <a:solidFill>
                  <a:srgbClr val="202124"/>
                </a:solidFill>
                <a:latin typeface="+mn-ea"/>
              </a:rPr>
              <a:t> </a:t>
            </a:r>
            <a:r>
              <a:rPr lang="en-US" altLang="ko-KR" dirty="0">
                <a:solidFill>
                  <a:srgbClr val="202124"/>
                </a:solidFill>
                <a:latin typeface="+mn-ea"/>
              </a:rPr>
              <a:t> </a:t>
            </a:r>
            <a:r>
              <a:rPr lang="ko-KR" altLang="en-US" dirty="0">
                <a:solidFill>
                  <a:srgbClr val="202124"/>
                </a:solidFill>
                <a:latin typeface="+mn-ea"/>
              </a:rPr>
              <a:t> </a:t>
            </a:r>
            <a:r>
              <a:rPr lang="en-US" altLang="ko-KR" dirty="0">
                <a:solidFill>
                  <a:srgbClr val="202124"/>
                </a:solidFill>
                <a:latin typeface="+mn-ea"/>
              </a:rPr>
              <a:t>P</a:t>
            </a:r>
            <a:r>
              <a:rPr lang="en-US" altLang="ko-KR" baseline="-25000" dirty="0">
                <a:solidFill>
                  <a:srgbClr val="202124"/>
                </a:solidFill>
                <a:latin typeface="+mn-ea"/>
              </a:rPr>
              <a:t>1</a:t>
            </a:r>
            <a:r>
              <a:rPr lang="ko-KR" altLang="en-US" dirty="0">
                <a:solidFill>
                  <a:srgbClr val="202124"/>
                </a:solidFill>
                <a:latin typeface="+mn-ea"/>
              </a:rPr>
              <a:t> </a:t>
            </a:r>
            <a:r>
              <a:rPr lang="en-US" altLang="ko-KR" dirty="0">
                <a:solidFill>
                  <a:srgbClr val="202124"/>
                </a:solidFill>
                <a:latin typeface="+mn-ea"/>
              </a:rPr>
              <a:t>=</a:t>
            </a:r>
            <a:r>
              <a:rPr lang="ko-KR" altLang="en-US" dirty="0">
                <a:solidFill>
                  <a:srgbClr val="202124"/>
                </a:solidFill>
                <a:latin typeface="+mn-ea"/>
              </a:rPr>
              <a:t> </a:t>
            </a:r>
            <a:r>
              <a:rPr lang="en-US" altLang="ko-KR" dirty="0">
                <a:solidFill>
                  <a:srgbClr val="202124"/>
                </a:solidFill>
                <a:latin typeface="+mn-ea"/>
              </a:rPr>
              <a:t>P</a:t>
            </a:r>
            <a:r>
              <a:rPr lang="en-US" altLang="ko-KR" baseline="-25000" dirty="0">
                <a:solidFill>
                  <a:srgbClr val="202124"/>
                </a:solidFill>
                <a:latin typeface="+mn-ea"/>
              </a:rPr>
              <a:t>2</a:t>
            </a:r>
            <a:r>
              <a:rPr lang="en-US" altLang="ko-KR" dirty="0">
                <a:solidFill>
                  <a:srgbClr val="202124"/>
                </a:solidFill>
                <a:latin typeface="+mn-ea"/>
              </a:rPr>
              <a:t>,</a:t>
            </a:r>
            <a:r>
              <a:rPr lang="ko-KR" altLang="en-US" dirty="0">
                <a:solidFill>
                  <a:srgbClr val="202124"/>
                </a:solidFill>
                <a:latin typeface="+mn-ea"/>
              </a:rPr>
              <a:t> 암호문 </a:t>
            </a:r>
            <a:r>
              <a:rPr lang="en-US" altLang="ko-KR" dirty="0">
                <a:solidFill>
                  <a:srgbClr val="202124"/>
                </a:solidFill>
                <a:latin typeface="+mn-ea"/>
              </a:rPr>
              <a:t>C</a:t>
            </a:r>
            <a:r>
              <a:rPr lang="en-US" altLang="ko-KR" baseline="-25000" dirty="0">
                <a:solidFill>
                  <a:srgbClr val="202124"/>
                </a:solidFill>
                <a:latin typeface="+mn-ea"/>
              </a:rPr>
              <a:t>0</a:t>
            </a:r>
            <a:r>
              <a:rPr lang="en-US" altLang="ko-KR" dirty="0">
                <a:solidFill>
                  <a:srgbClr val="202124"/>
                </a:solidFill>
                <a:latin typeface="+mn-ea"/>
              </a:rPr>
              <a:t>   C</a:t>
            </a:r>
            <a:r>
              <a:rPr lang="en-US" altLang="ko-KR" baseline="-25000" dirty="0">
                <a:solidFill>
                  <a:srgbClr val="202124"/>
                </a:solidFill>
                <a:latin typeface="+mn-ea"/>
              </a:rPr>
              <a:t>1</a:t>
            </a:r>
            <a:r>
              <a:rPr lang="ko-KR" altLang="en-US" dirty="0">
                <a:solidFill>
                  <a:srgbClr val="202124"/>
                </a:solidFill>
                <a:latin typeface="+mn-ea"/>
              </a:rPr>
              <a:t> </a:t>
            </a:r>
            <a:r>
              <a:rPr lang="en-US" altLang="ko-KR" dirty="0">
                <a:solidFill>
                  <a:srgbClr val="202124"/>
                </a:solidFill>
                <a:latin typeface="+mn-ea"/>
              </a:rPr>
              <a:t>= C</a:t>
            </a:r>
            <a:r>
              <a:rPr lang="en-US" altLang="ko-KR" baseline="-25000" dirty="0">
                <a:solidFill>
                  <a:srgbClr val="202124"/>
                </a:solidFill>
                <a:latin typeface="+mn-ea"/>
              </a:rPr>
              <a:t>2</a:t>
            </a:r>
          </a:p>
          <a:p>
            <a:pPr lvl="2" algn="just">
              <a:lnSpc>
                <a:spcPct val="150000"/>
              </a:lnSpc>
            </a:pPr>
            <a:r>
              <a:rPr lang="en-US" altLang="ko-KR" dirty="0">
                <a:solidFill>
                  <a:srgbClr val="202124"/>
                </a:solidFill>
                <a:latin typeface="+mn-ea"/>
                <a:sym typeface="Wingdings" pitchFamily="2" charset="2"/>
              </a:rPr>
              <a:t>	</a:t>
            </a:r>
            <a:r>
              <a:rPr lang="ko-KR" altLang="en-US" dirty="0">
                <a:solidFill>
                  <a:srgbClr val="202124"/>
                </a:solidFill>
                <a:latin typeface="+mn-ea"/>
                <a:sym typeface="Wingdings" pitchFamily="2" charset="2"/>
              </a:rPr>
              <a:t> </a:t>
            </a:r>
            <a:r>
              <a:rPr lang="ko-KR" altLang="en-US" b="1" dirty="0">
                <a:solidFill>
                  <a:srgbClr val="202124"/>
                </a:solidFill>
                <a:latin typeface="+mn-ea"/>
                <a:sym typeface="Wingdings" pitchFamily="2" charset="2"/>
              </a:rPr>
              <a:t>차분 </a:t>
            </a:r>
            <a:r>
              <a:rPr lang="en-US" altLang="ko-KR" b="1" dirty="0">
                <a:solidFill>
                  <a:srgbClr val="202124"/>
                </a:solidFill>
                <a:latin typeface="+mn-ea"/>
                <a:sym typeface="Wingdings" pitchFamily="2" charset="2"/>
              </a:rPr>
              <a:t>=</a:t>
            </a:r>
            <a:r>
              <a:rPr lang="ko-KR" altLang="en-US" b="1" dirty="0">
                <a:solidFill>
                  <a:srgbClr val="202124"/>
                </a:solidFill>
                <a:latin typeface="+mn-ea"/>
                <a:sym typeface="Wingdings" pitchFamily="2" charset="2"/>
              </a:rPr>
              <a:t> </a:t>
            </a:r>
            <a:r>
              <a:rPr lang="en-US" altLang="ko-KR" b="1" dirty="0">
                <a:solidFill>
                  <a:srgbClr val="202124"/>
                </a:solidFill>
                <a:latin typeface="+mn-ea"/>
                <a:sym typeface="Wingdings" pitchFamily="2" charset="2"/>
              </a:rPr>
              <a:t>(P</a:t>
            </a:r>
            <a:r>
              <a:rPr lang="en-US" altLang="ko-KR" b="1" baseline="-25000" dirty="0">
                <a:solidFill>
                  <a:srgbClr val="202124"/>
                </a:solidFill>
                <a:latin typeface="+mn-ea"/>
                <a:sym typeface="Wingdings" pitchFamily="2" charset="2"/>
              </a:rPr>
              <a:t>2</a:t>
            </a:r>
            <a:r>
              <a:rPr lang="en-US" altLang="ko-KR" b="1" dirty="0">
                <a:solidFill>
                  <a:srgbClr val="202124"/>
                </a:solidFill>
                <a:latin typeface="+mn-ea"/>
                <a:sym typeface="Wingdings" pitchFamily="2" charset="2"/>
              </a:rPr>
              <a:t>,C</a:t>
            </a:r>
            <a:r>
              <a:rPr lang="en-US" altLang="ko-KR" b="1" baseline="-25000" dirty="0">
                <a:solidFill>
                  <a:srgbClr val="202124"/>
                </a:solidFill>
                <a:latin typeface="+mn-ea"/>
                <a:sym typeface="Wingdings" pitchFamily="2" charset="2"/>
              </a:rPr>
              <a:t>2</a:t>
            </a:r>
            <a:r>
              <a:rPr lang="en-US" altLang="ko-KR" b="1" dirty="0">
                <a:solidFill>
                  <a:srgbClr val="202124"/>
                </a:solidFill>
                <a:latin typeface="+mn-ea"/>
                <a:sym typeface="Wingdings" pitchFamily="2" charset="2"/>
              </a:rPr>
              <a:t>) </a:t>
            </a:r>
            <a:endParaRPr lang="en-US" altLang="ko-KR" b="1" dirty="0">
              <a:solidFill>
                <a:srgbClr val="202124"/>
              </a:solidFill>
              <a:latin typeface="+mn-ea"/>
            </a:endParaRPr>
          </a:p>
          <a:p>
            <a:pPr marL="285750" indent="-285750" algn="just">
              <a:lnSpc>
                <a:spcPct val="150000"/>
              </a:lnSpc>
              <a:buFont typeface="Arial" panose="020B0604020202020204" pitchFamily="34" charset="0"/>
              <a:buChar char="•"/>
            </a:pPr>
            <a:r>
              <a:rPr lang="ko-KR" altLang="en-US" sz="2200" dirty="0">
                <a:solidFill>
                  <a:srgbClr val="202124"/>
                </a:solidFill>
                <a:latin typeface="+mn-ea"/>
              </a:rPr>
              <a:t>차분 분석</a:t>
            </a:r>
            <a:endParaRPr lang="en-US" altLang="ko-KR" sz="2200" dirty="0">
              <a:solidFill>
                <a:srgbClr val="202124"/>
              </a:solidFill>
              <a:latin typeface="+mn-ea"/>
            </a:endParaRPr>
          </a:p>
          <a:p>
            <a:pPr marL="742950" lvl="1" indent="-285750" algn="just">
              <a:lnSpc>
                <a:spcPct val="150000"/>
              </a:lnSpc>
              <a:buFont typeface="Arial" panose="020B0604020202020204" pitchFamily="34" charset="0"/>
              <a:buChar char="•"/>
            </a:pPr>
            <a:r>
              <a:rPr lang="ko-KR" altLang="en-US" dirty="0">
                <a:solidFill>
                  <a:srgbClr val="202124"/>
                </a:solidFill>
                <a:latin typeface="+mn-ea"/>
              </a:rPr>
              <a:t>암호  분석 기법 중 하나로</a:t>
            </a:r>
            <a:r>
              <a:rPr lang="en-US" altLang="ko-KR" dirty="0">
                <a:solidFill>
                  <a:srgbClr val="202124"/>
                </a:solidFill>
                <a:latin typeface="+mn-ea"/>
              </a:rPr>
              <a:t>,</a:t>
            </a:r>
            <a:r>
              <a:rPr lang="ko-KR" altLang="en-US" dirty="0">
                <a:solidFill>
                  <a:srgbClr val="202124"/>
                </a:solidFill>
                <a:latin typeface="+mn-ea"/>
              </a:rPr>
              <a:t> 암호화 알고리즘 또는 키를 해독하기 위해 사용되는 기법</a:t>
            </a:r>
            <a:endParaRPr lang="en-US" altLang="ko-KR" dirty="0">
              <a:solidFill>
                <a:srgbClr val="202124"/>
              </a:solidFill>
              <a:latin typeface="+mn-ea"/>
            </a:endParaRPr>
          </a:p>
          <a:p>
            <a:pPr lvl="1" algn="just">
              <a:lnSpc>
                <a:spcPct val="150000"/>
              </a:lnSpc>
            </a:pPr>
            <a:r>
              <a:rPr lang="en-US" altLang="ko-KR" dirty="0">
                <a:solidFill>
                  <a:srgbClr val="202124"/>
                </a:solidFill>
                <a:latin typeface="+mn-ea"/>
                <a:sym typeface="Wingdings" pitchFamily="2" charset="2"/>
              </a:rPr>
              <a:t>	</a:t>
            </a:r>
            <a:r>
              <a:rPr lang="ko-KR" altLang="en-US" dirty="0">
                <a:solidFill>
                  <a:srgbClr val="202124"/>
                </a:solidFill>
                <a:latin typeface="+mn-ea"/>
                <a:sym typeface="Wingdings" pitchFamily="2" charset="2"/>
              </a:rPr>
              <a:t> 차분 특성을 활용하여 암호화에 사용된 키 일부 정보를 도출하는 방법</a:t>
            </a:r>
            <a:endParaRPr lang="en-US" altLang="ko-KR" dirty="0">
              <a:solidFill>
                <a:srgbClr val="202124"/>
              </a:solidFill>
              <a:latin typeface="+mn-ea"/>
            </a:endParaRPr>
          </a:p>
          <a:p>
            <a:pPr marL="285750" indent="-285750" algn="just">
              <a:lnSpc>
                <a:spcPct val="150000"/>
              </a:lnSpc>
              <a:buFont typeface="Arial" panose="020B0604020202020204" pitchFamily="34" charset="0"/>
              <a:buChar char="•"/>
            </a:pPr>
            <a:r>
              <a:rPr lang="ko-KR" altLang="en-US" sz="2200" dirty="0">
                <a:solidFill>
                  <a:srgbClr val="202124"/>
                </a:solidFill>
                <a:latin typeface="+mn-ea"/>
              </a:rPr>
              <a:t>딥러닝 기반의 신경망 </a:t>
            </a:r>
            <a:r>
              <a:rPr lang="ko-KR" altLang="en-US" sz="2200" dirty="0" err="1">
                <a:solidFill>
                  <a:srgbClr val="202124"/>
                </a:solidFill>
                <a:latin typeface="+mn-ea"/>
              </a:rPr>
              <a:t>구별자</a:t>
            </a:r>
            <a:endParaRPr lang="en-US" altLang="ko-KR" sz="2200" dirty="0">
              <a:solidFill>
                <a:srgbClr val="202124"/>
              </a:solidFill>
              <a:latin typeface="+mn-ea"/>
            </a:endParaRPr>
          </a:p>
          <a:p>
            <a:pPr marL="742950" lvl="1" indent="-285750" algn="just">
              <a:lnSpc>
                <a:spcPct val="150000"/>
              </a:lnSpc>
              <a:buFont typeface="Arial" panose="020B0604020202020204" pitchFamily="34" charset="0"/>
              <a:buChar char="•"/>
            </a:pPr>
            <a:r>
              <a:rPr lang="ko-KR" altLang="en-US" dirty="0">
                <a:solidFill>
                  <a:srgbClr val="202124"/>
                </a:solidFill>
                <a:latin typeface="+mn-ea"/>
              </a:rPr>
              <a:t>기존의 암호문에 나타나는 차분 특성을 신경망을 통해 학습</a:t>
            </a:r>
            <a:endParaRPr lang="en-US" altLang="ko-KR" dirty="0">
              <a:solidFill>
                <a:srgbClr val="202124"/>
              </a:solidFill>
              <a:latin typeface="+mn-ea"/>
            </a:endParaRPr>
          </a:p>
          <a:p>
            <a:pPr marL="742950" lvl="1" indent="-285750" algn="just">
              <a:lnSpc>
                <a:spcPct val="150000"/>
              </a:lnSpc>
              <a:buFont typeface="Arial" panose="020B0604020202020204" pitchFamily="34" charset="0"/>
              <a:buChar char="•"/>
            </a:pPr>
            <a:r>
              <a:rPr lang="ko-KR" altLang="en-US" dirty="0">
                <a:solidFill>
                  <a:srgbClr val="202124"/>
                </a:solidFill>
                <a:latin typeface="+mn-ea"/>
              </a:rPr>
              <a:t>차분을 갖는 암호문과 랜덤 데이터를 구별</a:t>
            </a:r>
            <a:endParaRPr lang="en-US" altLang="ko-KR" dirty="0">
              <a:solidFill>
                <a:srgbClr val="202124"/>
              </a:solidFill>
              <a:latin typeface="+mn-ea"/>
            </a:endParaRPr>
          </a:p>
          <a:p>
            <a:pPr lvl="1" algn="just">
              <a:lnSpc>
                <a:spcPct val="150000"/>
              </a:lnSpc>
            </a:pPr>
            <a:r>
              <a:rPr lang="en-US" altLang="ko-KR" dirty="0">
                <a:solidFill>
                  <a:srgbClr val="202124"/>
                </a:solidFill>
                <a:latin typeface="+mn-ea"/>
                <a:sym typeface="Wingdings" pitchFamily="2" charset="2"/>
              </a:rPr>
              <a:t>	</a:t>
            </a:r>
            <a:r>
              <a:rPr lang="ko-KR" altLang="en-US" dirty="0">
                <a:solidFill>
                  <a:srgbClr val="202124"/>
                </a:solidFill>
                <a:latin typeface="+mn-ea"/>
                <a:sym typeface="Wingdings" pitchFamily="2" charset="2"/>
              </a:rPr>
              <a:t> </a:t>
            </a:r>
            <a:r>
              <a:rPr lang="ko-KR" altLang="en-US" b="1" dirty="0">
                <a:solidFill>
                  <a:srgbClr val="202124"/>
                </a:solidFill>
                <a:latin typeface="+mn-ea"/>
                <a:sym typeface="Wingdings" pitchFamily="2" charset="2"/>
              </a:rPr>
              <a:t>차분 특성을 갖는 데이터 수집 </a:t>
            </a:r>
            <a:r>
              <a:rPr lang="en-US" altLang="ko-KR" b="1" dirty="0">
                <a:solidFill>
                  <a:srgbClr val="202124"/>
                </a:solidFill>
                <a:latin typeface="+mn-ea"/>
                <a:sym typeface="Wingdings" pitchFamily="2" charset="2"/>
              </a:rPr>
              <a:t></a:t>
            </a:r>
            <a:r>
              <a:rPr lang="ko-KR" altLang="en-US" b="1" dirty="0">
                <a:solidFill>
                  <a:srgbClr val="202124"/>
                </a:solidFill>
                <a:latin typeface="+mn-ea"/>
                <a:sym typeface="Wingdings" pitchFamily="2" charset="2"/>
              </a:rPr>
              <a:t> 딥러닝 모델 구축 </a:t>
            </a:r>
            <a:r>
              <a:rPr lang="en-US" altLang="ko-KR" b="1" dirty="0">
                <a:solidFill>
                  <a:srgbClr val="202124"/>
                </a:solidFill>
                <a:latin typeface="+mn-ea"/>
                <a:sym typeface="Wingdings" pitchFamily="2" charset="2"/>
              </a:rPr>
              <a:t></a:t>
            </a:r>
            <a:r>
              <a:rPr lang="ko-KR" altLang="en-US" b="1" dirty="0">
                <a:solidFill>
                  <a:srgbClr val="202124"/>
                </a:solidFill>
                <a:latin typeface="+mn-ea"/>
                <a:sym typeface="Wingdings" pitchFamily="2" charset="2"/>
              </a:rPr>
              <a:t> 학습 </a:t>
            </a:r>
            <a:r>
              <a:rPr lang="en-US" altLang="ko-KR" b="1" dirty="0">
                <a:solidFill>
                  <a:srgbClr val="202124"/>
                </a:solidFill>
                <a:latin typeface="+mn-ea"/>
                <a:sym typeface="Wingdings" pitchFamily="2" charset="2"/>
              </a:rPr>
              <a:t></a:t>
            </a:r>
            <a:r>
              <a:rPr lang="ko-KR" altLang="en-US" b="1" dirty="0">
                <a:solidFill>
                  <a:srgbClr val="202124"/>
                </a:solidFill>
                <a:latin typeface="+mn-ea"/>
                <a:sym typeface="Wingdings" pitchFamily="2" charset="2"/>
              </a:rPr>
              <a:t> 차분을 갖는 데이터 구별</a:t>
            </a:r>
            <a:endParaRPr lang="en-US" altLang="ko-KR" dirty="0">
              <a:solidFill>
                <a:srgbClr val="202124"/>
              </a:solidFill>
              <a:latin typeface="+mn-ea"/>
            </a:endParaRPr>
          </a:p>
          <a:p>
            <a:pPr marL="742950" lvl="1" indent="-285750" algn="just">
              <a:lnSpc>
                <a:spcPct val="150000"/>
              </a:lnSpc>
              <a:buFont typeface="Arial" panose="020B0604020202020204" pitchFamily="34" charset="0"/>
              <a:buChar char="•"/>
            </a:pPr>
            <a:endParaRPr lang="en-US" altLang="ko-KR" dirty="0">
              <a:solidFill>
                <a:srgbClr val="202124"/>
              </a:solidFill>
              <a:latin typeface="+mn-ea"/>
              <a:sym typeface="Wingdings" pitchFamily="2" charset="2"/>
            </a:endParaRPr>
          </a:p>
          <a:p>
            <a:pPr lvl="1" algn="just"/>
            <a:endParaRPr lang="en-US" altLang="ko-KR" dirty="0">
              <a:solidFill>
                <a:srgbClr val="202124"/>
              </a:solidFill>
              <a:latin typeface="+mn-ea"/>
            </a:endParaRPr>
          </a:p>
          <a:p>
            <a:pPr marL="742950" lvl="1" indent="-285750" algn="just">
              <a:buFont typeface="Arial" panose="020B0604020202020204" pitchFamily="34" charset="0"/>
              <a:buChar char="•"/>
            </a:pPr>
            <a:endParaRPr lang="en-US" altLang="ko-KR" dirty="0">
              <a:solidFill>
                <a:srgbClr val="202124"/>
              </a:solidFill>
              <a:latin typeface="+mn-ea"/>
            </a:endParaRPr>
          </a:p>
          <a:p>
            <a:pPr marL="742950" lvl="1" indent="-285750" algn="just">
              <a:buFont typeface="Arial" panose="020B0604020202020204" pitchFamily="34" charset="0"/>
              <a:buChar char="•"/>
            </a:pPr>
            <a:endParaRPr lang="en-US" altLang="ko-KR" dirty="0">
              <a:solidFill>
                <a:srgbClr val="202124"/>
              </a:solidFill>
              <a:latin typeface="+mn-ea"/>
            </a:endParaRPr>
          </a:p>
          <a:p>
            <a:pPr marL="285750" indent="-285750" algn="just">
              <a:buFont typeface="Arial" panose="020B0604020202020204" pitchFamily="34" charset="0"/>
              <a:buChar char="•"/>
            </a:pPr>
            <a:endParaRPr lang="en-US" altLang="ko-KR" dirty="0">
              <a:effectLst/>
              <a:latin typeface="+mn-ea"/>
            </a:endParaRPr>
          </a:p>
          <a:p>
            <a:pPr marL="285750" indent="-285750" algn="just">
              <a:buFont typeface="Arial" panose="020B0604020202020204" pitchFamily="34" charset="0"/>
              <a:buChar char="•"/>
            </a:pPr>
            <a:endParaRPr lang="en-US" altLang="ko-KR" dirty="0">
              <a:effectLst/>
              <a:latin typeface="Helvetica" pitchFamily="2" charset="0"/>
            </a:endParaRPr>
          </a:p>
          <a:p>
            <a:pPr marL="285750" indent="-285750" algn="just">
              <a:buFont typeface="Arial" panose="020B0604020202020204" pitchFamily="34" charset="0"/>
              <a:buChar char="•"/>
            </a:pPr>
            <a:endParaRPr lang="en-US" altLang="ko-KR" dirty="0">
              <a:latin typeface="Helvetica" pitchFamily="2" charset="0"/>
            </a:endParaRPr>
          </a:p>
        </p:txBody>
      </p:sp>
      <p:sp>
        <p:nvSpPr>
          <p:cNvPr id="7" name="제목 1">
            <a:extLst>
              <a:ext uri="{FF2B5EF4-FFF2-40B4-BE49-F238E27FC236}">
                <a16:creationId xmlns:a16="http://schemas.microsoft.com/office/drawing/2014/main" id="{7BAF5282-3BDA-5B8E-D362-467FC583AD3D}"/>
              </a:ext>
            </a:extLst>
          </p:cNvPr>
          <p:cNvSpPr txBox="1">
            <a:spLocks/>
          </p:cNvSpPr>
          <p:nvPr/>
        </p:nvSpPr>
        <p:spPr>
          <a:xfrm>
            <a:off x="411163" y="207963"/>
            <a:ext cx="11369675" cy="7620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3600" kern="1200">
                <a:solidFill>
                  <a:schemeClr val="tx1"/>
                </a:solidFill>
                <a:latin typeface="+mj-lt"/>
                <a:ea typeface="+mj-ea"/>
                <a:cs typeface="+mj-cs"/>
              </a:defRPr>
            </a:lvl1p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차분 특성 및 신경망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구별자</a:t>
            </a:r>
            <a:endParaRPr lang="ko-KR" altLang="en-US" dirty="0"/>
          </a:p>
        </p:txBody>
      </p:sp>
      <p:sp>
        <p:nvSpPr>
          <p:cNvPr id="8" name="또는 7">
            <a:extLst>
              <a:ext uri="{FF2B5EF4-FFF2-40B4-BE49-F238E27FC236}">
                <a16:creationId xmlns:a16="http://schemas.microsoft.com/office/drawing/2014/main" id="{2B2E3C60-F375-CC14-E99C-93864B56E135}"/>
              </a:ext>
            </a:extLst>
          </p:cNvPr>
          <p:cNvSpPr/>
          <p:nvPr/>
        </p:nvSpPr>
        <p:spPr>
          <a:xfrm>
            <a:off x="2467534" y="2958271"/>
            <a:ext cx="215153" cy="21515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n>
                <a:solidFill>
                  <a:schemeClr val="tx1"/>
                </a:solidFill>
              </a:ln>
            </a:endParaRPr>
          </a:p>
        </p:txBody>
      </p:sp>
      <p:sp>
        <p:nvSpPr>
          <p:cNvPr id="9" name="또는 8">
            <a:extLst>
              <a:ext uri="{FF2B5EF4-FFF2-40B4-BE49-F238E27FC236}">
                <a16:creationId xmlns:a16="http://schemas.microsoft.com/office/drawing/2014/main" id="{2A813D3A-4866-1FF3-D2D1-1D5322A74992}"/>
              </a:ext>
            </a:extLst>
          </p:cNvPr>
          <p:cNvSpPr/>
          <p:nvPr/>
        </p:nvSpPr>
        <p:spPr>
          <a:xfrm>
            <a:off x="4588434" y="2958271"/>
            <a:ext cx="215153" cy="21515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ln>
                <a:solidFill>
                  <a:schemeClr val="tx1"/>
                </a:solidFill>
              </a:ln>
            </a:endParaRPr>
          </a:p>
        </p:txBody>
      </p:sp>
    </p:spTree>
    <p:extLst>
      <p:ext uri="{BB962C8B-B14F-4D97-AF65-F5344CB8AC3E}">
        <p14:creationId xmlns:p14="http://schemas.microsoft.com/office/powerpoint/2010/main" val="175090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49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 보존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암호란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 name="텍스트 개체 틀 2"/>
          <p:cNvSpPr>
            <a:spLocks noGrp="1"/>
          </p:cNvSpPr>
          <p:nvPr>
            <p:ph type="body" sz="quarter" idx="25"/>
          </p:nvPr>
        </p:nvSpPr>
        <p:spPr/>
        <p:txBody>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암호의 다양한 알고리즘</a:t>
            </a:r>
            <a:endParaRPr lang="ko-KR" altLang="en-US" dirty="0"/>
          </a:p>
        </p:txBody>
      </p:sp>
      <p:sp>
        <p:nvSpPr>
          <p:cNvPr id="4" name="텍스트 개체 틀 3"/>
          <p:cNvSpPr>
            <a:spLocks noGrp="1"/>
          </p:cNvSpPr>
          <p:nvPr>
            <p:ph type="body" sz="quarter" idx="27"/>
          </p:nvPr>
        </p:nvSpPr>
        <p:spPr/>
        <p:txBody>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FF1, FF3-1</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8" name="텍스트 개체 틀 3">
            <a:extLst>
              <a:ext uri="{FF2B5EF4-FFF2-40B4-BE49-F238E27FC236}">
                <a16:creationId xmlns:a16="http://schemas.microsoft.com/office/drawing/2014/main" id="{4ACB2809-3EAF-02D8-E83F-D8F37075B6F7}"/>
              </a:ext>
            </a:extLst>
          </p:cNvPr>
          <p:cNvSpPr txBox="1">
            <a:spLocks/>
          </p:cNvSpPr>
          <p:nvPr/>
        </p:nvSpPr>
        <p:spPr>
          <a:xfrm>
            <a:off x="1055592" y="4448031"/>
            <a:ext cx="10071850" cy="718952"/>
          </a:xfrm>
          <a:prstGeom prst="rect">
            <a:avLst/>
          </a:prstGeom>
          <a:ln w="28575">
            <a:noFill/>
          </a:ln>
        </p:spPr>
        <p:txBody>
          <a:bodyPr vert="horz" lIns="91440" tIns="45720" rIns="91440" bIns="45720" rtlCol="0" anchor="ctr">
            <a:normAutofit/>
          </a:bodyPr>
          <a:lstStyle>
            <a:lvl1pPr marL="0" indent="0" algn="l" defTabSz="914400" rtl="0" eaLnBrk="1" latinLnBrk="1" hangingPunct="1">
              <a:lnSpc>
                <a:spcPct val="90000"/>
              </a:lnSpc>
              <a:spcBef>
                <a:spcPts val="1000"/>
              </a:spcBef>
              <a:buFont typeface="Arial" panose="020B0604020202020204" pitchFamily="34" charset="0"/>
              <a:buNone/>
              <a:defRPr sz="2800" b="0" kern="1200" baseline="0">
                <a:ln>
                  <a:solidFill>
                    <a:schemeClr val="bg2">
                      <a:lumMod val="25000"/>
                    </a:schemeClr>
                  </a:solidFill>
                </a:ln>
                <a:solidFill>
                  <a:schemeClr val="bg2">
                    <a:lumMod val="25000"/>
                  </a:schemeClr>
                </a:solidFill>
                <a:latin typeface="+mn-ea"/>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차분 특성 및 신경망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구별자</a:t>
            </a:r>
            <a:endParaRPr lang="ko-KR" altLang="en-US" dirty="0"/>
          </a:p>
        </p:txBody>
      </p:sp>
    </p:spTree>
    <p:extLst>
      <p:ext uri="{BB962C8B-B14F-4D97-AF65-F5344CB8AC3E}">
        <p14:creationId xmlns:p14="http://schemas.microsoft.com/office/powerpoint/2010/main" val="5755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B7194E-0EF9-8CF6-FC25-F5D145460960}"/>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 보존 </a:t>
            </a:r>
            <a:r>
              <a:rPr lang="ko-KR" altLang="en-US" dirty="0" err="1">
                <a:latin typeface="함초롬바탕" panose="02030604000101010101" pitchFamily="18" charset="-127"/>
                <a:ea typeface="함초롬바탕" panose="02030604000101010101" pitchFamily="18" charset="-127"/>
                <a:cs typeface="함초롬바탕" panose="02030604000101010101" pitchFamily="18" charset="-127"/>
              </a:rPr>
              <a:t>암호란</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dirty="0"/>
          </a:p>
        </p:txBody>
      </p:sp>
      <p:sp>
        <p:nvSpPr>
          <p:cNvPr id="4" name="TextBox 3">
            <a:extLst>
              <a:ext uri="{FF2B5EF4-FFF2-40B4-BE49-F238E27FC236}">
                <a16:creationId xmlns:a16="http://schemas.microsoft.com/office/drawing/2014/main" id="{2C1BD73D-0C30-895B-FD2B-E5061F7F4225}"/>
              </a:ext>
            </a:extLst>
          </p:cNvPr>
          <p:cNvSpPr txBox="1"/>
          <p:nvPr/>
        </p:nvSpPr>
        <p:spPr>
          <a:xfrm>
            <a:off x="411920" y="2828835"/>
            <a:ext cx="10639972" cy="1200329"/>
          </a:xfrm>
          <a:prstGeom prst="rect">
            <a:avLst/>
          </a:prstGeom>
          <a:noFill/>
        </p:spPr>
        <p:txBody>
          <a:bodyPr wrap="square" rtlCol="0">
            <a:spAutoFit/>
          </a:bodyPr>
          <a:lstStyle/>
          <a:p>
            <a:pPr algn="ctr"/>
            <a:r>
              <a:rPr lang="ko-KR" altLang="en-US" sz="3600" b="1" dirty="0">
                <a:latin typeface="함초롬바탕" panose="02030604000101010101" pitchFamily="18" charset="-127"/>
                <a:ea typeface="함초롬바탕" panose="02030604000101010101" pitchFamily="18" charset="-127"/>
                <a:cs typeface="함초롬바탕" panose="02030604000101010101" pitchFamily="18" charset="-127"/>
              </a:rPr>
              <a:t>형태보존</a:t>
            </a:r>
            <a:r>
              <a:rPr lang="en-US" altLang="ko-KR" sz="3600" b="0" i="0" dirty="0">
                <a:solidFill>
                  <a:srgbClr val="202124"/>
                </a:solidFill>
                <a:effectLst/>
                <a:latin typeface="Apple SD Gothic Neo" panose="02000300000000000000" pitchFamily="2" charset="-127"/>
                <a:ea typeface="Apple SD Gothic Neo" panose="02000300000000000000" pitchFamily="2" charset="-127"/>
              </a:rPr>
              <a:t>(</a:t>
            </a:r>
            <a:r>
              <a:rPr lang="en" altLang="ko-Kore-KR" sz="3600" b="0" i="0" dirty="0">
                <a:solidFill>
                  <a:srgbClr val="202124"/>
                </a:solidFill>
                <a:effectLst/>
                <a:latin typeface="Apple SD Gothic Neo" panose="02000300000000000000" pitchFamily="2" charset="-127"/>
                <a:ea typeface="Apple SD Gothic Neo" panose="02000300000000000000" pitchFamily="2" charset="-127"/>
              </a:rPr>
              <a:t>Format-Preserving Encryption)</a:t>
            </a:r>
          </a:p>
          <a:p>
            <a:pPr algn="ctr"/>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2400" b="1" dirty="0" err="1">
                <a:effectLst/>
                <a:latin typeface="함초롬바탕" panose="02030604000101010101" pitchFamily="18" charset="-127"/>
                <a:ea typeface="함초롬바탕" panose="02030604000101010101" pitchFamily="18" charset="-127"/>
                <a:cs typeface="함초롬바탕" panose="02030604000101010101" pitchFamily="18" charset="-127"/>
              </a:rPr>
              <a:t>암호란</a:t>
            </a:r>
            <a:r>
              <a:rPr lang="en-US" altLang="ko-KR" sz="2400" b="1" dirty="0">
                <a:effectLst/>
                <a:latin typeface="함초롬바탕" panose="02030604000101010101" pitchFamily="18" charset="-127"/>
                <a:ea typeface="함초롬바탕" panose="02030604000101010101" pitchFamily="18" charset="-127"/>
                <a:cs typeface="함초롬바탕" panose="02030604000101010101" pitchFamily="18" charset="-127"/>
              </a:rPr>
              <a:t>?</a:t>
            </a:r>
          </a:p>
        </p:txBody>
      </p:sp>
      <p:sp>
        <p:nvSpPr>
          <p:cNvPr id="3" name="TextBox 2">
            <a:extLst>
              <a:ext uri="{FF2B5EF4-FFF2-40B4-BE49-F238E27FC236}">
                <a16:creationId xmlns:a16="http://schemas.microsoft.com/office/drawing/2014/main" id="{82A7B6CB-19B3-D3D5-820F-645207192922}"/>
              </a:ext>
            </a:extLst>
          </p:cNvPr>
          <p:cNvSpPr txBox="1"/>
          <p:nvPr/>
        </p:nvSpPr>
        <p:spPr>
          <a:xfrm>
            <a:off x="776014" y="4687761"/>
            <a:ext cx="10639972" cy="553998"/>
          </a:xfrm>
          <a:prstGeom prst="rect">
            <a:avLst/>
          </a:prstGeom>
          <a:noFill/>
        </p:spPr>
        <p:txBody>
          <a:bodyPr wrap="square" rtlCol="0">
            <a:spAutoFit/>
          </a:bodyPr>
          <a:lstStyle/>
          <a:p>
            <a:pPr algn="ctr"/>
            <a:r>
              <a:rPr lang="ko-KR" altLang="en-US" sz="1500" dirty="0" err="1">
                <a:latin typeface="함초롬바탕" panose="02030604000101010101" pitchFamily="18" charset="-127"/>
                <a:ea typeface="함초롬바탕" panose="02030604000101010101" pitchFamily="18" charset="-127"/>
                <a:cs typeface="함초롬바탕" panose="02030604000101010101" pitchFamily="18" charset="-127"/>
              </a:rPr>
              <a:t>형태보존암호란</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기존 블록암호와 다르게 암호화를 거쳐도 </a:t>
            </a:r>
            <a:r>
              <a:rPr lang="ko-KR" altLang="en-US" sz="1500" dirty="0" err="1">
                <a:latin typeface="함초롬바탕" panose="02030604000101010101" pitchFamily="18" charset="-127"/>
                <a:ea typeface="함초롬바탕" panose="02030604000101010101" pitchFamily="18" charset="-127"/>
                <a:cs typeface="함초롬바탕" panose="02030604000101010101" pitchFamily="18" charset="-127"/>
              </a:rPr>
              <a:t>평문이</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가진 형태를 온전하게 유지한 채로 길이가 동일하게 생성되는 암호화 기술</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352099674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655340-1CC4-1523-B6BA-865B3D12598E}"/>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 보존 암호 기본 개념 설명 </a:t>
            </a:r>
            <a:endParaRPr lang="ko-KR" altLang="en-US" dirty="0"/>
          </a:p>
        </p:txBody>
      </p:sp>
      <p:sp>
        <p:nvSpPr>
          <p:cNvPr id="5" name="TextBox 4">
            <a:extLst>
              <a:ext uri="{FF2B5EF4-FFF2-40B4-BE49-F238E27FC236}">
                <a16:creationId xmlns:a16="http://schemas.microsoft.com/office/drawing/2014/main" id="{96FA4482-0538-C58A-8B99-D0A166ADF562}"/>
              </a:ext>
            </a:extLst>
          </p:cNvPr>
          <p:cNvSpPr txBox="1"/>
          <p:nvPr/>
        </p:nvSpPr>
        <p:spPr>
          <a:xfrm>
            <a:off x="776014" y="4687761"/>
            <a:ext cx="10639972" cy="323165"/>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신용카드 번호의 일반 블록암호화와 형태보존암호화</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7" name="그림 6" descr="텍스트, 스크린샷, 폰트, 번호이(가) 표시된 사진&#10;&#10;자동 생성된 설명">
            <a:extLst>
              <a:ext uri="{FF2B5EF4-FFF2-40B4-BE49-F238E27FC236}">
                <a16:creationId xmlns:a16="http://schemas.microsoft.com/office/drawing/2014/main" id="{23E26722-D274-CEE7-8A93-7DCC21071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576" y="2387600"/>
            <a:ext cx="9312848" cy="2300161"/>
          </a:xfrm>
          <a:prstGeom prst="rect">
            <a:avLst/>
          </a:prstGeom>
        </p:spPr>
      </p:pic>
      <p:sp>
        <p:nvSpPr>
          <p:cNvPr id="9" name="TextBox 8">
            <a:extLst>
              <a:ext uri="{FF2B5EF4-FFF2-40B4-BE49-F238E27FC236}">
                <a16:creationId xmlns:a16="http://schemas.microsoft.com/office/drawing/2014/main" id="{8A885B2A-A6AA-C269-5208-6D9DEA69CF95}"/>
              </a:ext>
            </a:extLst>
          </p:cNvPr>
          <p:cNvSpPr txBox="1"/>
          <p:nvPr/>
        </p:nvSpPr>
        <p:spPr>
          <a:xfrm>
            <a:off x="776014" y="5453074"/>
            <a:ext cx="10639972" cy="553998"/>
          </a:xfrm>
          <a:prstGeom prst="rect">
            <a:avLst/>
          </a:prstGeom>
          <a:noFill/>
        </p:spPr>
        <p:txBody>
          <a:bodyPr wrap="square" rtlCol="0">
            <a:spAutoFit/>
          </a:bodyPr>
          <a:lstStyle/>
          <a:p>
            <a:pPr algn="ctr"/>
            <a:r>
              <a:rPr lang="ko-KR" altLang="en-US" sz="1500" dirty="0">
                <a:effectLst/>
                <a:latin typeface="함초롬바탕" panose="02030604000101010101" pitchFamily="18" charset="-127"/>
                <a:ea typeface="함초롬바탕" panose="02030604000101010101" pitchFamily="18" charset="-127"/>
                <a:cs typeface="함초롬바탕" panose="02030604000101010101" pitchFamily="18" charset="-127"/>
              </a:rPr>
              <a:t>카드 번호를 </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블록암호로 암호화할 경우 </a:t>
            </a:r>
            <a:r>
              <a:rPr lang="ko-KR" altLang="en-US" sz="1500" dirty="0" err="1">
                <a:latin typeface="함초롬바탕" panose="02030604000101010101" pitchFamily="18" charset="-127"/>
                <a:ea typeface="함초롬바탕" panose="02030604000101010101" pitchFamily="18" charset="-127"/>
                <a:cs typeface="함초롬바탕" panose="02030604000101010101" pitchFamily="18" charset="-127"/>
              </a:rPr>
              <a:t>입력값의</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길이와 형태가 다르지만</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형태보존 암호의 경우 </a:t>
            </a:r>
            <a:r>
              <a:rPr lang="ko-KR" altLang="en-US" sz="1500" dirty="0" err="1">
                <a:latin typeface="함초롬바탕" panose="02030604000101010101" pitchFamily="18" charset="-127"/>
                <a:ea typeface="함초롬바탕" panose="02030604000101010101" pitchFamily="18" charset="-127"/>
                <a:cs typeface="함초롬바탕" panose="02030604000101010101" pitchFamily="18" charset="-127"/>
              </a:rPr>
              <a:t>입력값과</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길이와 형태가 동일하게 보존된다</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601343568"/>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ADCF6F7D-EEBD-390A-E5DF-7872D8B717CF}"/>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암호의 다양한 알고리즘</a:t>
            </a:r>
            <a:endParaRPr lang="ko-KR" altLang="en-US" dirty="0"/>
          </a:p>
        </p:txBody>
      </p:sp>
      <p:sp>
        <p:nvSpPr>
          <p:cNvPr id="17" name="TextBox 16">
            <a:extLst>
              <a:ext uri="{FF2B5EF4-FFF2-40B4-BE49-F238E27FC236}">
                <a16:creationId xmlns:a16="http://schemas.microsoft.com/office/drawing/2014/main" id="{5973BD32-6B44-35BF-C9EF-6E6F780D4779}"/>
              </a:ext>
            </a:extLst>
          </p:cNvPr>
          <p:cNvSpPr txBox="1"/>
          <p:nvPr/>
        </p:nvSpPr>
        <p:spPr>
          <a:xfrm>
            <a:off x="776014" y="3429000"/>
            <a:ext cx="10639972" cy="461665"/>
          </a:xfrm>
          <a:prstGeom prst="rect">
            <a:avLst/>
          </a:prstGeom>
          <a:noFill/>
        </p:spPr>
        <p:txBody>
          <a:bodyPr wrap="square" rtlCol="0">
            <a:spAutoFit/>
          </a:bodyPr>
          <a:lstStyle/>
          <a:p>
            <a:pPr algn="ctr"/>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Prefix Cipher, Cycle – Walking Cipher, Generalized – Feistel Cipher</a:t>
            </a:r>
            <a:endParaRPr lang="en-US" altLang="ko-KR" sz="2400" b="1"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327081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ADCF6F7D-EEBD-390A-E5DF-7872D8B717CF}"/>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암호의 다양한 알고리즘</a:t>
            </a:r>
            <a:endParaRPr lang="ko-KR" altLang="en-US" dirty="0"/>
          </a:p>
        </p:txBody>
      </p:sp>
      <p:sp>
        <p:nvSpPr>
          <p:cNvPr id="12" name="TextBox 11">
            <a:extLst>
              <a:ext uri="{FF2B5EF4-FFF2-40B4-BE49-F238E27FC236}">
                <a16:creationId xmlns:a16="http://schemas.microsoft.com/office/drawing/2014/main" id="{30A9EB1C-7B52-41DD-D29E-98081963381B}"/>
              </a:ext>
            </a:extLst>
          </p:cNvPr>
          <p:cNvSpPr txBox="1"/>
          <p:nvPr/>
        </p:nvSpPr>
        <p:spPr>
          <a:xfrm>
            <a:off x="776014" y="5750619"/>
            <a:ext cx="10639972" cy="323165"/>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Prefix Cipher </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알고리즘</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5" name="그림 4" descr="텍스트, 스크린샷, 도표, 폰트이(가) 표시된 사진&#10;&#10;자동 생성된 설명">
            <a:extLst>
              <a:ext uri="{FF2B5EF4-FFF2-40B4-BE49-F238E27FC236}">
                <a16:creationId xmlns:a16="http://schemas.microsoft.com/office/drawing/2014/main" id="{7EC95CAB-F019-58AD-4B19-6AD70D469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722495"/>
            <a:ext cx="7772400" cy="3931520"/>
          </a:xfrm>
          <a:prstGeom prst="rect">
            <a:avLst/>
          </a:prstGeom>
        </p:spPr>
      </p:pic>
    </p:spTree>
    <p:extLst>
      <p:ext uri="{BB962C8B-B14F-4D97-AF65-F5344CB8AC3E}">
        <p14:creationId xmlns:p14="http://schemas.microsoft.com/office/powerpoint/2010/main" val="359182716"/>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ADCF6F7D-EEBD-390A-E5DF-7872D8B717CF}"/>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암호의 다양한 알고리즘</a:t>
            </a:r>
            <a:endParaRPr lang="ko-KR" altLang="en-US" dirty="0"/>
          </a:p>
        </p:txBody>
      </p:sp>
      <p:sp>
        <p:nvSpPr>
          <p:cNvPr id="12" name="TextBox 11">
            <a:extLst>
              <a:ext uri="{FF2B5EF4-FFF2-40B4-BE49-F238E27FC236}">
                <a16:creationId xmlns:a16="http://schemas.microsoft.com/office/drawing/2014/main" id="{30A9EB1C-7B52-41DD-D29E-98081963381B}"/>
              </a:ext>
            </a:extLst>
          </p:cNvPr>
          <p:cNvSpPr txBox="1"/>
          <p:nvPr/>
        </p:nvSpPr>
        <p:spPr>
          <a:xfrm>
            <a:off x="411920" y="5357191"/>
            <a:ext cx="10639972" cy="323165"/>
          </a:xfrm>
          <a:prstGeom prst="rect">
            <a:avLst/>
          </a:prstGeom>
          <a:noFill/>
        </p:spPr>
        <p:txBody>
          <a:bodyPr wrap="square" rtlCol="0">
            <a:spAutoFit/>
          </a:bodyPr>
          <a:lstStyle/>
          <a:p>
            <a:pPr algn="ctr"/>
            <a:r>
              <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rPr>
              <a:t>Cycle – Wal</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king Cipher </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알고리즘</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3" name="그림 2" descr="텍스트, 영수증, 폰트, 화이트이(가) 표시된 사진&#10;&#10;자동 생성된 설명">
            <a:extLst>
              <a:ext uri="{FF2B5EF4-FFF2-40B4-BE49-F238E27FC236}">
                <a16:creationId xmlns:a16="http://schemas.microsoft.com/office/drawing/2014/main" id="{BCBC22B8-B902-ECE6-B43F-80DEACBD3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653" y="1875458"/>
            <a:ext cx="8310693" cy="3107083"/>
          </a:xfrm>
          <a:prstGeom prst="rect">
            <a:avLst/>
          </a:prstGeom>
        </p:spPr>
      </p:pic>
    </p:spTree>
    <p:extLst>
      <p:ext uri="{BB962C8B-B14F-4D97-AF65-F5344CB8AC3E}">
        <p14:creationId xmlns:p14="http://schemas.microsoft.com/office/powerpoint/2010/main" val="12748877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ADCF6F7D-EEBD-390A-E5DF-7872D8B717CF}"/>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암호의 다양한 알고리즘</a:t>
            </a:r>
            <a:endParaRPr lang="ko-KR" altLang="en-US" dirty="0"/>
          </a:p>
        </p:txBody>
      </p:sp>
      <p:sp>
        <p:nvSpPr>
          <p:cNvPr id="12" name="TextBox 11">
            <a:extLst>
              <a:ext uri="{FF2B5EF4-FFF2-40B4-BE49-F238E27FC236}">
                <a16:creationId xmlns:a16="http://schemas.microsoft.com/office/drawing/2014/main" id="{30A9EB1C-7B52-41DD-D29E-98081963381B}"/>
              </a:ext>
            </a:extLst>
          </p:cNvPr>
          <p:cNvSpPr txBox="1"/>
          <p:nvPr/>
        </p:nvSpPr>
        <p:spPr>
          <a:xfrm>
            <a:off x="776014" y="6181345"/>
            <a:ext cx="10639972" cy="323165"/>
          </a:xfrm>
          <a:prstGeom prst="rect">
            <a:avLst/>
          </a:prstGeom>
          <a:noFill/>
        </p:spPr>
        <p:txBody>
          <a:bodyPr wrap="square" rtlCol="0">
            <a:spAutoFit/>
          </a:bodyPr>
          <a:lstStyle/>
          <a:p>
            <a:pPr algn="ctr"/>
            <a:r>
              <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rPr>
              <a:t>Feistel </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Cipher</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 알고리즘</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14" name="그림 13" descr="스크린샷, 텍스트, 도표, 원이(가) 표시된 사진&#10;&#10;자동 생성된 설명">
            <a:extLst>
              <a:ext uri="{FF2B5EF4-FFF2-40B4-BE49-F238E27FC236}">
                <a16:creationId xmlns:a16="http://schemas.microsoft.com/office/drawing/2014/main" id="{9DE5F4FC-FBFF-1349-7858-6567212D6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652" y="1120670"/>
            <a:ext cx="3478696" cy="5090492"/>
          </a:xfrm>
          <a:prstGeom prst="rect">
            <a:avLst/>
          </a:prstGeom>
        </p:spPr>
      </p:pic>
    </p:spTree>
    <p:extLst>
      <p:ext uri="{BB962C8B-B14F-4D97-AF65-F5344CB8AC3E}">
        <p14:creationId xmlns:p14="http://schemas.microsoft.com/office/powerpoint/2010/main" val="192031477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185139ED-5ED1-004B-4E74-F43F8AE9F0F0}"/>
              </a:ext>
            </a:extLst>
          </p:cNvPr>
          <p:cNvSpPr>
            <a:spLocks noGrp="1"/>
          </p:cNvSpPr>
          <p:nvPr>
            <p:ph type="title"/>
          </p:nvPr>
        </p:nvSpPr>
        <p:spPr/>
        <p:txBody>
          <a:bodyPr>
            <a:normAutofit/>
          </a:bodyPr>
          <a:lstStyle/>
          <a:p>
            <a:r>
              <a:rPr lang="ko-KR" altLang="en-US" dirty="0">
                <a:latin typeface="함초롬바탕" panose="02030604000101010101" pitchFamily="18" charset="-127"/>
                <a:ea typeface="함초롬바탕" panose="02030604000101010101" pitchFamily="18" charset="-127"/>
                <a:cs typeface="함초롬바탕" panose="02030604000101010101" pitchFamily="18" charset="-127"/>
              </a:rPr>
              <a:t>형태보존 암호 </a:t>
            </a:r>
            <a:r>
              <a:rPr lang="en-US" altLang="ko-KR" dirty="0">
                <a:latin typeface="함초롬바탕" panose="02030604000101010101" pitchFamily="18" charset="-127"/>
                <a:ea typeface="함초롬바탕" panose="02030604000101010101" pitchFamily="18" charset="-127"/>
                <a:cs typeface="함초롬바탕" panose="02030604000101010101" pitchFamily="18" charset="-127"/>
              </a:rPr>
              <a:t>FF1,FF3-1</a:t>
            </a:r>
            <a:endParaRPr lang="ko-KR" alt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9" name="TextBox 18">
            <a:extLst>
              <a:ext uri="{FF2B5EF4-FFF2-40B4-BE49-F238E27FC236}">
                <a16:creationId xmlns:a16="http://schemas.microsoft.com/office/drawing/2014/main" id="{8E337A13-77AC-BE9F-A06F-CDD16E5BD581}"/>
              </a:ext>
            </a:extLst>
          </p:cNvPr>
          <p:cNvSpPr txBox="1"/>
          <p:nvPr/>
        </p:nvSpPr>
        <p:spPr>
          <a:xfrm>
            <a:off x="776014" y="2967335"/>
            <a:ext cx="10639972" cy="461665"/>
          </a:xfrm>
          <a:prstGeom prst="rect">
            <a:avLst/>
          </a:prstGeom>
          <a:noFill/>
        </p:spPr>
        <p:txBody>
          <a:bodyPr wrap="square" rtlCol="0">
            <a:spAutoFit/>
          </a:bodyPr>
          <a:lstStyle/>
          <a:p>
            <a:pPr algn="ctr"/>
            <a:r>
              <a:rPr lang="ko-KR" altLang="en-US" sz="2400" b="1" dirty="0">
                <a:effectLst/>
                <a:latin typeface="함초롬바탕" panose="02030604000101010101" pitchFamily="18" charset="-127"/>
                <a:ea typeface="함초롬바탕" panose="02030604000101010101" pitchFamily="18" charset="-127"/>
                <a:cs typeface="함초롬바탕" panose="02030604000101010101" pitchFamily="18" charset="-127"/>
              </a:rPr>
              <a:t>형태보존 암호 </a:t>
            </a:r>
            <a:r>
              <a:rPr lang="en-US" altLang="ko-KR" sz="2400" b="1" dirty="0">
                <a:effectLst/>
                <a:latin typeface="함초롬바탕" panose="02030604000101010101" pitchFamily="18" charset="-127"/>
                <a:ea typeface="함초롬바탕" panose="02030604000101010101" pitchFamily="18" charset="-127"/>
                <a:cs typeface="함초롬바탕" panose="02030604000101010101" pitchFamily="18" charset="-127"/>
              </a:rPr>
              <a:t>FF1, FF3-1</a:t>
            </a:r>
          </a:p>
        </p:txBody>
      </p:sp>
      <p:sp>
        <p:nvSpPr>
          <p:cNvPr id="21" name="TextBox 20">
            <a:extLst>
              <a:ext uri="{FF2B5EF4-FFF2-40B4-BE49-F238E27FC236}">
                <a16:creationId xmlns:a16="http://schemas.microsoft.com/office/drawing/2014/main" id="{59352AF4-E781-D0D7-6044-E108BF63B506}"/>
              </a:ext>
            </a:extLst>
          </p:cNvPr>
          <p:cNvSpPr txBox="1"/>
          <p:nvPr/>
        </p:nvSpPr>
        <p:spPr>
          <a:xfrm>
            <a:off x="776014" y="4687761"/>
            <a:ext cx="10639972" cy="323165"/>
          </a:xfrm>
          <a:prstGeom prst="rect">
            <a:avLst/>
          </a:prstGeom>
          <a:noFill/>
        </p:spPr>
        <p:txBody>
          <a:bodyPr wrap="square" rtlCol="0">
            <a:spAutoFit/>
          </a:bodyPr>
          <a:lstStyle/>
          <a:p>
            <a:pPr algn="ct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NIST</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에서 </a:t>
            </a:r>
            <a:r>
              <a:rPr lang="ko-KR" altLang="en-US" sz="1500" b="1" dirty="0">
                <a:latin typeface="함초롬바탕" panose="02030604000101010101" pitchFamily="18" charset="-127"/>
                <a:ea typeface="함초롬바탕" panose="02030604000101010101" pitchFamily="18" charset="-127"/>
                <a:cs typeface="함초롬바탕" panose="02030604000101010101" pitchFamily="18" charset="-127"/>
              </a:rPr>
              <a:t>형태보존암호</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에 대한 표준을 진행하였으며 그 결과 </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FF1, FF3-1</a:t>
            </a:r>
            <a:r>
              <a:rPr lang="ko-KR" altLang="en-US" sz="1500" dirty="0">
                <a:latin typeface="함초롬바탕" panose="02030604000101010101" pitchFamily="18" charset="-127"/>
                <a:ea typeface="함초롬바탕" panose="02030604000101010101" pitchFamily="18" charset="-127"/>
                <a:cs typeface="함초롬바탕" panose="02030604000101010101" pitchFamily="18" charset="-127"/>
              </a:rPr>
              <a:t>가 대표적으로 선정되었다</a:t>
            </a:r>
            <a:r>
              <a:rPr lang="en-US" altLang="ko-KR" sz="150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1500" dirty="0">
              <a:effectLst/>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28063729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ryptoCraft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제목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19094</TotalTime>
  <Words>315</Words>
  <Application>Microsoft Macintosh PowerPoint</Application>
  <PresentationFormat>와이드스크린</PresentationFormat>
  <Paragraphs>55</Paragraphs>
  <Slides>13</Slides>
  <Notes>4</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13</vt:i4>
      </vt:variant>
    </vt:vector>
  </HeadingPairs>
  <TitlesOfParts>
    <vt:vector size="21" baseType="lpstr">
      <vt:lpstr>함초롬바탕</vt:lpstr>
      <vt:lpstr>Apple SD Gothic Neo</vt:lpstr>
      <vt:lpstr>AppleSDGothicNeo</vt:lpstr>
      <vt:lpstr>맑은 고딕</vt:lpstr>
      <vt:lpstr>Arial</vt:lpstr>
      <vt:lpstr>Helvetica</vt:lpstr>
      <vt:lpstr>CryptoCraft 테마</vt:lpstr>
      <vt:lpstr>제목 테마</vt:lpstr>
      <vt:lpstr>PowerPoint 프레젠테이션</vt:lpstr>
      <vt:lpstr>PowerPoint 프레젠테이션</vt:lpstr>
      <vt:lpstr>형태 보존 암호란?</vt:lpstr>
      <vt:lpstr>형태 보존 암호 기본 개념 설명 </vt:lpstr>
      <vt:lpstr>형태보존 암호의 다양한 알고리즘</vt:lpstr>
      <vt:lpstr>형태보존 암호의 다양한 알고리즘</vt:lpstr>
      <vt:lpstr>형태보존 암호의 다양한 알고리즘</vt:lpstr>
      <vt:lpstr>형태보존 암호의 다양한 알고리즘</vt:lpstr>
      <vt:lpstr>형태보존 암호 FF1,FF3-1</vt:lpstr>
      <vt:lpstr>형태보존 암호 FF1,FF3</vt:lpstr>
      <vt:lpstr>형태보존 암호 FF1,FF3</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HD</dc:creator>
  <cp:lastModifiedBy>김덕영</cp:lastModifiedBy>
  <cp:revision>67</cp:revision>
  <dcterms:created xsi:type="dcterms:W3CDTF">2019-03-05T04:29:07Z</dcterms:created>
  <dcterms:modified xsi:type="dcterms:W3CDTF">2023-08-30T03:34:41Z</dcterms:modified>
</cp:coreProperties>
</file>