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4" r:id="rId2"/>
  </p:sldMasterIdLst>
  <p:notesMasterIdLst>
    <p:notesMasterId r:id="rId23"/>
  </p:notesMasterIdLst>
  <p:handoutMasterIdLst>
    <p:handoutMasterId r:id="rId24"/>
  </p:handoutMasterIdLst>
  <p:sldIdLst>
    <p:sldId id="269" r:id="rId3"/>
    <p:sldId id="280" r:id="rId4"/>
    <p:sldId id="284" r:id="rId5"/>
    <p:sldId id="300" r:id="rId6"/>
    <p:sldId id="283" r:id="rId7"/>
    <p:sldId id="282" r:id="rId8"/>
    <p:sldId id="301" r:id="rId9"/>
    <p:sldId id="289" r:id="rId10"/>
    <p:sldId id="307" r:id="rId11"/>
    <p:sldId id="281" r:id="rId12"/>
    <p:sldId id="303" r:id="rId13"/>
    <p:sldId id="309" r:id="rId14"/>
    <p:sldId id="286" r:id="rId15"/>
    <p:sldId id="306" r:id="rId16"/>
    <p:sldId id="285" r:id="rId17"/>
    <p:sldId id="304" r:id="rId18"/>
    <p:sldId id="295" r:id="rId19"/>
    <p:sldId id="308" r:id="rId20"/>
    <p:sldId id="298" r:id="rId21"/>
    <p:sldId id="274" r:id="rId22"/>
  </p:sldIdLst>
  <p:sldSz cx="12192000" cy="6858000"/>
  <p:notesSz cx="6858000" cy="9144000"/>
  <p:embeddedFontLst>
    <p:embeddedFont>
      <p:font typeface="맑은 고딕" panose="020B0503020000020004" pitchFamily="34" charset="-127"/>
      <p:regular r:id="rId25"/>
      <p:bold r:id="rId26"/>
    </p:embeddedFont>
    <p:embeddedFont>
      <p:font typeface="Cambria Math" panose="02040503050406030204" pitchFamily="18" charset="0"/>
      <p:regular r:id="rId27"/>
    </p:embeddedFont>
    <p:embeddedFont>
      <p:font typeface="Times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469ED9-8876-9542-85D7-19C54DB66BB4}" v="29" dt="2023-09-03T14:14:54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1"/>
    <p:restoredTop sz="88435"/>
  </p:normalViewPr>
  <p:slideViewPr>
    <p:cSldViewPr snapToGrid="0">
      <p:cViewPr>
        <p:scale>
          <a:sx n="116" d="100"/>
          <a:sy n="116" d="100"/>
        </p:scale>
        <p:origin x="960" y="7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2023. 9. 3.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2023. 9. 3.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441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36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745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44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25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630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87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001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635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30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0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909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54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757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463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ore-KR" dirty="0">
              <a:solidFill>
                <a:srgbClr val="000000"/>
              </a:solidFill>
              <a:effectLst/>
              <a:latin typeface="Times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7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816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161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66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7tl64gWfI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Efficient Implementation of Classic </a:t>
            </a:r>
            <a:r>
              <a:rPr lang="en-US" altLang="ko-KR" sz="5400" dirty="0" err="1"/>
              <a:t>McEliece</a:t>
            </a:r>
            <a:r>
              <a:rPr lang="en-US" altLang="ko-KR" sz="5400" dirty="0"/>
              <a:t> on ARMv8 processors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" altLang="ko-KR" dirty="0">
                <a:hlinkClick r:id="rId3"/>
              </a:rPr>
              <a:t>https://youtu.be/F7tl64gWfIU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BA848-27B8-C6E7-3CAF-17EA2E340008}"/>
              </a:ext>
            </a:extLst>
          </p:cNvPr>
          <p:cNvSpPr txBox="1"/>
          <p:nvPr/>
        </p:nvSpPr>
        <p:spPr>
          <a:xfrm>
            <a:off x="-1743740" y="8080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Proposed Method</a:t>
            </a:r>
            <a:endParaRPr lang="ko-KR" altLang="en-US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R" b="1">
                <a:latin typeface="+mn-ea"/>
              </a:rPr>
              <a:t>Masking &amp; Unmasking operation</a:t>
            </a:r>
            <a:endParaRPr lang="en" altLang="ko-KR">
              <a:latin typeface="+mn-ea"/>
            </a:endParaRPr>
          </a:p>
          <a:p>
            <a:endParaRPr lang="ko-KR" altLang="en-US">
              <a:latin typeface="+mn-ea"/>
            </a:endParaRP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BA9A75-A714-544A-047E-BD2B42839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383" y="2100654"/>
            <a:ext cx="8381233" cy="449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2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Proposed Method</a:t>
            </a:r>
            <a:endParaRPr lang="ko-KR" altLang="en-US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4" y="1152525"/>
                <a:ext cx="11368160" cy="50577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" altLang="ko-KR" b="1" dirty="0">
                    <a:latin typeface="+mn-ea"/>
                  </a:rPr>
                  <a:t>Optimization implementation code for multiplication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1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en-US" altLang="ko-Kore-KR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ore-KR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" altLang="ko-KR" b="1" dirty="0">
                    <a:latin typeface="+mn-ea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ko-Kore-KR" dirty="0">
                    <a:latin typeface="+mn-ea"/>
                  </a:rPr>
                  <a:t>Written by ARM assembly.</a:t>
                </a:r>
                <a:endParaRPr kumimoji="1" lang="ko-Kore-KR" altLang="en-US" dirty="0">
                  <a:latin typeface="+mn-ea"/>
                </a:endParaRPr>
              </a:p>
              <a:p>
                <a:pPr lvl="1">
                  <a:lnSpc>
                    <a:spcPct val="100000"/>
                  </a:lnSpc>
                </a:pPr>
                <a:endParaRPr lang="en" altLang="ko-KR" dirty="0">
                  <a:latin typeface="+mn-ea"/>
                </a:endParaRPr>
              </a:p>
              <a:p>
                <a:pPr lvl="1">
                  <a:lnSpc>
                    <a:spcPct val="100000"/>
                  </a:lnSpc>
                </a:pPr>
                <a:endParaRPr lang="ko-KR" altLang="en-US" sz="28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4" y="1152525"/>
                <a:ext cx="11368160" cy="5057775"/>
              </a:xfrm>
              <a:blipFill>
                <a:blip r:embed="rId3"/>
                <a:stretch>
                  <a:fillRect l="-965" t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46AFCA5E-4A1C-1C0D-53E1-8B0E235DCB71}"/>
              </a:ext>
            </a:extLst>
          </p:cNvPr>
          <p:cNvGrpSpPr/>
          <p:nvPr/>
        </p:nvGrpSpPr>
        <p:grpSpPr>
          <a:xfrm>
            <a:off x="41438" y="2366171"/>
            <a:ext cx="4308890" cy="3161793"/>
            <a:chOff x="836149" y="2376339"/>
            <a:chExt cx="5313943" cy="38441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CE1E526-A914-BB39-38A8-EEAFAFE74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149" y="2376339"/>
              <a:ext cx="5313943" cy="384412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8655B91-886E-7EA6-FDB6-A4E0764B078E}"/>
                </a:ext>
              </a:extLst>
            </p:cNvPr>
            <p:cNvSpPr/>
            <p:nvPr/>
          </p:nvSpPr>
          <p:spPr>
            <a:xfrm>
              <a:off x="944217" y="3500438"/>
              <a:ext cx="4850296" cy="79796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253186AF-1748-7814-F502-8D705B838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728" y="2328778"/>
            <a:ext cx="3601849" cy="388152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BBAD13B5-8E93-9A59-BEFC-F0060C61D9E9}"/>
              </a:ext>
            </a:extLst>
          </p:cNvPr>
          <p:cNvGrpSpPr/>
          <p:nvPr/>
        </p:nvGrpSpPr>
        <p:grpSpPr>
          <a:xfrm>
            <a:off x="8355613" y="1689217"/>
            <a:ext cx="3793438" cy="4703698"/>
            <a:chOff x="8355613" y="1689217"/>
            <a:chExt cx="3793438" cy="470369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ED4991B-AB2D-50F8-25D8-4B9B4317F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55614" y="1689217"/>
              <a:ext cx="3793437" cy="4703698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E467CA3-6839-746E-43B3-C5DCDC43DAF0}"/>
                </a:ext>
              </a:extLst>
            </p:cNvPr>
            <p:cNvSpPr/>
            <p:nvPr/>
          </p:nvSpPr>
          <p:spPr>
            <a:xfrm>
              <a:off x="8355614" y="3500438"/>
              <a:ext cx="1273295" cy="2709862"/>
            </a:xfrm>
            <a:prstGeom prst="rect">
              <a:avLst/>
            </a:prstGeom>
            <a:solidFill>
              <a:schemeClr val="accent4">
                <a:alpha val="17961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53C38C-DDD3-6D92-AE64-98EB6A0F4CED}"/>
                </a:ext>
              </a:extLst>
            </p:cNvPr>
            <p:cNvSpPr/>
            <p:nvPr/>
          </p:nvSpPr>
          <p:spPr>
            <a:xfrm>
              <a:off x="10252332" y="2147454"/>
              <a:ext cx="1273295" cy="360001"/>
            </a:xfrm>
            <a:prstGeom prst="rect">
              <a:avLst/>
            </a:prstGeom>
            <a:solidFill>
              <a:schemeClr val="accent4">
                <a:alpha val="17961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2A93B4A-B3D9-3103-DF9F-F35FEA47F698}"/>
                </a:ext>
              </a:extLst>
            </p:cNvPr>
            <p:cNvSpPr/>
            <p:nvPr/>
          </p:nvSpPr>
          <p:spPr>
            <a:xfrm>
              <a:off x="10252332" y="2592136"/>
              <a:ext cx="1273295" cy="1605791"/>
            </a:xfrm>
            <a:prstGeom prst="rect">
              <a:avLst/>
            </a:prstGeom>
            <a:solidFill>
              <a:schemeClr val="accent1">
                <a:alpha val="17961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238FA07-36AC-8FAE-4AA9-645FA4C68022}"/>
                </a:ext>
              </a:extLst>
            </p:cNvPr>
            <p:cNvSpPr/>
            <p:nvPr/>
          </p:nvSpPr>
          <p:spPr>
            <a:xfrm>
              <a:off x="10263527" y="5527964"/>
              <a:ext cx="1273295" cy="724676"/>
            </a:xfrm>
            <a:prstGeom prst="rect">
              <a:avLst/>
            </a:prstGeom>
            <a:solidFill>
              <a:schemeClr val="accent6">
                <a:alpha val="17961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D99F1EF-E172-30EC-A9DC-5BB23518305B}"/>
                </a:ext>
              </a:extLst>
            </p:cNvPr>
            <p:cNvSpPr/>
            <p:nvPr/>
          </p:nvSpPr>
          <p:spPr>
            <a:xfrm>
              <a:off x="8355613" y="3065729"/>
              <a:ext cx="1273295" cy="360001"/>
            </a:xfrm>
            <a:prstGeom prst="rect">
              <a:avLst/>
            </a:prstGeom>
            <a:solidFill>
              <a:srgbClr val="7030A0">
                <a:alpha val="17961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69DB0CD-9074-8252-BC7A-05B5D6CB5A20}"/>
                </a:ext>
              </a:extLst>
            </p:cNvPr>
            <p:cNvSpPr/>
            <p:nvPr/>
          </p:nvSpPr>
          <p:spPr>
            <a:xfrm>
              <a:off x="10263527" y="4269539"/>
              <a:ext cx="1273295" cy="360001"/>
            </a:xfrm>
            <a:prstGeom prst="rect">
              <a:avLst/>
            </a:prstGeom>
            <a:solidFill>
              <a:srgbClr val="7030A0">
                <a:alpha val="17961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E47C9EF-0032-4BC6-47AC-6D7E5A317CE3}"/>
              </a:ext>
            </a:extLst>
          </p:cNvPr>
          <p:cNvSpPr/>
          <p:nvPr/>
        </p:nvSpPr>
        <p:spPr>
          <a:xfrm>
            <a:off x="4632425" y="3837708"/>
            <a:ext cx="2225575" cy="791831"/>
          </a:xfrm>
          <a:prstGeom prst="rect">
            <a:avLst/>
          </a:prstGeom>
          <a:solidFill>
            <a:schemeClr val="accent4">
              <a:alpha val="1796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0D88E0-A6E1-B94C-E3C1-995D7E94AD45}"/>
              </a:ext>
            </a:extLst>
          </p:cNvPr>
          <p:cNvSpPr/>
          <p:nvPr/>
        </p:nvSpPr>
        <p:spPr>
          <a:xfrm>
            <a:off x="4632425" y="4713611"/>
            <a:ext cx="1273295" cy="1092181"/>
          </a:xfrm>
          <a:prstGeom prst="rect">
            <a:avLst/>
          </a:prstGeom>
          <a:solidFill>
            <a:schemeClr val="accent1">
              <a:alpha val="1796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22612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38286-A9C4-67F1-884B-6011FBE8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Proposed Method</a:t>
            </a:r>
            <a:endParaRPr kumimoji="1" lang="ko-Kore-KR" altLang="en-US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71C7EC6-0286-FF63-817E-A1207E06ED1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" altLang="ko-Kore-KR" b="1">
                    <a:solidFill>
                      <a:srgbClr val="FF0000"/>
                    </a:solidFill>
                    <a:latin typeface="+mn-ea"/>
                  </a:rPr>
                  <a:t>Reordering</a:t>
                </a:r>
                <a:r>
                  <a:rPr lang="en" altLang="ko-Kore-KR" b="1">
                    <a:latin typeface="+mn-ea"/>
                  </a:rPr>
                  <a:t> of operations</a:t>
                </a:r>
                <a:endParaRPr kumimoji="1" lang="en" altLang="ko-Kore-KR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kumimoji="1" lang="en" altLang="ko-Kore-KR">
                    <a:latin typeface="+mn-ea"/>
                  </a:rPr>
                  <a:t>A commutative operation indicates that the order of operands can be interchanged without affecting the result.</a:t>
                </a:r>
              </a:p>
              <a:p>
                <a:pPr marL="457200" lvl="1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ko-KR" sz="2800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kumimoji="1" lang="en-US" altLang="ko-KR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ko-KR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28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en-US" altLang="ko-KR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ko-KR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28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ko-KR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28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en-US" altLang="ko-Kore-KR" sz="2800">
                  <a:latin typeface="+mn-ea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kumimoji="1" lang="en-US" altLang="ko-Kore-KR" b="1">
                    <a:solidFill>
                      <a:srgbClr val="FF0000"/>
                    </a:solidFill>
                    <a:latin typeface="+mn-ea"/>
                  </a:rPr>
                  <a:t>The XOR operation is also commutative.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b="1">
                    <a:latin typeface="+mn-ea"/>
                  </a:rPr>
                  <a:t>We performed operations by modifying the order of multiplication operations by utilizing these properties.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71C7EC6-0286-FF63-817E-A1207E06E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965" r="-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1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Proposed Method</a:t>
            </a:r>
            <a:endParaRPr lang="ko-KR" altLang="en-US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" altLang="ko-KR">
                <a:latin typeface="+mn-ea"/>
              </a:rPr>
              <a:t>Represent the original order of multiplication operations performed.</a:t>
            </a:r>
          </a:p>
          <a:p>
            <a:pPr lvl="1">
              <a:lnSpc>
                <a:spcPct val="150000"/>
              </a:lnSpc>
            </a:pPr>
            <a:r>
              <a:rPr lang="en" altLang="ko-KR">
                <a:latin typeface="+mn-ea"/>
              </a:rPr>
              <a:t>Once the operations depicted in (a) are completed, the multiplication computations proceed in the order presented in (b).</a:t>
            </a:r>
            <a:endParaRPr lang="ko-KR" altLang="en-US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0592DE-B753-C66B-903E-B277055BBC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"/>
          <a:stretch/>
        </p:blipFill>
        <p:spPr>
          <a:xfrm>
            <a:off x="2209800" y="3172056"/>
            <a:ext cx="7772400" cy="359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7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Proposed Method</a:t>
            </a:r>
            <a:endParaRPr lang="ko-KR" altLang="en-US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" altLang="ko-KR">
                <a:latin typeface="+mn-ea"/>
              </a:rPr>
              <a:t>Sequence of </a:t>
            </a:r>
            <a:r>
              <a:rPr lang="en" altLang="ko-KR" b="1">
                <a:solidFill>
                  <a:srgbClr val="FF0000"/>
                </a:solidFill>
                <a:latin typeface="+mn-ea"/>
              </a:rPr>
              <a:t>proposed order of  multiplication operation</a:t>
            </a:r>
            <a:r>
              <a:rPr lang="en" altLang="ko-KR">
                <a:latin typeface="+mn-ea"/>
              </a:rPr>
              <a:t> using </a:t>
            </a:r>
            <a:r>
              <a:rPr lang="en" altLang="ko-KR" b="1">
                <a:latin typeface="+mn-ea"/>
              </a:rPr>
              <a:t>four 16-bit loaded vector registers.</a:t>
            </a:r>
            <a:endParaRPr lang="ko-KR" altLang="en-US" b="1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DFB88E-593B-9CE8-B548-4B0980721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754" y="2593438"/>
            <a:ext cx="4622491" cy="379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89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Proposed Method</a:t>
            </a:r>
            <a:endParaRPr lang="ko-KR" altLang="en-US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" altLang="ko-Kore-KR" b="1">
                    <a:effectLst/>
                    <a:latin typeface="+mn-ea"/>
                  </a:rPr>
                  <a:t>Part of the optimization implementation code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2800" b="1" i="1" spc="-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800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en-US" altLang="ko-Kore-KR" sz="28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sz="28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ore-KR" sz="2800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𝟏𝟑</m:t>
                            </m:r>
                            <m:r>
                              <a:rPr lang="en-US" altLang="ko-Kore-KR" sz="2800" b="1" i="1" spc="-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" altLang="ko-Kore-KR" b="1">
                    <a:effectLst/>
                    <a:latin typeface="+mn-ea"/>
                  </a:rPr>
                  <a:t>. </a:t>
                </a:r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ko-Kore-KR">
                    <a:latin typeface="+mn-ea"/>
                  </a:rPr>
                  <a:t>Written by ARM assembly.</a:t>
                </a:r>
                <a:endParaRPr kumimoji="1" lang="ko-Kore-KR" altLang="en-US">
                  <a:latin typeface="+mn-ea"/>
                </a:endParaRPr>
              </a:p>
              <a:p>
                <a:pPr lvl="1">
                  <a:lnSpc>
                    <a:spcPct val="100000"/>
                  </a:lnSpc>
                </a:pPr>
                <a:endParaRPr lang="en" altLang="ko-Kore-KR">
                  <a:latin typeface="+mn-ea"/>
                </a:endParaRPr>
              </a:p>
              <a:p>
                <a:pPr>
                  <a:lnSpc>
                    <a:spcPct val="100000"/>
                  </a:lnSpc>
                </a:pPr>
                <a:endParaRPr lang="ko-KR" altLang="en-US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965" t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939A5A33-4BC1-E770-3D46-9D3F87DA7C47}"/>
              </a:ext>
            </a:extLst>
          </p:cNvPr>
          <p:cNvGrpSpPr/>
          <p:nvPr/>
        </p:nvGrpSpPr>
        <p:grpSpPr>
          <a:xfrm>
            <a:off x="877508" y="2474410"/>
            <a:ext cx="4650455" cy="3735890"/>
            <a:chOff x="836149" y="2376339"/>
            <a:chExt cx="5313943" cy="38441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08F5F9E-4255-B311-0E94-421CB198D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149" y="2376339"/>
              <a:ext cx="5313943" cy="384412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ABE5620-B0A1-ED2A-F64E-1ED29045ADC5}"/>
                </a:ext>
              </a:extLst>
            </p:cNvPr>
            <p:cNvSpPr/>
            <p:nvPr/>
          </p:nvSpPr>
          <p:spPr>
            <a:xfrm>
              <a:off x="1001566" y="4581093"/>
              <a:ext cx="5148526" cy="102631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AED3CDD-32A2-4BE2-CE73-6DE86D803833}"/>
              </a:ext>
            </a:extLst>
          </p:cNvPr>
          <p:cNvGrpSpPr/>
          <p:nvPr/>
        </p:nvGrpSpPr>
        <p:grpSpPr>
          <a:xfrm>
            <a:off x="7757486" y="1669954"/>
            <a:ext cx="3811059" cy="5188045"/>
            <a:chOff x="7757486" y="1669954"/>
            <a:chExt cx="3811059" cy="518804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874F507-9D64-6CFB-A0AF-2FED2BD3D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57487" y="1669954"/>
              <a:ext cx="3811058" cy="518804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B55598-0576-CF58-23EB-CE7939993B29}"/>
                </a:ext>
              </a:extLst>
            </p:cNvPr>
            <p:cNvSpPr/>
            <p:nvPr/>
          </p:nvSpPr>
          <p:spPr>
            <a:xfrm>
              <a:off x="7757487" y="3117056"/>
              <a:ext cx="1273295" cy="2313926"/>
            </a:xfrm>
            <a:prstGeom prst="rect">
              <a:avLst/>
            </a:prstGeom>
            <a:solidFill>
              <a:schemeClr val="accent4">
                <a:alpha val="17961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00A590-F190-87F6-F579-774E61438B29}"/>
                </a:ext>
              </a:extLst>
            </p:cNvPr>
            <p:cNvSpPr/>
            <p:nvPr/>
          </p:nvSpPr>
          <p:spPr>
            <a:xfrm>
              <a:off x="9663016" y="2801865"/>
              <a:ext cx="1506713" cy="3848388"/>
            </a:xfrm>
            <a:prstGeom prst="rect">
              <a:avLst/>
            </a:prstGeom>
            <a:solidFill>
              <a:srgbClr val="7030A0">
                <a:alpha val="17961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7273800-8C08-9B6D-361C-73A0D586C76A}"/>
                </a:ext>
              </a:extLst>
            </p:cNvPr>
            <p:cNvSpPr/>
            <p:nvPr/>
          </p:nvSpPr>
          <p:spPr>
            <a:xfrm>
              <a:off x="7757486" y="5480723"/>
              <a:ext cx="1273295" cy="554182"/>
            </a:xfrm>
            <a:prstGeom prst="rect">
              <a:avLst/>
            </a:prstGeom>
            <a:solidFill>
              <a:schemeClr val="accent6">
                <a:alpha val="17961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6F0F5AC-EAE6-6D03-5115-1F1025E315AD}"/>
                </a:ext>
              </a:extLst>
            </p:cNvPr>
            <p:cNvSpPr/>
            <p:nvPr/>
          </p:nvSpPr>
          <p:spPr>
            <a:xfrm>
              <a:off x="7784506" y="2402051"/>
              <a:ext cx="1273295" cy="554182"/>
            </a:xfrm>
            <a:prstGeom prst="rect">
              <a:avLst/>
            </a:prstGeom>
            <a:solidFill>
              <a:schemeClr val="accent2">
                <a:alpha val="17961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928DDF87-F827-B7C9-5A85-4B1B11478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1891" y="1669955"/>
            <a:ext cx="1273295" cy="508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4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Proposed Method</a:t>
            </a:r>
            <a:endParaRPr lang="ko-KR" altLang="en-US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" altLang="ko-KR" b="1">
                <a:latin typeface="+mn-ea"/>
              </a:rPr>
              <a:t>One of the macros used by Algorithm 2. </a:t>
            </a:r>
          </a:p>
          <a:p>
            <a:pPr lvl="1">
              <a:lnSpc>
                <a:spcPct val="100000"/>
              </a:lnSpc>
            </a:pPr>
            <a:r>
              <a:rPr lang="en" altLang="ko-KR">
                <a:latin typeface="+mn-ea"/>
              </a:rPr>
              <a:t>Perform the load for four 16 bits and performs one masking process over one whole.</a:t>
            </a:r>
            <a:endParaRPr lang="ko-KR" altLang="en-US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9803BA-5A3C-DA01-437F-0CF7CF790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062" y="2123829"/>
            <a:ext cx="4266802" cy="4098479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B29AA706-8AE1-0184-37EA-1ECC16ACF35D}"/>
              </a:ext>
            </a:extLst>
          </p:cNvPr>
          <p:cNvGrpSpPr/>
          <p:nvPr/>
        </p:nvGrpSpPr>
        <p:grpSpPr>
          <a:xfrm>
            <a:off x="121136" y="2640664"/>
            <a:ext cx="3749072" cy="3064811"/>
            <a:chOff x="836149" y="2376339"/>
            <a:chExt cx="5313943" cy="384412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E88D8A7-96FB-FAC7-19DC-F4C57BEC4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149" y="2376339"/>
              <a:ext cx="5313943" cy="3844129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5E7641D-5E42-F2F8-A5DB-445BD5DCEBFA}"/>
                </a:ext>
              </a:extLst>
            </p:cNvPr>
            <p:cNvSpPr/>
            <p:nvPr/>
          </p:nvSpPr>
          <p:spPr>
            <a:xfrm>
              <a:off x="1001566" y="4845404"/>
              <a:ext cx="5148526" cy="1524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5385C0B8-FA33-72BC-79FB-760970144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912" y="2640664"/>
            <a:ext cx="3133398" cy="33766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F16EC3-ADE3-CA77-793E-DE24EACF0D47}"/>
              </a:ext>
            </a:extLst>
          </p:cNvPr>
          <p:cNvSpPr/>
          <p:nvPr/>
        </p:nvSpPr>
        <p:spPr>
          <a:xfrm>
            <a:off x="7804062" y="2640664"/>
            <a:ext cx="1533902" cy="324210"/>
          </a:xfrm>
          <a:prstGeom prst="rect">
            <a:avLst/>
          </a:prstGeom>
          <a:solidFill>
            <a:schemeClr val="accent6">
              <a:alpha val="1796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1640379-D105-26C4-85B8-179B6E03A4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0523"/>
          <a:stretch/>
        </p:blipFill>
        <p:spPr>
          <a:xfrm>
            <a:off x="7804062" y="257971"/>
            <a:ext cx="3776240" cy="138020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615470-7CA6-966D-734D-0CEACD012985}"/>
              </a:ext>
            </a:extLst>
          </p:cNvPr>
          <p:cNvSpPr/>
          <p:nvPr/>
        </p:nvSpPr>
        <p:spPr>
          <a:xfrm>
            <a:off x="7804062" y="1222660"/>
            <a:ext cx="1533902" cy="324210"/>
          </a:xfrm>
          <a:prstGeom prst="rect">
            <a:avLst/>
          </a:prstGeom>
          <a:solidFill>
            <a:schemeClr val="accent2">
              <a:alpha val="1796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45467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Evaluation</a:t>
            </a:r>
            <a:endParaRPr lang="ko-KR" altLang="en-US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632920" cy="570547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altLang="ko-KR" spc="-150">
                <a:latin typeface="+mn-ea"/>
              </a:rPr>
              <a:t>Implementation </a:t>
            </a:r>
            <a:r>
              <a:rPr lang="en-US" altLang="ko-KR" spc="-150">
                <a:latin typeface="+mn-ea"/>
              </a:rPr>
              <a:t>Environment</a:t>
            </a:r>
            <a:endParaRPr lang="en" altLang="ko-KR" spc="-150"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Target Processor: Apple </a:t>
            </a:r>
            <a:r>
              <a:rPr lang="en-US" altLang="ko-KR" err="1">
                <a:latin typeface="+mn-ea"/>
              </a:rPr>
              <a:t>Macbook</a:t>
            </a:r>
            <a:r>
              <a:rPr lang="en-US" altLang="ko-KR">
                <a:latin typeface="+mn-ea"/>
              </a:rPr>
              <a:t> Pro 13 with </a:t>
            </a:r>
            <a:r>
              <a:rPr lang="en-US" altLang="ko-KR" b="1">
                <a:solidFill>
                  <a:srgbClr val="FF0000"/>
                </a:solidFill>
                <a:latin typeface="+mn-ea"/>
              </a:rPr>
              <a:t>Apple M1</a:t>
            </a:r>
            <a:r>
              <a:rPr lang="en-US" altLang="ko-KR">
                <a:latin typeface="+mn-ea"/>
              </a:rPr>
              <a:t> chip (3.2GHz)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Framework: </a:t>
            </a:r>
            <a:r>
              <a:rPr lang="en-US" altLang="ko-KR" err="1">
                <a:latin typeface="+mn-ea"/>
              </a:rPr>
              <a:t>Xcode</a:t>
            </a:r>
            <a:r>
              <a:rPr lang="en-US" altLang="ko-KR">
                <a:latin typeface="+mn-ea"/>
              </a:rPr>
              <a:t> Integrated Development Environment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Compiled with -O2 option(i.e. faster)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pc="-150">
                <a:latin typeface="+mn-ea"/>
              </a:rPr>
              <a:t>Assessment Methods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ko-Kore-KR" b="1">
                <a:solidFill>
                  <a:srgbClr val="FF0000"/>
                </a:solidFill>
                <a:latin typeface="+mn-ea"/>
              </a:rPr>
              <a:t>Since ARMv8 does not have a Classic </a:t>
            </a:r>
            <a:r>
              <a:rPr lang="en" altLang="ko-Kore-KR" b="1" err="1">
                <a:solidFill>
                  <a:srgbClr val="FF0000"/>
                </a:solidFill>
                <a:latin typeface="+mn-ea"/>
              </a:rPr>
              <a:t>McEliece</a:t>
            </a:r>
            <a:r>
              <a:rPr lang="en" altLang="ko-Kore-KR" b="1">
                <a:solidFill>
                  <a:srgbClr val="FF0000"/>
                </a:solidFill>
                <a:latin typeface="+mn-ea"/>
              </a:rPr>
              <a:t> implementation</a:t>
            </a:r>
            <a:r>
              <a:rPr lang="en" altLang="ko-Kore-KR">
                <a:latin typeface="+mn-ea"/>
              </a:rPr>
              <a:t>,</a:t>
            </a:r>
            <a:endParaRPr lang="en-US" altLang="ko-Kore-KR">
              <a:latin typeface="+mn-ea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" altLang="ko-Kore-KR">
                <a:latin typeface="+mn-ea"/>
              </a:rPr>
              <a:t>   the performance is compared with the PQ-Clean project reference code.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ore-KR" b="1">
                <a:solidFill>
                  <a:schemeClr val="accent1"/>
                </a:solidFill>
                <a:latin typeface="+mn-ea"/>
              </a:rPr>
              <a:t>Multiplier</a:t>
            </a:r>
            <a:r>
              <a:rPr lang="en" altLang="ko-Kore-KR">
                <a:latin typeface="+mn-ea"/>
              </a:rPr>
              <a:t> was repeated by</a:t>
            </a:r>
            <a:r>
              <a:rPr lang="ko-KR" altLang="en-US">
                <a:latin typeface="+mn-ea"/>
              </a:rPr>
              <a:t> </a:t>
            </a:r>
            <a:r>
              <a:rPr lang="en" altLang="ko-Kore-KR" b="1">
                <a:solidFill>
                  <a:schemeClr val="accent1"/>
                </a:solidFill>
                <a:latin typeface="+mn-ea"/>
              </a:rPr>
              <a:t>1,000</a:t>
            </a:r>
            <a:r>
              <a:rPr lang="en-US" altLang="ko-KR" b="1">
                <a:solidFill>
                  <a:schemeClr val="accent1"/>
                </a:solidFill>
                <a:latin typeface="+mn-ea"/>
              </a:rPr>
              <a:t>,000</a:t>
            </a:r>
            <a:r>
              <a:rPr lang="en" altLang="ko-Kore-KR">
                <a:solidFill>
                  <a:schemeClr val="accent1"/>
                </a:solidFill>
                <a:latin typeface="+mn-ea"/>
              </a:rPr>
              <a:t> </a:t>
            </a:r>
            <a:r>
              <a:rPr lang="en" altLang="ko-Kore-KR">
                <a:latin typeface="+mn-ea"/>
              </a:rPr>
              <a:t>times to measure the operation time</a:t>
            </a:r>
            <a:r>
              <a:rPr lang="en-US" altLang="ko-KR">
                <a:latin typeface="+mn-ea"/>
              </a:rPr>
              <a:t>.</a:t>
            </a:r>
            <a:endParaRPr lang="en" altLang="ko-Kore-KR">
              <a:latin typeface="+mn-ea"/>
            </a:endParaRPr>
          </a:p>
          <a:p>
            <a:endParaRPr lang="ko-KR" altLang="en-US" sz="3200"/>
          </a:p>
        </p:txBody>
      </p:sp>
      <p:pic>
        <p:nvPicPr>
          <p:cNvPr id="4" name="Picture 6" descr="https://encrypted-tbn0.gstatic.com/images?q=tbn:ANd9GcRwY9u-aRjhpBrY82tPyofCzQeIPGDLoduFtnr-LlAV4lFzv2Br0H6wmVzvsww&amp;usqp=CAc">
            <a:extLst>
              <a:ext uri="{FF2B5EF4-FFF2-40B4-BE49-F238E27FC236}">
                <a16:creationId xmlns:a16="http://schemas.microsoft.com/office/drawing/2014/main" id="{419729F0-302D-8B04-3930-1B9DF81D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554" y="1860092"/>
            <a:ext cx="2913530" cy="291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150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Evaluation</a:t>
            </a:r>
            <a:endParaRPr lang="ko-KR" altLang="en-US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" altLang="ko-Kore-KR">
                <a:latin typeface="+mn-ea"/>
              </a:rPr>
              <a:t>P</a:t>
            </a:r>
            <a:r>
              <a:rPr lang="en" altLang="ko-Kore-KR">
                <a:effectLst/>
                <a:latin typeface="+mn-ea"/>
              </a:rPr>
              <a:t>erformance enhancement of up to 2.82× compared to the          reference implementation.</a:t>
            </a:r>
            <a:endParaRPr lang="en" altLang="ko-Kore-KR">
              <a:latin typeface="+mn-ea"/>
            </a:endParaRPr>
          </a:p>
          <a:p>
            <a:pPr>
              <a:lnSpc>
                <a:spcPct val="100000"/>
              </a:lnSpc>
            </a:pPr>
            <a:endParaRPr lang="ko-KR" altLang="en-US">
              <a:latin typeface="+mn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90B92D4-8C34-EC78-DBB0-9F32EDB58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783121"/>
              </p:ext>
            </p:extLst>
          </p:nvPr>
        </p:nvGraphicFramePr>
        <p:xfrm>
          <a:off x="876970" y="2340420"/>
          <a:ext cx="1043806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9499">
                  <a:extLst>
                    <a:ext uri="{9D8B030D-6E8A-4147-A177-3AD203B41FA5}">
                      <a16:colId xmlns:a16="http://schemas.microsoft.com/office/drawing/2014/main" val="939079501"/>
                    </a:ext>
                  </a:extLst>
                </a:gridCol>
                <a:gridCol w="1125725">
                  <a:extLst>
                    <a:ext uri="{9D8B030D-6E8A-4147-A177-3AD203B41FA5}">
                      <a16:colId xmlns:a16="http://schemas.microsoft.com/office/drawing/2014/main" val="4143760090"/>
                    </a:ext>
                  </a:extLst>
                </a:gridCol>
                <a:gridCol w="2087612">
                  <a:extLst>
                    <a:ext uri="{9D8B030D-6E8A-4147-A177-3AD203B41FA5}">
                      <a16:colId xmlns:a16="http://schemas.microsoft.com/office/drawing/2014/main" val="2524901642"/>
                    </a:ext>
                  </a:extLst>
                </a:gridCol>
                <a:gridCol w="2087612">
                  <a:extLst>
                    <a:ext uri="{9D8B030D-6E8A-4147-A177-3AD203B41FA5}">
                      <a16:colId xmlns:a16="http://schemas.microsoft.com/office/drawing/2014/main" val="3647760409"/>
                    </a:ext>
                  </a:extLst>
                </a:gridCol>
                <a:gridCol w="2087612">
                  <a:extLst>
                    <a:ext uri="{9D8B030D-6E8A-4147-A177-3AD203B41FA5}">
                      <a16:colId xmlns:a16="http://schemas.microsoft.com/office/drawing/2014/main" val="3788139426"/>
                    </a:ext>
                  </a:extLst>
                </a:gridCol>
              </a:tblGrid>
              <a:tr h="234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b="0" kern="1200">
                          <a:solidFill>
                            <a:schemeClr val="tx1"/>
                          </a:solidFill>
                          <a:effectLst/>
                        </a:rPr>
                        <a:t>Scheme </a:t>
                      </a:r>
                      <a:endParaRPr lang="en" altLang="ko-Kore-KR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>
                          <a:solidFill>
                            <a:schemeClr val="tx1"/>
                          </a:solidFill>
                        </a:rPr>
                        <a:t>Unit</a:t>
                      </a:r>
                      <a:endParaRPr lang="ko-Kore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>
                          <a:solidFill>
                            <a:schemeClr val="tx1"/>
                          </a:solidFill>
                        </a:rPr>
                        <a:t>PQ-Clean</a:t>
                      </a:r>
                      <a:endParaRPr lang="ko-Kore-KR" alt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>
                          <a:solidFill>
                            <a:schemeClr val="tx1"/>
                          </a:solidFill>
                        </a:rPr>
                        <a:t>This Work</a:t>
                      </a:r>
                      <a:endParaRPr lang="ko-Kore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>
                          <a:solidFill>
                            <a:schemeClr val="tx1"/>
                          </a:solidFill>
                        </a:rPr>
                        <a:t>Improvement</a:t>
                      </a:r>
                      <a:endParaRPr lang="ko-Kore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858244"/>
                  </a:ext>
                </a:extLst>
              </a:tr>
              <a:tr h="23425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kern="1200">
                          <a:solidFill>
                            <a:schemeClr val="tx1"/>
                          </a:solidFill>
                          <a:effectLst/>
                        </a:rPr>
                        <a:t>Classic </a:t>
                      </a:r>
                      <a:r>
                        <a:rPr lang="en" altLang="ko-Kore-KR" sz="1800" kern="1200" err="1">
                          <a:solidFill>
                            <a:schemeClr val="tx1"/>
                          </a:solidFill>
                          <a:effectLst/>
                        </a:rPr>
                        <a:t>McEliece</a:t>
                      </a:r>
                      <a:r>
                        <a:rPr lang="en" altLang="ko-Kore-KR" sz="1800" kern="1200">
                          <a:solidFill>
                            <a:schemeClr val="tx1"/>
                          </a:solidFill>
                          <a:effectLst/>
                        </a:rPr>
                        <a:t> 348864 </a:t>
                      </a:r>
                      <a:endParaRPr lang="en" altLang="ko-Kore-KR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err="1">
                          <a:solidFill>
                            <a:schemeClr val="tx1"/>
                          </a:solidFill>
                        </a:rPr>
                        <a:t>ms</a:t>
                      </a:r>
                      <a:endParaRPr lang="ko-Kore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kern="1200">
                          <a:solidFill>
                            <a:schemeClr val="tx1"/>
                          </a:solidFill>
                          <a:effectLst/>
                        </a:rPr>
                        <a:t>4,294</a:t>
                      </a:r>
                      <a:endParaRPr lang="ko-Kore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1" kern="1200">
                          <a:solidFill>
                            <a:schemeClr val="tx1"/>
                          </a:solidFill>
                          <a:effectLst/>
                        </a:rPr>
                        <a:t>5,429</a:t>
                      </a:r>
                      <a:endParaRPr lang="ko-Kore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>
                          <a:solidFill>
                            <a:schemeClr val="tx1"/>
                          </a:solidFill>
                        </a:rPr>
                        <a:t>0.79x</a:t>
                      </a:r>
                      <a:endParaRPr lang="ko-Kore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731891"/>
                  </a:ext>
                </a:extLst>
              </a:tr>
              <a:tr h="23425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solidFill>
                            <a:schemeClr val="tx1"/>
                          </a:solidFill>
                        </a:rPr>
                        <a:t>cc</a:t>
                      </a:r>
                      <a:endParaRPr lang="ko-Kore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kern="1200">
                          <a:solidFill>
                            <a:schemeClr val="tx1"/>
                          </a:solidFill>
                          <a:effectLst/>
                        </a:rPr>
                        <a:t>13,740 </a:t>
                      </a:r>
                      <a:endParaRPr lang="ko-Kore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1" kern="1200">
                          <a:solidFill>
                            <a:schemeClr val="tx1"/>
                          </a:solidFill>
                          <a:effectLst/>
                        </a:rPr>
                        <a:t>17,372 </a:t>
                      </a:r>
                      <a:endParaRPr lang="ko-Kore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6621720"/>
                  </a:ext>
                </a:extLst>
              </a:tr>
              <a:tr h="23425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kern="1200">
                          <a:solidFill>
                            <a:schemeClr val="tx1"/>
                          </a:solidFill>
                          <a:effectLst/>
                        </a:rPr>
                        <a:t>Classic </a:t>
                      </a:r>
                      <a:r>
                        <a:rPr lang="en" altLang="ko-Kore-KR" sz="1800" kern="1200" err="1">
                          <a:solidFill>
                            <a:schemeClr val="tx1"/>
                          </a:solidFill>
                          <a:effectLst/>
                        </a:rPr>
                        <a:t>McEliece</a:t>
                      </a:r>
                      <a:r>
                        <a:rPr lang="en" altLang="ko-Kore-KR" sz="1800" kern="1200">
                          <a:solidFill>
                            <a:schemeClr val="tx1"/>
                          </a:solidFill>
                          <a:effectLst/>
                        </a:rPr>
                        <a:t> 460896 </a:t>
                      </a:r>
                      <a:endParaRPr lang="en" altLang="ko-Kore-KR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err="1">
                          <a:solidFill>
                            <a:schemeClr val="tx1"/>
                          </a:solidFill>
                        </a:rPr>
                        <a:t>ms</a:t>
                      </a:r>
                      <a:endParaRPr lang="ko-Kore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kern="1200">
                          <a:solidFill>
                            <a:schemeClr val="tx1"/>
                          </a:solidFill>
                          <a:effectLst/>
                        </a:rPr>
                        <a:t>40,579</a:t>
                      </a:r>
                      <a:endParaRPr lang="ko-Kore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1" kern="1200">
                          <a:solidFill>
                            <a:schemeClr val="tx1"/>
                          </a:solidFill>
                          <a:effectLst/>
                        </a:rPr>
                        <a:t>14,563 </a:t>
                      </a:r>
                      <a:endParaRPr lang="ko-Kore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>
                          <a:solidFill>
                            <a:schemeClr val="tx1"/>
                          </a:solidFill>
                        </a:rPr>
                        <a:t>2.79x</a:t>
                      </a:r>
                      <a:endParaRPr lang="ko-Kore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590717"/>
                  </a:ext>
                </a:extLst>
              </a:tr>
              <a:tr h="23425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solidFill>
                            <a:schemeClr val="tx1"/>
                          </a:solidFill>
                        </a:rPr>
                        <a:t>cc</a:t>
                      </a:r>
                      <a:endParaRPr lang="ko-Kore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kern="1200">
                          <a:solidFill>
                            <a:schemeClr val="tx1"/>
                          </a:solidFill>
                          <a:effectLst/>
                        </a:rPr>
                        <a:t>129,852 </a:t>
                      </a:r>
                      <a:endParaRPr lang="ko-Kore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1" kern="1200">
                          <a:solidFill>
                            <a:schemeClr val="tx1"/>
                          </a:solidFill>
                          <a:effectLst/>
                        </a:rPr>
                        <a:t>46,601 </a:t>
                      </a:r>
                      <a:endParaRPr lang="ko-Kore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544927"/>
                  </a:ext>
                </a:extLst>
              </a:tr>
              <a:tr h="23425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kern="1200">
                          <a:solidFill>
                            <a:schemeClr val="tx1"/>
                          </a:solidFill>
                          <a:effectLst/>
                        </a:rPr>
                        <a:t>Classic </a:t>
                      </a:r>
                      <a:r>
                        <a:rPr lang="en" altLang="ko-Kore-KR" sz="1800" kern="1200" err="1">
                          <a:solidFill>
                            <a:schemeClr val="tx1"/>
                          </a:solidFill>
                          <a:effectLst/>
                        </a:rPr>
                        <a:t>McEliece</a:t>
                      </a:r>
                      <a:r>
                        <a:rPr lang="en" altLang="ko-Kore-KR" sz="1800" kern="1200">
                          <a:solidFill>
                            <a:schemeClr val="tx1"/>
                          </a:solidFill>
                          <a:effectLst/>
                        </a:rPr>
                        <a:t> 6699128 </a:t>
                      </a:r>
                      <a:endParaRPr lang="en" altLang="ko-Kore-KR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err="1">
                          <a:solidFill>
                            <a:schemeClr val="tx1"/>
                          </a:solidFill>
                        </a:rPr>
                        <a:t>ms</a:t>
                      </a:r>
                      <a:endParaRPr lang="ko-Kore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kern="1200">
                          <a:solidFill>
                            <a:schemeClr val="tx1"/>
                          </a:solidFill>
                          <a:effectLst/>
                        </a:rPr>
                        <a:t>71,185</a:t>
                      </a:r>
                      <a:endParaRPr lang="ko-Kore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1" kern="1200">
                          <a:solidFill>
                            <a:schemeClr val="tx1"/>
                          </a:solidFill>
                          <a:effectLst/>
                        </a:rPr>
                        <a:t>25,343</a:t>
                      </a:r>
                      <a:endParaRPr lang="ko-Kore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>
                          <a:solidFill>
                            <a:schemeClr val="tx1"/>
                          </a:solidFill>
                        </a:rPr>
                        <a:t>2.80x</a:t>
                      </a:r>
                      <a:endParaRPr lang="ko-Kore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57881"/>
                  </a:ext>
                </a:extLst>
              </a:tr>
              <a:tr h="23425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solidFill>
                            <a:schemeClr val="tx1"/>
                          </a:solidFill>
                        </a:rPr>
                        <a:t>cc</a:t>
                      </a:r>
                      <a:endParaRPr lang="ko-Kore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kern="1200">
                          <a:solidFill>
                            <a:schemeClr val="tx1"/>
                          </a:solidFill>
                          <a:effectLst/>
                        </a:rPr>
                        <a:t>227,792 </a:t>
                      </a:r>
                      <a:endParaRPr lang="ko-Kore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1" kern="1200">
                          <a:solidFill>
                            <a:schemeClr val="tx1"/>
                          </a:solidFill>
                          <a:effectLst/>
                        </a:rPr>
                        <a:t>81,097</a:t>
                      </a:r>
                      <a:endParaRPr lang="ko-Kore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842621"/>
                  </a:ext>
                </a:extLst>
              </a:tr>
              <a:tr h="23425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kern="1200">
                          <a:solidFill>
                            <a:schemeClr val="tx1"/>
                          </a:solidFill>
                          <a:effectLst/>
                        </a:rPr>
                        <a:t>Classic </a:t>
                      </a:r>
                      <a:r>
                        <a:rPr lang="en" altLang="ko-Kore-KR" sz="1800" kern="1200" err="1">
                          <a:solidFill>
                            <a:schemeClr val="tx1"/>
                          </a:solidFill>
                          <a:effectLst/>
                        </a:rPr>
                        <a:t>McEliece</a:t>
                      </a:r>
                      <a:r>
                        <a:rPr lang="en" altLang="ko-Kore-KR" sz="1800" kern="1200">
                          <a:solidFill>
                            <a:schemeClr val="tx1"/>
                          </a:solidFill>
                          <a:effectLst/>
                        </a:rPr>
                        <a:t> 6960119 </a:t>
                      </a:r>
                      <a:endParaRPr lang="en" altLang="ko-Kore-KR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err="1">
                          <a:solidFill>
                            <a:schemeClr val="tx1"/>
                          </a:solidFill>
                        </a:rPr>
                        <a:t>ms</a:t>
                      </a:r>
                      <a:endParaRPr lang="ko-Kore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kern="1200">
                          <a:solidFill>
                            <a:schemeClr val="tx1"/>
                          </a:solidFill>
                          <a:effectLst/>
                        </a:rPr>
                        <a:t>61,690</a:t>
                      </a:r>
                      <a:endParaRPr lang="ko-Kore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1" kern="1200">
                          <a:solidFill>
                            <a:schemeClr val="tx1"/>
                          </a:solidFill>
                          <a:effectLst/>
                        </a:rPr>
                        <a:t>21,972</a:t>
                      </a:r>
                      <a:endParaRPr lang="ko-Kore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>
                          <a:solidFill>
                            <a:schemeClr val="tx1"/>
                          </a:solidFill>
                        </a:rPr>
                        <a:t>2.81x</a:t>
                      </a:r>
                      <a:endParaRPr lang="ko-Kore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363723"/>
                  </a:ext>
                </a:extLst>
              </a:tr>
              <a:tr h="23425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solidFill>
                            <a:schemeClr val="tx1"/>
                          </a:solidFill>
                        </a:rPr>
                        <a:t>cc</a:t>
                      </a:r>
                      <a:endParaRPr lang="ko-Kore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kern="1200">
                          <a:solidFill>
                            <a:schemeClr val="tx1"/>
                          </a:solidFill>
                          <a:effectLst/>
                        </a:rPr>
                        <a:t>197,408</a:t>
                      </a:r>
                      <a:endParaRPr lang="ko-Kore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1" kern="1200">
                          <a:solidFill>
                            <a:schemeClr val="tx1"/>
                          </a:solidFill>
                          <a:effectLst/>
                        </a:rPr>
                        <a:t>70,310</a:t>
                      </a:r>
                      <a:endParaRPr lang="ko-Kore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179991"/>
                  </a:ext>
                </a:extLst>
              </a:tr>
              <a:tr h="23425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kern="1200">
                          <a:solidFill>
                            <a:schemeClr val="tx1"/>
                          </a:solidFill>
                          <a:effectLst/>
                        </a:rPr>
                        <a:t>Classic </a:t>
                      </a:r>
                      <a:r>
                        <a:rPr lang="en" altLang="ko-Kore-KR" sz="1800" kern="1200" err="1">
                          <a:solidFill>
                            <a:schemeClr val="tx1"/>
                          </a:solidFill>
                          <a:effectLst/>
                        </a:rPr>
                        <a:t>McEliece</a:t>
                      </a:r>
                      <a:r>
                        <a:rPr lang="en" altLang="ko-Kore-KR" sz="1800" kern="1200">
                          <a:solidFill>
                            <a:schemeClr val="tx1"/>
                          </a:solidFill>
                          <a:effectLst/>
                        </a:rPr>
                        <a:t> 819212 </a:t>
                      </a:r>
                      <a:endParaRPr lang="en" altLang="ko-Kore-KR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err="1">
                          <a:solidFill>
                            <a:schemeClr val="tx1"/>
                          </a:solidFill>
                        </a:rPr>
                        <a:t>ms</a:t>
                      </a:r>
                      <a:endParaRPr lang="ko-Kore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kern="1200">
                          <a:solidFill>
                            <a:schemeClr val="tx1"/>
                          </a:solidFill>
                          <a:effectLst/>
                        </a:rPr>
                        <a:t>71,193</a:t>
                      </a:r>
                      <a:endParaRPr lang="ko-Kore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1" kern="1200">
                          <a:solidFill>
                            <a:schemeClr val="tx1"/>
                          </a:solidFill>
                          <a:effectLst/>
                        </a:rPr>
                        <a:t>25,222</a:t>
                      </a:r>
                      <a:endParaRPr lang="ko-Kore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>
                          <a:solidFill>
                            <a:srgbClr val="FF0000"/>
                          </a:solidFill>
                        </a:rPr>
                        <a:t>2.82x</a:t>
                      </a:r>
                      <a:endParaRPr lang="ko-Kore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305120"/>
                  </a:ext>
                </a:extLst>
              </a:tr>
              <a:tr h="234257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solidFill>
                            <a:schemeClr val="tx1"/>
                          </a:solidFill>
                        </a:rPr>
                        <a:t>cc</a:t>
                      </a:r>
                      <a:endParaRPr lang="ko-Kore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kern="1200">
                          <a:solidFill>
                            <a:schemeClr val="tx1"/>
                          </a:solidFill>
                          <a:effectLst/>
                        </a:rPr>
                        <a:t>227,817</a:t>
                      </a:r>
                      <a:endParaRPr lang="ko-Kore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1" kern="1200">
                          <a:solidFill>
                            <a:schemeClr val="tx1"/>
                          </a:solidFill>
                          <a:effectLst/>
                        </a:rPr>
                        <a:t>80,710</a:t>
                      </a:r>
                      <a:endParaRPr lang="ko-Kore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8235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531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Conclusion</a:t>
            </a:r>
            <a:endParaRPr lang="ko-KR" altLang="en-US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+mn-ea"/>
              </a:rPr>
              <a:t>We proposed </a:t>
            </a:r>
            <a:r>
              <a:rPr lang="en" altLang="ko-Kore-KR" b="1">
                <a:solidFill>
                  <a:srgbClr val="FF0000"/>
                </a:solidFill>
                <a:effectLst/>
                <a:latin typeface="+mn-ea"/>
              </a:rPr>
              <a:t>parallel multiplier </a:t>
            </a:r>
            <a:r>
              <a:rPr kumimoji="1" lang="en-US" altLang="ko-Kore-KR">
                <a:latin typeface="+mn-ea"/>
              </a:rPr>
              <a:t>of Classic </a:t>
            </a:r>
            <a:r>
              <a:rPr kumimoji="1" lang="en-US" altLang="ko-Kore-KR" err="1">
                <a:latin typeface="+mn-ea"/>
              </a:rPr>
              <a:t>McEliece</a:t>
            </a:r>
            <a:r>
              <a:rPr lang="en" altLang="ko-Kore-KR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>
                <a:latin typeface="+mn-ea"/>
              </a:rPr>
              <a:t>Optimized implementation version on ARM processors.</a:t>
            </a:r>
          </a:p>
          <a:p>
            <a:pPr>
              <a:lnSpc>
                <a:spcPct val="150000"/>
              </a:lnSpc>
            </a:pPr>
            <a:r>
              <a:rPr lang="en" altLang="ko-Kore-KR">
                <a:latin typeface="+mn-ea"/>
              </a:rPr>
              <a:t>Method of p</a:t>
            </a:r>
            <a:r>
              <a:rPr lang="en" altLang="ko-Kore-KR">
                <a:effectLst/>
                <a:latin typeface="+mn-ea"/>
              </a:rPr>
              <a:t>roposed parallel </a:t>
            </a:r>
            <a:r>
              <a:rPr lang="en" altLang="ko-KR">
                <a:latin typeface="+mn-ea"/>
              </a:rPr>
              <a:t>multiplication.</a:t>
            </a:r>
            <a:r>
              <a:rPr lang="en" altLang="ko-Kore-KR">
                <a:effectLst/>
                <a:latin typeface="+mn-ea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" altLang="ko-Kore-KR" b="1">
                <a:latin typeface="+mn-ea"/>
              </a:rPr>
              <a:t>Reordering the order of operations</a:t>
            </a:r>
            <a:r>
              <a:rPr lang="en" altLang="ko-Kore-KR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" altLang="ko-Kore-KR">
                <a:solidFill>
                  <a:schemeClr val="tx1"/>
                </a:solidFill>
                <a:latin typeface="+mn-ea"/>
              </a:rPr>
              <a:t>Utilize vector registers to perform</a:t>
            </a:r>
            <a:r>
              <a:rPr lang="en" altLang="ko-Kore-KR">
                <a:latin typeface="+mn-ea"/>
              </a:rPr>
              <a:t> </a:t>
            </a:r>
            <a:r>
              <a:rPr lang="en" altLang="ko-Kore-KR" b="1">
                <a:latin typeface="+mn-ea"/>
              </a:rPr>
              <a:t>four values parallel operations.</a:t>
            </a:r>
            <a:r>
              <a:rPr lang="en" altLang="ko-Kore-KR">
                <a:latin typeface="+mn-ea"/>
              </a:rPr>
              <a:t> </a:t>
            </a:r>
            <a:endParaRPr lang="en-US" altLang="ko-KR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" altLang="ko-Kore-KR" sz="2800">
                <a:latin typeface="+mn-ea"/>
              </a:rPr>
              <a:t>It showed a performance improvement of up to </a:t>
            </a:r>
            <a:r>
              <a:rPr lang="en" altLang="ko-Kore-KR" sz="2800" b="1">
                <a:solidFill>
                  <a:srgbClr val="FF0000"/>
                </a:solidFill>
                <a:latin typeface="+mn-ea"/>
              </a:rPr>
              <a:t>2.84 times</a:t>
            </a:r>
            <a:r>
              <a:rPr lang="en" altLang="ko-Kore-KR" sz="280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8570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Introduction</a:t>
            </a:r>
            <a:endParaRPr lang="ko-KR" altLang="en-US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" altLang="ko-KR">
                <a:latin typeface="+mn-ea"/>
              </a:rPr>
              <a:t>With the development of quantum computers, classic cryptography algorithms are facing threats. </a:t>
            </a:r>
          </a:p>
          <a:p>
            <a:pPr>
              <a:lnSpc>
                <a:spcPct val="150000"/>
              </a:lnSpc>
            </a:pPr>
            <a:r>
              <a:rPr lang="en" altLang="ko-KR">
                <a:latin typeface="+mn-ea"/>
              </a:rPr>
              <a:t>In preparation for the quantum computer threat, NIST initiated the Post-Quantum Cryptography standardization. </a:t>
            </a:r>
          </a:p>
          <a:p>
            <a:pPr>
              <a:lnSpc>
                <a:spcPct val="150000"/>
              </a:lnSpc>
            </a:pPr>
            <a:r>
              <a:rPr lang="en" altLang="ko-KR">
                <a:latin typeface="+mn-ea"/>
              </a:rPr>
              <a:t>The </a:t>
            </a:r>
            <a:r>
              <a:rPr lang="en" altLang="ko-KR" b="1">
                <a:solidFill>
                  <a:schemeClr val="accent1"/>
                </a:solidFill>
                <a:latin typeface="+mn-ea"/>
              </a:rPr>
              <a:t>Classic </a:t>
            </a:r>
            <a:r>
              <a:rPr lang="en" altLang="ko-KR" b="1" err="1">
                <a:solidFill>
                  <a:schemeClr val="accent1"/>
                </a:solidFill>
                <a:latin typeface="+mn-ea"/>
              </a:rPr>
              <a:t>McEliece</a:t>
            </a:r>
            <a:r>
              <a:rPr lang="en" altLang="ko-KR" b="1">
                <a:solidFill>
                  <a:schemeClr val="accent1"/>
                </a:solidFill>
                <a:latin typeface="+mn-ea"/>
              </a:rPr>
              <a:t> </a:t>
            </a:r>
            <a:r>
              <a:rPr lang="en" altLang="ko-KR">
                <a:latin typeface="+mn-ea"/>
              </a:rPr>
              <a:t>was selected as one of the Round 4 candidate algorithms.</a:t>
            </a:r>
          </a:p>
          <a:p>
            <a:pPr>
              <a:lnSpc>
                <a:spcPct val="150000"/>
              </a:lnSpc>
            </a:pPr>
            <a:r>
              <a:rPr lang="en" altLang="ko-KR">
                <a:latin typeface="+mn-ea"/>
              </a:rPr>
              <a:t>In this paper, we proposed efficient implementation of Classic </a:t>
            </a:r>
            <a:r>
              <a:rPr lang="en" altLang="ko-KR" err="1">
                <a:latin typeface="+mn-ea"/>
              </a:rPr>
              <a:t>McEliece</a:t>
            </a:r>
            <a:r>
              <a:rPr lang="en" altLang="ko-KR"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>
                <a:latin typeface="+mn-ea"/>
              </a:rPr>
              <a:t>Optimized implementation of </a:t>
            </a:r>
            <a:r>
              <a:rPr lang="en" altLang="ko-Kore-KR">
                <a:effectLst/>
                <a:latin typeface="+mn-ea"/>
              </a:rPr>
              <a:t>multiplier</a:t>
            </a:r>
            <a:r>
              <a:rPr lang="en-US" altLang="ko-KR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Our Contribution</a:t>
            </a:r>
            <a:endParaRPr lang="ko-KR" altLang="en-US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" altLang="ko-Kore-KR">
                <a:latin typeface="+mn-ea"/>
              </a:rPr>
              <a:t>M</a:t>
            </a:r>
            <a:r>
              <a:rPr lang="en" altLang="ko-Kore-KR">
                <a:effectLst/>
                <a:latin typeface="+mn-ea"/>
              </a:rPr>
              <a:t>ultiplication with Parallel Operations on ARMv8 Processors. </a:t>
            </a:r>
          </a:p>
          <a:p>
            <a:pPr lvl="1">
              <a:lnSpc>
                <a:spcPct val="150000"/>
              </a:lnSpc>
            </a:pPr>
            <a:r>
              <a:rPr lang="en" altLang="ko-Kore-KR" b="1">
                <a:latin typeface="+mn-ea"/>
              </a:rPr>
              <a:t>Reordering the order of operations</a:t>
            </a:r>
            <a:r>
              <a:rPr lang="en" altLang="ko-Kore-KR">
                <a:latin typeface="+mn-ea"/>
              </a:rPr>
              <a:t> using the </a:t>
            </a:r>
            <a:r>
              <a:rPr lang="en" altLang="ko-Kore-KR" b="1">
                <a:latin typeface="+mn-ea"/>
              </a:rPr>
              <a:t>XOR</a:t>
            </a:r>
            <a:r>
              <a:rPr lang="en" altLang="ko-Kore-KR">
                <a:latin typeface="+mn-ea"/>
              </a:rPr>
              <a:t> operation.</a:t>
            </a:r>
            <a:endParaRPr lang="en" altLang="ko-Kore-KR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" altLang="ko-Kore-KR">
                <a:solidFill>
                  <a:schemeClr val="tx1"/>
                </a:solidFill>
                <a:latin typeface="+mn-ea"/>
              </a:rPr>
              <a:t>Utilize vector registers to perform </a:t>
            </a:r>
            <a:r>
              <a:rPr lang="en" altLang="ko-Kore-KR" b="1">
                <a:solidFill>
                  <a:srgbClr val="FF0000"/>
                </a:solidFill>
                <a:latin typeface="+mn-ea"/>
              </a:rPr>
              <a:t>four values parallel operations.</a:t>
            </a:r>
            <a:r>
              <a:rPr lang="en" altLang="ko-Kore-KR">
                <a:solidFill>
                  <a:schemeClr val="tx1"/>
                </a:solidFill>
                <a:latin typeface="+mn-ea"/>
              </a:rPr>
              <a:t> </a:t>
            </a:r>
          </a:p>
          <a:p>
            <a:pPr lvl="1">
              <a:lnSpc>
                <a:spcPct val="150000"/>
              </a:lnSpc>
            </a:pPr>
            <a:endParaRPr lang="en" altLang="ko-Kore-KR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" altLang="ko-Kore-KR">
                <a:effectLst/>
                <a:latin typeface="+mn-ea"/>
              </a:rPr>
              <a:t>The first implementation of Classic </a:t>
            </a:r>
            <a:r>
              <a:rPr lang="en" altLang="ko-Kore-KR" err="1">
                <a:effectLst/>
                <a:latin typeface="+mn-ea"/>
              </a:rPr>
              <a:t>McEliece</a:t>
            </a:r>
            <a:r>
              <a:rPr lang="en" altLang="ko-Kore-KR">
                <a:effectLst/>
                <a:latin typeface="+mn-ea"/>
              </a:rPr>
              <a:t> multiplier on ARMv8  processors using </a:t>
            </a:r>
            <a:r>
              <a:rPr lang="en" altLang="ko-Kore-KR">
                <a:latin typeface="+mn-ea"/>
              </a:rPr>
              <a:t>v</a:t>
            </a:r>
            <a:r>
              <a:rPr lang="en" altLang="ko-Kore-KR">
                <a:effectLst/>
                <a:latin typeface="+mn-ea"/>
              </a:rPr>
              <a:t>ector </a:t>
            </a:r>
            <a:r>
              <a:rPr lang="en" altLang="ko-Kore-KR">
                <a:latin typeface="+mn-ea"/>
              </a:rPr>
              <a:t>r</a:t>
            </a:r>
            <a:r>
              <a:rPr lang="en" altLang="ko-Kore-KR">
                <a:effectLst/>
                <a:latin typeface="+mn-ea"/>
              </a:rPr>
              <a:t>egisters.</a:t>
            </a:r>
          </a:p>
          <a:p>
            <a:pPr lvl="1">
              <a:lnSpc>
                <a:spcPct val="150000"/>
              </a:lnSpc>
            </a:pPr>
            <a:r>
              <a:rPr lang="en" altLang="ko-Kore-KR">
                <a:latin typeface="+mn-ea"/>
              </a:rPr>
              <a:t>It might be helpful to following researchers.</a:t>
            </a:r>
          </a:p>
          <a:p>
            <a:pPr>
              <a:lnSpc>
                <a:spcPct val="150000"/>
              </a:lnSpc>
            </a:pPr>
            <a:endParaRPr lang="en-US" altLang="ko-Kore-KR" sz="2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526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Background: Classic </a:t>
            </a:r>
            <a:r>
              <a:rPr lang="en-US" altLang="ko-KR" err="1">
                <a:latin typeface="+mj-ea"/>
              </a:rPr>
              <a:t>McEliece</a:t>
            </a:r>
            <a:endParaRPr lang="ko-KR" altLang="en-US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spc="-100">
                <a:latin typeface="+mn-ea"/>
              </a:rPr>
              <a:t>Code-based cryptography</a:t>
            </a:r>
            <a:r>
              <a:rPr lang="en-US" altLang="ko-KR" spc="-10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pc="-100">
                <a:latin typeface="+mn-ea"/>
              </a:rPr>
              <a:t>Round 4 </a:t>
            </a:r>
            <a:r>
              <a:rPr lang="en" altLang="ko-KR">
                <a:latin typeface="+mn-ea"/>
              </a:rPr>
              <a:t>candidate algorithms : BIKE, </a:t>
            </a:r>
            <a:r>
              <a:rPr lang="en-US" altLang="ko-KR" b="1">
                <a:latin typeface="+mn-ea"/>
              </a:rPr>
              <a:t>Classic </a:t>
            </a:r>
            <a:r>
              <a:rPr lang="en-US" altLang="ko-KR" b="1" err="1">
                <a:latin typeface="+mn-ea"/>
              </a:rPr>
              <a:t>McEliece</a:t>
            </a:r>
            <a:r>
              <a:rPr lang="en-US" altLang="ko-KR">
                <a:latin typeface="+mn-ea"/>
              </a:rPr>
              <a:t>, HQC, </a:t>
            </a:r>
            <a:r>
              <a:rPr lang="en-US" altLang="ko-KR" strike="sngStrike">
                <a:latin typeface="+mn-ea"/>
              </a:rPr>
              <a:t>SIKE</a:t>
            </a:r>
          </a:p>
          <a:p>
            <a:pPr>
              <a:lnSpc>
                <a:spcPct val="150000"/>
              </a:lnSpc>
            </a:pPr>
            <a:r>
              <a:rPr lang="en-US" altLang="ko-KR" spc="-100">
                <a:latin typeface="+mn-ea"/>
              </a:rPr>
              <a:t>Classic </a:t>
            </a:r>
            <a:r>
              <a:rPr lang="en-US" altLang="ko-KR" spc="-100" err="1">
                <a:latin typeface="+mn-ea"/>
              </a:rPr>
              <a:t>McEliece</a:t>
            </a:r>
            <a:r>
              <a:rPr lang="en-US" altLang="ko-KR" spc="-100">
                <a:latin typeface="+mn-ea"/>
              </a:rPr>
              <a:t> is designed to combine the advantages of </a:t>
            </a:r>
            <a:r>
              <a:rPr lang="en-US" altLang="ko-KR" spc="-100" err="1">
                <a:latin typeface="+mn-ea"/>
              </a:rPr>
              <a:t>McEliece</a:t>
            </a:r>
            <a:r>
              <a:rPr lang="en-US" altLang="ko-KR" spc="-100">
                <a:latin typeface="+mn-ea"/>
              </a:rPr>
              <a:t> and </a:t>
            </a:r>
            <a:r>
              <a:rPr lang="en-US" altLang="ko-KR" spc="-100" err="1">
                <a:latin typeface="+mn-ea"/>
              </a:rPr>
              <a:t>Niederreiter</a:t>
            </a:r>
            <a:r>
              <a:rPr lang="ko-KR" altLang="en-US" spc="-100">
                <a:latin typeface="+mn-ea"/>
              </a:rPr>
              <a:t> </a:t>
            </a:r>
            <a:r>
              <a:rPr lang="en-US" altLang="ko-KR" spc="-100">
                <a:latin typeface="+mn-ea"/>
              </a:rPr>
              <a:t>cryptosystem.</a:t>
            </a:r>
          </a:p>
          <a:p>
            <a:pPr lvl="1">
              <a:lnSpc>
                <a:spcPct val="150000"/>
              </a:lnSpc>
            </a:pPr>
            <a:r>
              <a:rPr lang="en-US" altLang="ko-KR" spc="-100">
                <a:latin typeface="+mn-ea"/>
              </a:rPr>
              <a:t>Using the Parity Check Matrix(H) used as the public key in </a:t>
            </a:r>
            <a:r>
              <a:rPr lang="en-US" altLang="ko-KR" spc="-100" err="1">
                <a:latin typeface="+mn-ea"/>
              </a:rPr>
              <a:t>Niederreiter</a:t>
            </a:r>
            <a:r>
              <a:rPr lang="ko-KR" altLang="en-US" spc="-100">
                <a:latin typeface="+mn-ea"/>
              </a:rPr>
              <a:t> </a:t>
            </a:r>
            <a:r>
              <a:rPr lang="en-US" altLang="ko-KR" spc="-100">
                <a:latin typeface="+mn-ea"/>
              </a:rPr>
              <a:t>cryptosystem.</a:t>
            </a:r>
          </a:p>
        </p:txBody>
      </p:sp>
    </p:spTree>
    <p:extLst>
      <p:ext uri="{BB962C8B-B14F-4D97-AF65-F5344CB8AC3E}">
        <p14:creationId xmlns:p14="http://schemas.microsoft.com/office/powerpoint/2010/main" val="423671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Background: Classic </a:t>
            </a:r>
            <a:r>
              <a:rPr lang="en-US" altLang="ko-KR" err="1">
                <a:latin typeface="+mj-ea"/>
              </a:rPr>
              <a:t>McEliece</a:t>
            </a:r>
            <a:endParaRPr lang="ko-KR" altLang="en-US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pc="-100">
                <a:latin typeface="+mn-ea"/>
              </a:rPr>
              <a:t>It has a very short ciphertext length, and encryption and decryption are possible in a short time.</a:t>
            </a:r>
          </a:p>
          <a:p>
            <a:pPr>
              <a:lnSpc>
                <a:spcPct val="100000"/>
              </a:lnSpc>
            </a:pPr>
            <a:r>
              <a:rPr lang="en-US" altLang="ko-KR" spc="-100">
                <a:latin typeface="+mn-ea"/>
              </a:rPr>
              <a:t>However, the length of the public key is very large.</a:t>
            </a:r>
          </a:p>
          <a:p>
            <a:pPr lvl="1">
              <a:lnSpc>
                <a:spcPct val="150000"/>
              </a:lnSpc>
            </a:pPr>
            <a:r>
              <a:rPr lang="en-US" altLang="ko-KR" spc="-100">
                <a:latin typeface="+mn-ea"/>
              </a:rPr>
              <a:t>256KB to 1.3MB range</a:t>
            </a:r>
          </a:p>
          <a:p>
            <a:pPr>
              <a:lnSpc>
                <a:spcPct val="100000"/>
              </a:lnSpc>
            </a:pPr>
            <a:r>
              <a:rPr lang="en-US" altLang="ko-KR" spc="-100">
                <a:latin typeface="+mn-ea"/>
              </a:rPr>
              <a:t>The key generation process is slow.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AF9AEF8A-438B-103B-16B1-A8F93187A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15173"/>
              </p:ext>
            </p:extLst>
          </p:nvPr>
        </p:nvGraphicFramePr>
        <p:xfrm>
          <a:off x="109870" y="4044923"/>
          <a:ext cx="11972259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4091">
                  <a:extLst>
                    <a:ext uri="{9D8B030D-6E8A-4147-A177-3AD203B41FA5}">
                      <a16:colId xmlns:a16="http://schemas.microsoft.com/office/drawing/2014/main" val="4008625757"/>
                    </a:ext>
                  </a:extLst>
                </a:gridCol>
                <a:gridCol w="1414024">
                  <a:extLst>
                    <a:ext uri="{9D8B030D-6E8A-4147-A177-3AD203B41FA5}">
                      <a16:colId xmlns:a16="http://schemas.microsoft.com/office/drawing/2014/main" val="10705542"/>
                    </a:ext>
                  </a:extLst>
                </a:gridCol>
                <a:gridCol w="1414024">
                  <a:extLst>
                    <a:ext uri="{9D8B030D-6E8A-4147-A177-3AD203B41FA5}">
                      <a16:colId xmlns:a16="http://schemas.microsoft.com/office/drawing/2014/main" val="2366846792"/>
                    </a:ext>
                  </a:extLst>
                </a:gridCol>
                <a:gridCol w="1414024">
                  <a:extLst>
                    <a:ext uri="{9D8B030D-6E8A-4147-A177-3AD203B41FA5}">
                      <a16:colId xmlns:a16="http://schemas.microsoft.com/office/drawing/2014/main" val="932771113"/>
                    </a:ext>
                  </a:extLst>
                </a:gridCol>
                <a:gridCol w="1414024">
                  <a:extLst>
                    <a:ext uri="{9D8B030D-6E8A-4147-A177-3AD203B41FA5}">
                      <a16:colId xmlns:a16="http://schemas.microsoft.com/office/drawing/2014/main" val="1627063959"/>
                    </a:ext>
                  </a:extLst>
                </a:gridCol>
                <a:gridCol w="1414024">
                  <a:extLst>
                    <a:ext uri="{9D8B030D-6E8A-4147-A177-3AD203B41FA5}">
                      <a16:colId xmlns:a16="http://schemas.microsoft.com/office/drawing/2014/main" val="2297495851"/>
                    </a:ext>
                  </a:extLst>
                </a:gridCol>
                <a:gridCol w="1414024">
                  <a:extLst>
                    <a:ext uri="{9D8B030D-6E8A-4147-A177-3AD203B41FA5}">
                      <a16:colId xmlns:a16="http://schemas.microsoft.com/office/drawing/2014/main" val="3536989340"/>
                    </a:ext>
                  </a:extLst>
                </a:gridCol>
                <a:gridCol w="1414024">
                  <a:extLst>
                    <a:ext uri="{9D8B030D-6E8A-4147-A177-3AD203B41FA5}">
                      <a16:colId xmlns:a16="http://schemas.microsoft.com/office/drawing/2014/main" val="1932870484"/>
                    </a:ext>
                  </a:extLst>
                </a:gridCol>
              </a:tblGrid>
              <a:tr h="50305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Algorithm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 </a:t>
                      </a:r>
                      <a:endParaRPr lang="en" altLang="ko-Kore-KR" sz="16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Security </a:t>
                      </a:r>
                    </a:p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level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Public key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Secret key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Ciphertext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79833"/>
                  </a:ext>
                </a:extLst>
              </a:tr>
              <a:tr h="29124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Mceliece 348864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3,488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261,120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6,492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128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941178"/>
                  </a:ext>
                </a:extLst>
              </a:tr>
              <a:tr h="29124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Mceliece 460896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4,608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86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524,160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13,608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188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078219"/>
                  </a:ext>
                </a:extLst>
              </a:tr>
              <a:tr h="29124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Mceliece 6688128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6,688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128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1,044,992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13,932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240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838117"/>
                  </a:ext>
                </a:extLst>
              </a:tr>
              <a:tr h="29124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Mceliece 6960119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6,960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119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1,047,319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13,948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226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302321"/>
                  </a:ext>
                </a:extLst>
              </a:tr>
              <a:tr h="29124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err="1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Mceliece</a:t>
                      </a:r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8192128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8,192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128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1,357,824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14,120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240</a:t>
                      </a:r>
                      <a:endParaRPr lang="ko-Kore-KR" altLang="en-US" sz="1800"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6199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BCC412-297A-A859-8711-EBDE544CB554}"/>
              </a:ext>
            </a:extLst>
          </p:cNvPr>
          <p:cNvSpPr txBox="1"/>
          <p:nvPr/>
        </p:nvSpPr>
        <p:spPr>
          <a:xfrm>
            <a:off x="4139534" y="6519446"/>
            <a:ext cx="3912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>
                <a:solidFill>
                  <a:srgbClr val="8DBABD"/>
                </a:solidFill>
              </a:rPr>
              <a:t>Table </a:t>
            </a:r>
            <a:r>
              <a:rPr kumimoji="1" lang="en-US" altLang="ko-KR" sz="1600">
                <a:solidFill>
                  <a:srgbClr val="8DBABD"/>
                </a:solidFill>
              </a:rPr>
              <a:t>1</a:t>
            </a:r>
            <a:r>
              <a:rPr kumimoji="1" lang="en-US" altLang="ko-Kore-KR" sz="1600">
                <a:solidFill>
                  <a:srgbClr val="00002F"/>
                </a:solidFill>
              </a:rPr>
              <a:t>. </a:t>
            </a:r>
            <a:r>
              <a:rPr lang="en" altLang="ko-Kore-KR" sz="1600"/>
              <a:t>Parameters of Classic </a:t>
            </a:r>
            <a:r>
              <a:rPr lang="en" altLang="ko-Kore-KR" sz="1600" err="1"/>
              <a:t>McEliece</a:t>
            </a:r>
            <a:r>
              <a:rPr lang="en-US" altLang="ko-KR" sz="1600"/>
              <a:t>.</a:t>
            </a:r>
            <a:endParaRPr lang="en" altLang="ko-Kore-KR" sz="1600"/>
          </a:p>
        </p:txBody>
      </p:sp>
    </p:spTree>
    <p:extLst>
      <p:ext uri="{BB962C8B-B14F-4D97-AF65-F5344CB8AC3E}">
        <p14:creationId xmlns:p14="http://schemas.microsoft.com/office/powerpoint/2010/main" val="3394808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Background: 64-bit</a:t>
            </a:r>
            <a:r>
              <a:rPr lang="ko-KR" altLang="en-US">
                <a:latin typeface="+mj-ea"/>
              </a:rPr>
              <a:t> </a:t>
            </a:r>
            <a:r>
              <a:rPr lang="en-US" altLang="ko-KR">
                <a:latin typeface="+mj-ea"/>
              </a:rPr>
              <a:t>ARMv8 Processor</a:t>
            </a:r>
            <a:endParaRPr lang="ko-KR" altLang="en-US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ore-KR">
                <a:latin typeface="+mn-ea"/>
              </a:rPr>
              <a:t>Widely used high-performance processors</a:t>
            </a:r>
            <a:r>
              <a:rPr lang="en-US" altLang="ko-KR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ore-KR">
                <a:latin typeface="+mn-ea"/>
              </a:rPr>
              <a:t>Support both 32-bit AArch32 and 64-bit AArch64 architectures.</a:t>
            </a:r>
          </a:p>
          <a:p>
            <a:pPr>
              <a:lnSpc>
                <a:spcPct val="150000"/>
              </a:lnSpc>
            </a:pPr>
            <a:r>
              <a:rPr lang="en-US" altLang="ko-Kore-KR">
                <a:latin typeface="+mn-ea"/>
              </a:rPr>
              <a:t>Provide </a:t>
            </a:r>
            <a:r>
              <a:rPr lang="en-US" altLang="ko-KR">
                <a:latin typeface="+mn-ea"/>
              </a:rPr>
              <a:t>64-bit ARM &amp; 128-bit vector registers and instruction sets.</a:t>
            </a:r>
          </a:p>
          <a:p>
            <a:pPr lvl="1">
              <a:lnSpc>
                <a:spcPct val="150000"/>
              </a:lnSpc>
            </a:pPr>
            <a:r>
              <a:rPr lang="en-US" altLang="ko-Kore-KR">
                <a:latin typeface="+mn-ea"/>
              </a:rPr>
              <a:t>64-bit general-purpose registers from x0 to x30.</a:t>
            </a:r>
          </a:p>
          <a:p>
            <a:pPr lvl="1">
              <a:lnSpc>
                <a:spcPct val="150000"/>
              </a:lnSpc>
            </a:pPr>
            <a:r>
              <a:rPr lang="en-US" altLang="ko-Kore-KR">
                <a:latin typeface="+mn-ea"/>
              </a:rPr>
              <a:t>128-bit vector registers from v0 to v31.</a:t>
            </a:r>
          </a:p>
          <a:p>
            <a:pPr>
              <a:lnSpc>
                <a:spcPct val="150000"/>
              </a:lnSpc>
            </a:pPr>
            <a:r>
              <a:rPr lang="en-US" altLang="ko-Kore-KR" b="1">
                <a:solidFill>
                  <a:srgbClr val="FF0000"/>
                </a:solidFill>
                <a:latin typeface="+mn-ea"/>
              </a:rPr>
              <a:t>Parallel implementation using vector instructions</a:t>
            </a:r>
            <a:r>
              <a:rPr lang="en-US" altLang="ko-KR" b="1">
                <a:solidFill>
                  <a:srgbClr val="FF0000"/>
                </a:solidFill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ore-KR">
              <a:latin typeface="+mn-ea"/>
            </a:endParaRPr>
          </a:p>
          <a:p>
            <a:pPr lvl="1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01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Background: 64-bit</a:t>
            </a:r>
            <a:r>
              <a:rPr lang="ko-KR" altLang="en-US">
                <a:latin typeface="+mj-ea"/>
              </a:rPr>
              <a:t> </a:t>
            </a:r>
            <a:r>
              <a:rPr lang="en-US" altLang="ko-KR">
                <a:latin typeface="+mj-ea"/>
              </a:rPr>
              <a:t>ARMv8 Processor</a:t>
            </a:r>
            <a:endParaRPr lang="ko-KR" altLang="en-US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latin typeface="+mn-ea"/>
              </a:rPr>
              <a:t>The vector registers can be processed by dividing stored values into specific units.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>
                <a:latin typeface="+mn-ea"/>
              </a:rPr>
              <a:t>  </a:t>
            </a:r>
            <a:r>
              <a:rPr lang="en-US" altLang="ko-KR" sz="2400">
                <a:latin typeface="+mn-ea"/>
              </a:rPr>
              <a:t>:</a:t>
            </a:r>
            <a:r>
              <a:rPr lang="ko-KR" altLang="en-US" sz="2400">
                <a:latin typeface="+mn-ea"/>
              </a:rPr>
              <a:t> </a:t>
            </a:r>
            <a:r>
              <a:rPr lang="en-US" altLang="ko-KR" sz="2400">
                <a:latin typeface="+mn-ea"/>
              </a:rPr>
              <a:t>Byte (8-bit), Half word (16-bit), Single word (32-bit), and Double word (64-bit)</a:t>
            </a:r>
            <a:endParaRPr lang="en-US" altLang="ko-KR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" altLang="ko-KR">
                <a:latin typeface="+mn-ea"/>
              </a:rPr>
              <a:t>Arrangement specifiers belong to instructions</a:t>
            </a:r>
            <a:r>
              <a:rPr lang="en-US" altLang="ko-KR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ore-KR" b="1">
                <a:solidFill>
                  <a:srgbClr val="FF0000"/>
                </a:solidFill>
                <a:latin typeface="+mn-ea"/>
              </a:rPr>
              <a:t>Operational units can be changed by specifiers of instructions.</a:t>
            </a:r>
          </a:p>
          <a:p>
            <a:pPr lvl="1">
              <a:lnSpc>
                <a:spcPct val="150000"/>
              </a:lnSpc>
            </a:pPr>
            <a:endParaRPr lang="ko-KR" altLang="en-US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D58138-9DF1-382F-9758-6BEF84177D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03"/>
          <a:stretch/>
        </p:blipFill>
        <p:spPr>
          <a:xfrm>
            <a:off x="1733428" y="4817550"/>
            <a:ext cx="8725144" cy="198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01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Proposed Method</a:t>
            </a:r>
            <a:endParaRPr lang="ko-KR" altLang="en-US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ko-KR" spc="-100">
                    <a:latin typeface="+mn-ea"/>
                  </a:rPr>
                  <a:t>In Classic </a:t>
                </a:r>
                <a:r>
                  <a:rPr lang="en-US" altLang="ko-KR" spc="-100" err="1">
                    <a:latin typeface="+mn-ea"/>
                  </a:rPr>
                  <a:t>McEliece</a:t>
                </a:r>
                <a:r>
                  <a:rPr lang="en-US" altLang="ko-KR" spc="-100">
                    <a:latin typeface="+mn-ea"/>
                  </a:rPr>
                  <a:t>, </a:t>
                </a:r>
                <a:r>
                  <a:rPr lang="en-US" altLang="ko-KR" spc="-100">
                    <a:solidFill>
                      <a:schemeClr val="tx1"/>
                    </a:solidFill>
                    <a:latin typeface="+mn-ea"/>
                  </a:rPr>
                  <a:t>Multiplication is performed on the extended binary finite-filed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en-US" altLang="ko-Kore-KR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ore-KR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-KR" spc="-100">
                    <a:solidFill>
                      <a:schemeClr val="tx1"/>
                    </a:solidFill>
                    <a:latin typeface="+mn-ea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i="1" spc="-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pc="-100">
                    <a:solidFill>
                      <a:schemeClr val="tx1"/>
                    </a:solidFill>
                    <a:latin typeface="+mn-ea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ko-KR" i="1" spc="-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altLang="ko-KR" spc="-100">
                    <a:solidFill>
                      <a:schemeClr val="tx1"/>
                    </a:solidFill>
                    <a:latin typeface="+mn-ea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ko-KR" i="1" spc="-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US" altLang="ko-KR" spc="-100">
                    <a:solidFill>
                      <a:schemeClr val="tx1"/>
                    </a:solidFill>
                    <a:latin typeface="+mn-ea"/>
                  </a:rPr>
                  <a:t>).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en-US" altLang="ko-Kore-KR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ore-KR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-KR" spc="-100">
                    <a:solidFill>
                      <a:schemeClr val="tx1"/>
                    </a:solidFill>
                    <a:latin typeface="+mn-ea"/>
                  </a:rPr>
                  <a:t> consists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ko-KR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1" i="1" spc="-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pc="-100">
                    <a:solidFill>
                      <a:schemeClr val="tx1"/>
                    </a:solidFill>
                    <a:latin typeface="+mn-ea"/>
                  </a:rPr>
                  <a:t>/</a:t>
                </a:r>
                <a14:m>
                  <m:oMath xmlns:m="http://schemas.openxmlformats.org/officeDocument/2006/math">
                    <m:r>
                      <a:rPr lang="en-US" altLang="ko-KR" i="1" spc="-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altLang="ko-KR" i="1" spc="-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i="1" spc="-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ko-Kore-KR" b="1" i="1" spc="-10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ore-KR" b="1" i="1" spc="-10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en-US" altLang="ko-Kore-KR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ore-KR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𝟏𝟑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-KR" spc="-100">
                    <a:solidFill>
                      <a:schemeClr val="tx1"/>
                    </a:solidFill>
                    <a:latin typeface="+mn-ea"/>
                  </a:rPr>
                  <a:t> consists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ko-KR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pc="-100">
                    <a:solidFill>
                      <a:schemeClr val="tx1"/>
                    </a:solidFill>
                    <a:latin typeface="+mn-ea"/>
                  </a:rPr>
                  <a:t> 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p>
                        </m:sSup>
                        <m:r>
                          <a:rPr lang="en-US" altLang="ko-KR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altLang="ko-KR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ko-KR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pc="-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pc="-100">
                  <a:solidFill>
                    <a:schemeClr val="tx1"/>
                  </a:solidFill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b="1" spc="-100">
                    <a:solidFill>
                      <a:schemeClr val="tx1"/>
                    </a:solidFill>
                    <a:latin typeface="+mn-ea"/>
                  </a:rPr>
                  <a:t>The expensive operations are multiplication and inversion on finite-field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1" i="1" spc="-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en-US" altLang="ko-Kore-KR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ore-KR" b="1" i="1" spc="-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-KR" b="1" spc="-10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en-US" altLang="ko-KR" b="1" spc="-100">
                  <a:solidFill>
                    <a:srgbClr val="00002F"/>
                  </a:solidFill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700" b="1" spc="-100">
                    <a:solidFill>
                      <a:srgbClr val="FF0000"/>
                    </a:solidFill>
                    <a:latin typeface="+mn-ea"/>
                  </a:rPr>
                  <a:t>Optimized Multiplication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2700" b="1" i="1" spc="-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700" b="1" i="1" spc="-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en-US" altLang="ko-Kore-KR" sz="2700" b="1" i="1" spc="-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sz="2700" b="1" i="1" spc="-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ore-KR" sz="2700" b="1" i="1" spc="-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-KR" sz="2700" spc="-100">
                    <a:solidFill>
                      <a:srgbClr val="00002F"/>
                    </a:solidFill>
                    <a:latin typeface="+mn-ea"/>
                  </a:rPr>
                  <a:t>.</a:t>
                </a:r>
              </a:p>
              <a:p>
                <a:endParaRPr lang="ko-KR" altLang="en-US">
                  <a:latin typeface="+mn-ea"/>
                </a:endParaRP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35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+mj-ea"/>
              </a:rPr>
              <a:t>Proposed Method</a:t>
            </a:r>
            <a:endParaRPr lang="ko-KR" altLang="en-US">
              <a:latin typeface="+mj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" altLang="ko-KR">
                <a:latin typeface="+mn-ea"/>
              </a:rPr>
              <a:t>We proposed </a:t>
            </a:r>
            <a:r>
              <a:rPr lang="en" altLang="ko-Kore-KR">
                <a:latin typeface="+mn-ea"/>
              </a:rPr>
              <a:t>M</a:t>
            </a:r>
            <a:r>
              <a:rPr lang="en" altLang="ko-Kore-KR">
                <a:effectLst/>
                <a:latin typeface="+mn-ea"/>
              </a:rPr>
              <a:t>ultiplication with Parallel Operations.</a:t>
            </a:r>
          </a:p>
          <a:p>
            <a:pPr>
              <a:lnSpc>
                <a:spcPct val="150000"/>
              </a:lnSpc>
            </a:pPr>
            <a:r>
              <a:rPr kumimoji="1" lang="en-US" altLang="ko-Kore-KR">
                <a:latin typeface="+mn-ea"/>
              </a:rPr>
              <a:t>Optimization techniques</a:t>
            </a:r>
            <a:r>
              <a:rPr kumimoji="1" lang="ko-KR" altLang="en-US">
                <a:latin typeface="+mn-ea"/>
              </a:rPr>
              <a:t> </a:t>
            </a:r>
            <a:r>
              <a:rPr kumimoji="1" lang="en-US" altLang="ko-KR">
                <a:latin typeface="+mn-ea"/>
              </a:rPr>
              <a:t>:</a:t>
            </a:r>
            <a:endParaRPr kumimoji="1" lang="en-US" altLang="ko-Kore-KR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" altLang="ko-KR">
                <a:latin typeface="+mn-ea"/>
              </a:rPr>
              <a:t>Apply </a:t>
            </a:r>
            <a:r>
              <a:rPr lang="en" altLang="ko-KR" b="1">
                <a:solidFill>
                  <a:srgbClr val="FF0000"/>
                </a:solidFill>
                <a:latin typeface="+mn-ea"/>
              </a:rPr>
              <a:t>masking</a:t>
            </a:r>
            <a:r>
              <a:rPr lang="en" altLang="ko-KR" b="1">
                <a:latin typeface="+mn-ea"/>
              </a:rPr>
              <a:t> operation</a:t>
            </a:r>
            <a:r>
              <a:rPr lang="en" altLang="ko-KR">
                <a:latin typeface="+mn-ea"/>
              </a:rPr>
              <a:t> for multiplication</a:t>
            </a:r>
            <a:r>
              <a:rPr lang="en-US" altLang="ko-KR">
                <a:latin typeface="+mn-ea"/>
              </a:rPr>
              <a:t>.</a:t>
            </a:r>
            <a:endParaRPr lang="en" altLang="ko-Kore-KR" b="1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" altLang="ko-Kore-KR" b="1">
                <a:latin typeface="+mn-ea"/>
              </a:rPr>
              <a:t>Parallel multiplier using </a:t>
            </a:r>
            <a:r>
              <a:rPr lang="en" altLang="ko-Kore-KR" b="1">
                <a:solidFill>
                  <a:srgbClr val="FF0000"/>
                </a:solidFill>
                <a:latin typeface="+mn-ea"/>
              </a:rPr>
              <a:t>reordering</a:t>
            </a:r>
            <a:r>
              <a:rPr lang="en" altLang="ko-Kore-KR" b="1">
                <a:latin typeface="+mn-ea"/>
              </a:rPr>
              <a:t> of operations.</a:t>
            </a:r>
            <a:endParaRPr lang="en" altLang="ko-Kore-KR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" altLang="ko-Kore-KR">
                <a:solidFill>
                  <a:schemeClr val="tx1"/>
                </a:solidFill>
                <a:latin typeface="+mn-ea"/>
              </a:rPr>
              <a:t>Utilize vector registers to perform </a:t>
            </a:r>
            <a:r>
              <a:rPr lang="en" altLang="ko-Kore-KR" b="1">
                <a:solidFill>
                  <a:srgbClr val="FF0000"/>
                </a:solidFill>
                <a:latin typeface="+mn-ea"/>
              </a:rPr>
              <a:t>four values parallel operations.</a:t>
            </a:r>
            <a:r>
              <a:rPr lang="en" altLang="ko-Kore-KR">
                <a:solidFill>
                  <a:schemeClr val="tx1"/>
                </a:solidFill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479085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_[CLEAN]_CryptoCraft Lab PPT 양식" id="{09A33BEC-F2C0-8440-8BF1-8BC1B1CFC326}" vid="{BC2DA77E-B28D-A04B-84C6-48AD32C930C2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_[CLEAN]_CryptoCraft Lab PPT 양식" id="{09A33BEC-F2C0-8440-8BF1-8BC1B1CFC326}" vid="{4D071530-5781-4F4B-B5A5-A9D775074695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CryptoCraft 테마</Template>
  <TotalTime>127</TotalTime>
  <Words>868</Words>
  <Application>Microsoft Macintosh PowerPoint</Application>
  <PresentationFormat>와이드스크린</PresentationFormat>
  <Paragraphs>204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Arial</vt:lpstr>
      <vt:lpstr>Times New Roman</vt:lpstr>
      <vt:lpstr>Cambria Math</vt:lpstr>
      <vt:lpstr>Times</vt:lpstr>
      <vt:lpstr>맑은 고딕</vt:lpstr>
      <vt:lpstr>CryptoCraft 테마</vt:lpstr>
      <vt:lpstr>제목 테마</vt:lpstr>
      <vt:lpstr>Efficient Implementation of Classic McEliece on ARMv8 processors</vt:lpstr>
      <vt:lpstr>Introduction</vt:lpstr>
      <vt:lpstr>Our Contribution</vt:lpstr>
      <vt:lpstr>Background: Classic McEliece</vt:lpstr>
      <vt:lpstr>Background: Classic McEliece</vt:lpstr>
      <vt:lpstr>Background: 64-bit ARMv8 Processor</vt:lpstr>
      <vt:lpstr>Background: 64-bit ARMv8 Processor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Proposed Method</vt:lpstr>
      <vt:lpstr>Evaluation</vt:lpstr>
      <vt:lpstr>Evaluation</vt:lpstr>
      <vt:lpstr>Conclusion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심민주</dc:creator>
  <cp:keywords/>
  <dc:description/>
  <cp:lastModifiedBy>심민주</cp:lastModifiedBy>
  <cp:revision>3</cp:revision>
  <dcterms:created xsi:type="dcterms:W3CDTF">2023-08-09T03:25:55Z</dcterms:created>
  <dcterms:modified xsi:type="dcterms:W3CDTF">2023-09-03T14:15:39Z</dcterms:modified>
  <cp:category/>
</cp:coreProperties>
</file>