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269" r:id="rId3"/>
    <p:sldId id="275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74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4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73521" y="3794871"/>
            <a:ext cx="8403774" cy="1655762"/>
          </a:xfrm>
        </p:spPr>
        <p:txBody>
          <a:bodyPr/>
          <a:lstStyle/>
          <a:p>
            <a:r>
              <a:rPr lang="ko-KR" altLang="en-US" smtClean="0"/>
              <a:t>최승주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22363" y="4304206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https://youtu.be/Ac36L7kJOaw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McEliece</a:t>
            </a:r>
            <a:endParaRPr lang="ko-KR" altLang="en-US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해당 알고리즘의 비밀 값을 발견하거나 균일한 랜덤 값으로부터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G </a:t>
            </a:r>
            <a:r>
              <a:rPr lang="ko-KR" altLang="en-US" smtClean="0"/>
              <a:t>값을 구별해 내는 </a:t>
            </a:r>
            <a:r>
              <a:rPr lang="en-US" altLang="ko-KR" smtClean="0"/>
              <a:t>“</a:t>
            </a:r>
            <a:r>
              <a:rPr lang="ko-KR" altLang="en-US" smtClean="0"/>
              <a:t>구조적 공격</a:t>
            </a:r>
            <a:r>
              <a:rPr lang="en-US" altLang="ko-KR" smtClean="0"/>
              <a:t>”</a:t>
            </a:r>
            <a:r>
              <a:rPr lang="ko-KR" altLang="en-US" smtClean="0"/>
              <a:t>들은 </a:t>
            </a:r>
            <a:r>
              <a:rPr lang="en-US" altLang="ko-KR" smtClean="0"/>
              <a:t>ISD </a:t>
            </a:r>
            <a:r>
              <a:rPr lang="ko-KR" altLang="en-US" smtClean="0"/>
              <a:t>공격에 비하면 매우 느림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255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Basic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크기 </a:t>
            </a:r>
            <a:r>
              <a:rPr lang="en-US" altLang="ko-KR" smtClean="0"/>
              <a:t>k</a:t>
            </a:r>
            <a:r>
              <a:rPr lang="ko-KR" altLang="en-US" smtClean="0"/>
              <a:t>의 서브셋 </a:t>
            </a:r>
            <a:r>
              <a:rPr lang="en-US" altLang="ko-KR" smtClean="0"/>
              <a:t>S </a:t>
            </a:r>
            <a:r>
              <a:rPr lang="ko-KR" altLang="en-US" smtClean="0"/>
              <a:t>⊂</a:t>
            </a:r>
            <a:r>
              <a:rPr lang="ko-KR" altLang="en-US"/>
              <a:t> </a:t>
            </a:r>
            <a:r>
              <a:rPr lang="en-US" altLang="ko-KR" smtClean="0"/>
              <a:t>{1 , 2,…, n}</a:t>
            </a:r>
            <a:r>
              <a:rPr lang="ko-KR" altLang="en-US" smtClean="0"/>
              <a:t>을 선택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3724656" y="2493964"/>
            <a:ext cx="250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163" y="2984931"/>
            <a:ext cx="6124548" cy="273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800" smtClean="0"/>
              <a:t>k-bit</a:t>
            </a:r>
            <a:r>
              <a:rPr lang="ko-KR" altLang="en-US" sz="2800" smtClean="0"/>
              <a:t>의 메시지 </a:t>
            </a:r>
            <a:r>
              <a:rPr lang="en-US" altLang="ko-KR" sz="2800" b="1" i="1" smtClean="0"/>
              <a:t>m</a:t>
            </a:r>
            <a:r>
              <a:rPr lang="ko-KR" altLang="en-US" sz="2800" smtClean="0"/>
              <a:t>을 암호화</a:t>
            </a:r>
            <a:r>
              <a:rPr lang="en-US" altLang="ko-KR" sz="2800" smtClean="0"/>
              <a:t/>
            </a:r>
            <a:br>
              <a:rPr lang="en-US" altLang="ko-KR" sz="2800" smtClean="0"/>
            </a:br>
            <a: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m </a:t>
            </a:r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∙ </a:t>
            </a:r>
            <a: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ko-KR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o-KR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ko-KR" alt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b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</a:t>
            </a:r>
            <a: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1 1 0 1</a:t>
            </a:r>
            <a:b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altLang="ko-KR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0 0 0 0 1 0 0</a:t>
            </a:r>
            <a: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0 1 1 0 </a:t>
            </a:r>
            <a:r>
              <a:rPr lang="en-US" altLang="ko-KR" sz="2800">
                <a:latin typeface="Times New Roman" panose="02020603050405020304" pitchFamily="18" charset="0"/>
                <a:cs typeface="Times New Roman" panose="02020603050405020304" pitchFamily="18" charset="0"/>
              </a:rPr>
              <a:t>1 1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ko-KR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Basic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선택한 서브셋 안에 에러가 포함되어 있으면 안됨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선택한 서브셋을 이용해 만들어진 행렬은 역행렬이 존재해야함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169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Basic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Gm + e</a:t>
            </a:r>
            <a:r>
              <a:rPr lang="ko-KR" altLang="en-US" smtClean="0"/>
              <a:t>에 역을 곱해 </a:t>
            </a:r>
            <a:r>
              <a:rPr lang="en-US" altLang="ko-KR" smtClean="0"/>
              <a:t>m</a:t>
            </a:r>
            <a:r>
              <a:rPr lang="ko-KR" altLang="en-US" smtClean="0"/>
              <a:t>을 얻어낸다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Gm + e</a:t>
            </a:r>
            <a:r>
              <a:rPr lang="ko-KR" altLang="en-US" smtClean="0"/>
              <a:t>로부터 </a:t>
            </a:r>
            <a:r>
              <a:rPr lang="en-US" altLang="ko-KR" smtClean="0"/>
              <a:t>Gm</a:t>
            </a:r>
            <a:r>
              <a:rPr lang="ko-KR" altLang="en-US" smtClean="0"/>
              <a:t>을 추출해서 </a:t>
            </a:r>
            <a:r>
              <a:rPr lang="en-US" altLang="ko-KR" smtClean="0"/>
              <a:t>e</a:t>
            </a:r>
            <a:r>
              <a:rPr lang="ko-KR" altLang="en-US" smtClean="0"/>
              <a:t>를 알아낸다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만약 실패하면 새로운 서브셋 생성해서 다시 시도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000" smtClean="0"/>
              <a:t>해밍 무게 </a:t>
            </a:r>
            <a:r>
              <a:rPr lang="en-US" altLang="ko-KR" sz="2000" smtClean="0"/>
              <a:t>t</a:t>
            </a:r>
            <a:r>
              <a:rPr lang="ko-KR" altLang="en-US" sz="2000" smtClean="0"/>
              <a:t>가 </a:t>
            </a:r>
            <a:r>
              <a:rPr lang="en-US" altLang="ko-KR" sz="2000" smtClean="0"/>
              <a:t>0</a:t>
            </a:r>
            <a:r>
              <a:rPr lang="ko-KR" altLang="en-US" sz="2000" smtClean="0"/>
              <a:t>이 아닌 경우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  <p:sp>
        <p:nvSpPr>
          <p:cNvPr id="4" name="TextBox 3"/>
          <p:cNvSpPr txBox="1"/>
          <p:nvPr/>
        </p:nvSpPr>
        <p:spPr>
          <a:xfrm>
            <a:off x="411163" y="1798820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선택한 서브셋 안에 에러가 포함되어 있으면 안됨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Basic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  <a:endParaRPr lang="en-US" altLang="ko-KR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561348" y="2046367"/>
            <a:ext cx="5643184" cy="1323440"/>
            <a:chOff x="561348" y="2481081"/>
            <a:chExt cx="5643184" cy="1323440"/>
          </a:xfrm>
        </p:grpSpPr>
        <p:grpSp>
          <p:nvGrpSpPr>
            <p:cNvPr id="9" name="그룹 8"/>
            <p:cNvGrpSpPr/>
            <p:nvPr/>
          </p:nvGrpSpPr>
          <p:grpSpPr>
            <a:xfrm>
              <a:off x="860867" y="2481082"/>
              <a:ext cx="1537558" cy="1323439"/>
              <a:chOff x="591045" y="2357973"/>
              <a:chExt cx="1537558" cy="132343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91045" y="2357973"/>
                <a:ext cx="15375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smtClean="0"/>
                  <a:t>(  )</a:t>
                </a:r>
                <a:endParaRPr lang="ko-KR" altLang="en-US" sz="80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39251" y="2481083"/>
                <a:ext cx="4411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/>
                  <a:t>n</a:t>
                </a:r>
                <a:endParaRPr lang="en-US" altLang="ko-KR" sz="3600" smtClean="0"/>
              </a:p>
              <a:p>
                <a:r>
                  <a:rPr lang="en-US" altLang="ko-KR" sz="3600"/>
                  <a:t>k</a:t>
                </a:r>
                <a:endParaRPr lang="en-US" altLang="ko-KR" sz="3600" smtClean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946631" y="2481081"/>
              <a:ext cx="1537558" cy="1323439"/>
              <a:chOff x="1139251" y="4374144"/>
              <a:chExt cx="1537558" cy="132343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39251" y="4374144"/>
                <a:ext cx="153755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smtClean="0"/>
                  <a:t>(   )</a:t>
                </a:r>
                <a:endParaRPr lang="ko-KR" altLang="en-US" sz="80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80397" y="4497254"/>
                <a:ext cx="72327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/>
                  <a:t>n</a:t>
                </a:r>
                <a:r>
                  <a:rPr lang="en-US" altLang="ko-KR" sz="3600" smtClean="0"/>
                  <a:t>-t</a:t>
                </a:r>
              </a:p>
              <a:p>
                <a:r>
                  <a:rPr lang="en-US" altLang="ko-KR" sz="3600"/>
                  <a:t>k</a:t>
                </a:r>
                <a:endParaRPr lang="en-US" altLang="ko-KR" sz="3600" smtClean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61348" y="2942746"/>
              <a:ext cx="2198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ko-KR" altLang="en-US" sz="2800" smtClean="0"/>
                <a:t>            중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84189" y="2942746"/>
              <a:ext cx="17203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mtClean="0"/>
                <a:t>번 일어남</a:t>
              </a: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1348" y="3708360"/>
            <a:ext cx="5711820" cy="688112"/>
            <a:chOff x="809469" y="4616971"/>
            <a:chExt cx="5711820" cy="688112"/>
          </a:xfrm>
        </p:grpSpPr>
        <p:sp>
          <p:nvSpPr>
            <p:cNvPr id="13" name="TextBox 12"/>
            <p:cNvSpPr txBox="1"/>
            <p:nvPr/>
          </p:nvSpPr>
          <p:spPr>
            <a:xfrm>
              <a:off x="809469" y="4691921"/>
              <a:ext cx="5711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2800" smtClean="0"/>
                <a:t>K = Rn</a:t>
              </a:r>
              <a:r>
                <a:rPr lang="ko-KR" altLang="en-US" sz="2800" smtClean="0"/>
                <a:t>이고 </a:t>
              </a:r>
              <a:r>
                <a:rPr lang="en-US" altLang="ko-KR" sz="2800" smtClean="0"/>
                <a:t>t     (1 - R)n/lg n </a:t>
              </a:r>
              <a:r>
                <a:rPr lang="ko-KR" altLang="en-US" sz="2800" smtClean="0"/>
                <a:t>이면</a:t>
              </a:r>
              <a:endParaRPr lang="ko-KR" altLang="en-US" sz="280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256613" y="4616971"/>
              <a:ext cx="394660" cy="688112"/>
              <a:chOff x="3256613" y="4691921"/>
              <a:chExt cx="394660" cy="68811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256613" y="4691921"/>
                <a:ext cx="394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smtClean="0"/>
                  <a:t>~</a:t>
                </a:r>
                <a:endParaRPr lang="ko-KR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flipH="1">
                <a:off x="3318324" y="4856813"/>
                <a:ext cx="45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smtClean="0"/>
                  <a:t>~</a:t>
                </a:r>
                <a:endParaRPr lang="ko-KR" altLang="en-US"/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67" y="4522031"/>
            <a:ext cx="9760161" cy="12835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4570" y="4996805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smtClean="0"/>
              <a:t> 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5985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Basic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모든 행렬 </a:t>
            </a:r>
            <a:r>
              <a:rPr lang="en-US" altLang="ko-KR" smtClean="0"/>
              <a:t>G</a:t>
            </a:r>
            <a:r>
              <a:rPr lang="ko-KR" altLang="en-US" smtClean="0"/>
              <a:t>에 대해서 </a:t>
            </a:r>
            <a:r>
              <a:rPr lang="en-US" altLang="ko-KR" smtClean="0"/>
              <a:t>29% </a:t>
            </a:r>
            <a:r>
              <a:rPr lang="ko-KR" altLang="en-US" smtClean="0"/>
              <a:t>확률로 발생함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anose="05000000000000000000" pitchFamily="2" charset="2"/>
              </a:rPr>
              <a:t> F</a:t>
            </a:r>
            <a:r>
              <a:rPr lang="en-US" altLang="ko-KR" baseline="-25000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에서 약 </a:t>
            </a:r>
            <a:r>
              <a:rPr lang="en-US" altLang="ko-KR" smtClean="0">
                <a:sym typeface="Wingdings" panose="05000000000000000000" pitchFamily="2" charset="2"/>
              </a:rPr>
              <a:t>29%</a:t>
            </a:r>
            <a:r>
              <a:rPr lang="ko-KR" altLang="en-US" smtClean="0">
                <a:sym typeface="Wingdings" panose="05000000000000000000" pitchFamily="2" charset="2"/>
              </a:rPr>
              <a:t>의 </a:t>
            </a:r>
            <a:r>
              <a:rPr lang="en-US" altLang="ko-KR" smtClean="0">
                <a:sym typeface="Wingdings" panose="05000000000000000000" pitchFamily="2" charset="2"/>
              </a:rPr>
              <a:t>k x k</a:t>
            </a:r>
            <a:r>
              <a:rPr lang="ko-KR" altLang="en-US" smtClean="0">
                <a:sym typeface="Wingdings" panose="05000000000000000000" pitchFamily="2" charset="2"/>
              </a:rPr>
              <a:t>의 행렬들만 역행렬이 존재함</a:t>
            </a:r>
            <a:endParaRPr lang="en-US" altLang="ko-KR" smtClean="0"/>
          </a:p>
        </p:txBody>
      </p:sp>
      <p:sp>
        <p:nvSpPr>
          <p:cNvPr id="4" name="직사각형 3"/>
          <p:cNvSpPr/>
          <p:nvPr/>
        </p:nvSpPr>
        <p:spPr>
          <a:xfrm>
            <a:off x="411163" y="1766011"/>
            <a:ext cx="65710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선택한 </a:t>
            </a:r>
            <a:r>
              <a:rPr lang="ko-KR" altLang="en-US"/>
              <a:t>서브셋을 이용해 만들어진 행렬은 역행렬이 </a:t>
            </a:r>
            <a:r>
              <a:rPr lang="ko-KR" altLang="en-US" smtClean="0"/>
              <a:t>존재해야함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26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Advanced Information Set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필요한 해를 구하는 연산의 수를 급격히 줄임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ex) e</a:t>
            </a:r>
            <a:r>
              <a:rPr lang="ko-KR" altLang="en-US" smtClean="0"/>
              <a:t>가 </a:t>
            </a:r>
            <a:r>
              <a:rPr lang="en-US" altLang="ko-KR" smtClean="0"/>
              <a:t>S </a:t>
            </a:r>
            <a:r>
              <a:rPr lang="ko-KR" altLang="en-US" smtClean="0"/>
              <a:t>내에 특정 비트로 설정되게 만들고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 </a:t>
            </a:r>
            <a:r>
              <a:rPr lang="ko-KR" altLang="en-US" smtClean="0"/>
              <a:t>해당 비트들을 조합하여 검색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서브셋 </a:t>
            </a:r>
            <a:r>
              <a:rPr lang="en-US" altLang="ko-KR" smtClean="0"/>
              <a:t>S</a:t>
            </a:r>
            <a:r>
              <a:rPr lang="ko-KR" altLang="en-US" smtClean="0"/>
              <a:t>를 알아내고 역을 계산하고 </a:t>
            </a:r>
            <a:r>
              <a:rPr lang="en-US" altLang="ko-KR" smtClean="0"/>
              <a:t>m</a:t>
            </a:r>
            <a:r>
              <a:rPr lang="ko-KR" altLang="en-US" smtClean="0"/>
              <a:t>이 옳바른지 확인하는 등의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여러 다른 방법이 존재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529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다른 </a:t>
            </a:r>
            <a:r>
              <a:rPr lang="en-US" altLang="ko-KR" smtClean="0"/>
              <a:t>Quantum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Barg-Zhou </a:t>
            </a:r>
            <a:r>
              <a:rPr lang="ko-KR" altLang="en-US" sz="2400" smtClean="0"/>
              <a:t>분석 방법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그루버 알고리즘이 </a:t>
            </a:r>
            <a:r>
              <a:rPr lang="en-US" altLang="ko-KR" sz="2000" smtClean="0"/>
              <a:t>n </a:t>
            </a:r>
            <a:r>
              <a:rPr lang="ko-KR" altLang="en-US" sz="2000" smtClean="0"/>
              <a:t>길이의 코드 </a:t>
            </a:r>
            <a:r>
              <a:rPr lang="en-US" altLang="ko-KR" sz="2000" smtClean="0"/>
              <a:t>C</a:t>
            </a:r>
            <a:r>
              <a:rPr lang="ko-KR" altLang="en-US" sz="2000" smtClean="0"/>
              <a:t>를 분석할 수 있다고 주장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 </a:t>
            </a:r>
            <a:r>
              <a:rPr lang="ko-KR" altLang="en-US" sz="2000"/>
              <a:t>양자 컴퓨터 </a:t>
            </a:r>
            <a:r>
              <a:rPr lang="en-US" altLang="ko-KR" sz="2000" i="1" smtClean="0"/>
              <a:t>O</a:t>
            </a:r>
            <a:r>
              <a:rPr lang="en-US" altLang="ko-KR" sz="2000" smtClean="0"/>
              <a:t>(</a:t>
            </a:r>
            <a:r>
              <a:rPr lang="en-US" altLang="ko-KR" sz="2000" i="1" smtClean="0"/>
              <a:t>n</a:t>
            </a:r>
            <a:r>
              <a:rPr lang="en-US" altLang="ko-KR" sz="2000" smtClean="0"/>
              <a:t>|</a:t>
            </a:r>
            <a:r>
              <a:rPr lang="en-US" altLang="ko-KR" sz="2000" i="1" smtClean="0"/>
              <a:t>C</a:t>
            </a:r>
            <a:r>
              <a:rPr lang="en-US" altLang="ko-KR" sz="2000" smtClean="0"/>
              <a:t>|</a:t>
            </a:r>
            <a:r>
              <a:rPr lang="en-US" altLang="ko-KR" sz="2000" baseline="30000" smtClean="0"/>
              <a:t>1/2</a:t>
            </a:r>
            <a:r>
              <a:rPr lang="en-US" altLang="ko-KR" sz="2000" smtClean="0"/>
              <a:t>) </a:t>
            </a:r>
            <a:r>
              <a:rPr lang="ko-KR" altLang="en-US" sz="2000" smtClean="0"/>
              <a:t>회로 사이즈에서 </a:t>
            </a:r>
            <a:r>
              <a:rPr lang="en-US" altLang="ko-KR" sz="2000" i="1"/>
              <a:t>O</a:t>
            </a:r>
            <a:r>
              <a:rPr lang="en-US" altLang="ko-KR" sz="2000"/>
              <a:t>(</a:t>
            </a:r>
            <a:r>
              <a:rPr lang="en-US" altLang="ko-KR" sz="2000" i="1"/>
              <a:t>n</a:t>
            </a:r>
            <a:r>
              <a:rPr lang="en-US" altLang="ko-KR" sz="2000"/>
              <a:t>|</a:t>
            </a:r>
            <a:r>
              <a:rPr lang="en-US" altLang="ko-KR" sz="2000" i="1"/>
              <a:t>C</a:t>
            </a:r>
            <a:r>
              <a:rPr lang="en-US" altLang="ko-KR" sz="2000"/>
              <a:t>|</a:t>
            </a:r>
            <a:r>
              <a:rPr lang="en-US" altLang="ko-KR" sz="2000" baseline="30000"/>
              <a:t>1/2</a:t>
            </a:r>
            <a:r>
              <a:rPr lang="en-US" altLang="ko-KR" sz="2000" smtClean="0"/>
              <a:t>) </a:t>
            </a:r>
            <a:r>
              <a:rPr lang="ko-KR" altLang="en-US" sz="2000" smtClean="0"/>
              <a:t>시간 안에 분석 가능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길이 </a:t>
            </a:r>
            <a:r>
              <a:rPr lang="en-US" altLang="ko-KR" sz="2400" smtClean="0"/>
              <a:t>n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R</a:t>
            </a:r>
            <a:r>
              <a:rPr lang="ko-KR" altLang="en-US" sz="2400" smtClean="0"/>
              <a:t>의 임의의 비선형 코드를 특정 지으려면 </a:t>
            </a:r>
            <a:r>
              <a:rPr lang="en-US" altLang="ko-KR" sz="2400" smtClean="0"/>
              <a:t>2</a:t>
            </a:r>
            <a:r>
              <a:rPr lang="en-US" altLang="ko-KR" sz="2400" baseline="30000" smtClean="0"/>
              <a:t>Rn</a:t>
            </a:r>
            <a:r>
              <a:rPr lang="en-US" altLang="ko-KR" sz="2400" smtClean="0"/>
              <a:t>n </a:t>
            </a:r>
            <a:r>
              <a:rPr lang="ko-KR" altLang="en-US" sz="2400" smtClean="0"/>
              <a:t>만큼의 비트 필요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Barg-Zhou</a:t>
            </a:r>
            <a:r>
              <a:rPr lang="ko-KR" altLang="en-US" sz="2400" smtClean="0"/>
              <a:t>에서는 해당 큐비트에서 정보를 다시 추출해내는 방법에 대해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</a:t>
            </a:r>
            <a:r>
              <a:rPr lang="ko-KR" altLang="en-US" sz="2400" smtClean="0"/>
              <a:t>설명하고 있지 않음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63986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다른 </a:t>
            </a:r>
            <a:r>
              <a:rPr lang="en-US" altLang="ko-KR" smtClean="0"/>
              <a:t>Quantum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Barg-Zhou </a:t>
            </a:r>
            <a:r>
              <a:rPr lang="ko-KR" altLang="en-US" sz="2400" smtClean="0"/>
              <a:t>분석 방법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큰 선형 코드를 열거하기 위해 컴퓨터를 구축하는 것은 쉬움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Grover </a:t>
            </a:r>
            <a:r>
              <a:rPr lang="ko-KR" altLang="en-US" sz="2400" smtClean="0"/>
              <a:t>알고리즘을 적용할 경우 </a:t>
            </a:r>
            <a:r>
              <a:rPr lang="en-US" altLang="ko-KR" sz="2400" smtClean="0"/>
              <a:t>2</a:t>
            </a:r>
            <a:r>
              <a:rPr lang="en-US" altLang="ko-KR" sz="2400" baseline="30000" smtClean="0"/>
              <a:t>Rn/2</a:t>
            </a:r>
            <a:r>
              <a:rPr lang="ko-KR" altLang="en-US" sz="2400" smtClean="0"/>
              <a:t>만큼의 시간이 필요하지만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</a:t>
            </a:r>
            <a:r>
              <a:rPr lang="ko-KR" altLang="en-US" sz="2400" smtClean="0"/>
              <a:t>다항식 크기의 양자 컴퓨터가 필요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</a:t>
            </a:r>
            <a:r>
              <a:rPr lang="en-US" altLang="ko-KR" sz="2000" smtClean="0"/>
              <a:t>* </a:t>
            </a:r>
            <a:r>
              <a:rPr lang="ko-KR" altLang="en-US" sz="2000" smtClean="0"/>
              <a:t>이는 </a:t>
            </a:r>
            <a:r>
              <a:rPr lang="en-US" altLang="ko-KR" sz="2000" smtClean="0"/>
              <a:t>Barg-Zhou</a:t>
            </a:r>
            <a:r>
              <a:rPr lang="ko-KR" altLang="en-US" sz="2000"/>
              <a:t>가 주장한 회로 사이즈보다 훨씬 작은 </a:t>
            </a:r>
            <a:r>
              <a:rPr lang="ko-KR" altLang="en-US" sz="2000" smtClean="0"/>
              <a:t>크기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일반 컴퓨터로 </a:t>
            </a:r>
            <a:r>
              <a:rPr lang="en-US" altLang="ko-KR" sz="2400" smtClean="0"/>
              <a:t>ISD</a:t>
            </a:r>
            <a:r>
              <a:rPr lang="ko-KR" altLang="en-US" sz="2400" smtClean="0"/>
              <a:t>는 </a:t>
            </a:r>
            <a:r>
              <a:rPr lang="en-US" altLang="ko-KR" sz="2400" smtClean="0"/>
              <a:t>c</a:t>
            </a:r>
            <a:r>
              <a:rPr lang="en-US" altLang="ko-KR" sz="2400" baseline="30000" smtClean="0"/>
              <a:t>n/lg n </a:t>
            </a:r>
            <a:r>
              <a:rPr lang="ko-KR" altLang="en-US" sz="2400" smtClean="0"/>
              <a:t>정도의 시간이 걸림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* </a:t>
            </a:r>
            <a:r>
              <a:rPr lang="ko-KR" altLang="en-US" sz="2400" smtClean="0"/>
              <a:t>이는 </a:t>
            </a:r>
            <a:r>
              <a:rPr lang="en-US" altLang="ko-KR" sz="2400" smtClean="0"/>
              <a:t>Barg-Zhou</a:t>
            </a:r>
            <a:r>
              <a:rPr lang="ko-KR" altLang="en-US" sz="2400" smtClean="0"/>
              <a:t>가 주장한 </a:t>
            </a:r>
            <a:r>
              <a:rPr lang="en-US" altLang="ko-KR" sz="2400" smtClean="0"/>
              <a:t>2</a:t>
            </a:r>
            <a:r>
              <a:rPr lang="en-US" altLang="ko-KR" sz="2400" baseline="30000" smtClean="0"/>
              <a:t>Rn/2 </a:t>
            </a:r>
            <a:r>
              <a:rPr lang="ko-KR" altLang="en-US" sz="2400" smtClean="0"/>
              <a:t>보다 훨씬 적은 시간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4293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다른 </a:t>
            </a:r>
            <a:r>
              <a:rPr lang="en-US" altLang="ko-KR" smtClean="0"/>
              <a:t>Quantum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Overbeck Sendrier </a:t>
            </a:r>
            <a:r>
              <a:rPr lang="ko-KR" altLang="en-US" sz="2400" smtClean="0"/>
              <a:t>분석 방법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Grover </a:t>
            </a:r>
            <a:r>
              <a:rPr lang="ko-KR" altLang="en-US" sz="2400" smtClean="0"/>
              <a:t>알고리즘이 기존 공격에 상당한 속도를 낼 수 없는 이유에 대한 설명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Grover </a:t>
            </a:r>
            <a:r>
              <a:rPr lang="ko-KR" altLang="en-US" sz="2400" smtClean="0"/>
              <a:t>알고리즘이 양자 컴퓨터에서 최소 </a:t>
            </a:r>
            <a:r>
              <a:rPr lang="en-US" altLang="ko-KR" sz="2400" smtClean="0"/>
              <a:t>log</a:t>
            </a:r>
            <a:r>
              <a:rPr lang="en-US" altLang="ko-KR" sz="2400" baseline="-25000" smtClean="0"/>
              <a:t>2</a:t>
            </a:r>
            <a:r>
              <a:rPr lang="en-US" altLang="ko-KR" sz="2400" smtClean="0"/>
              <a:t>(N) </a:t>
            </a:r>
            <a:r>
              <a:rPr lang="ko-KR" altLang="en-US" sz="2400" smtClean="0"/>
              <a:t>큐비트를 갖고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O(√N) </a:t>
            </a:r>
            <a:r>
              <a:rPr lang="ko-KR" altLang="en-US" sz="2400" smtClean="0"/>
              <a:t>연산에서 크기 </a:t>
            </a:r>
            <a:r>
              <a:rPr lang="en-US" altLang="ko-KR" sz="2400" smtClean="0"/>
              <a:t>N </a:t>
            </a:r>
            <a:r>
              <a:rPr lang="ko-KR" altLang="en-US" sz="2400" smtClean="0"/>
              <a:t>세트를 검색할 수 있다고 가정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향상된 </a:t>
            </a:r>
            <a:r>
              <a:rPr lang="en-US" altLang="ko-KR" sz="2400" smtClean="0"/>
              <a:t>ISD </a:t>
            </a:r>
            <a:r>
              <a:rPr lang="ko-KR" altLang="en-US" sz="2400" smtClean="0"/>
              <a:t>공격은 </a:t>
            </a:r>
            <a:r>
              <a:rPr lang="en-US" altLang="ko-KR" sz="2400" smtClean="0"/>
              <a:t>Grover </a:t>
            </a:r>
            <a:r>
              <a:rPr lang="ko-KR" altLang="en-US" sz="2400" smtClean="0"/>
              <a:t>알고리즘과 동일한 속도 향상을 갖게 될 것이라 주장</a:t>
            </a:r>
            <a:endParaRPr lang="en-US" altLang="ko-KR" sz="2400"/>
          </a:p>
        </p:txBody>
      </p:sp>
      <p:cxnSp>
        <p:nvCxnSpPr>
          <p:cNvPr id="5" name="직선 연결선 4"/>
          <p:cNvCxnSpPr/>
          <p:nvPr/>
        </p:nvCxnSpPr>
        <p:spPr>
          <a:xfrm>
            <a:off x="1394861" y="3747540"/>
            <a:ext cx="254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6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60478" y="2062212"/>
            <a:ext cx="7815242" cy="4144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다른 </a:t>
            </a:r>
            <a:r>
              <a:rPr lang="en-US" altLang="ko-KR" smtClean="0"/>
              <a:t>Quantum Decoding </a:t>
            </a:r>
            <a:r>
              <a:rPr lang="ko-KR" altLang="en-US" smtClean="0"/>
              <a:t>공격</a:t>
            </a:r>
            <a:r>
              <a:rPr lang="en-US" altLang="ko-KR" smtClean="0"/>
              <a:t> </a:t>
            </a:r>
            <a:r>
              <a:rPr lang="ko-KR" altLang="en-US" smtClean="0"/>
              <a:t>리뷰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Overbeck Sendrier </a:t>
            </a:r>
            <a:r>
              <a:rPr lang="ko-KR" altLang="en-US" sz="2400" smtClean="0"/>
              <a:t>분석 방법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서브셋 </a:t>
            </a:r>
            <a:r>
              <a:rPr lang="en-US" altLang="ko-KR" sz="2400" smtClean="0"/>
              <a:t>S</a:t>
            </a:r>
            <a:r>
              <a:rPr lang="ko-KR" altLang="en-US" sz="2400" smtClean="0"/>
              <a:t>를 찾는 방식에서 </a:t>
            </a:r>
            <a:r>
              <a:rPr lang="en-US" altLang="ko-KR" sz="2400" smtClean="0"/>
              <a:t>Grover </a:t>
            </a:r>
            <a:r>
              <a:rPr lang="ko-KR" altLang="en-US" sz="2400" smtClean="0"/>
              <a:t>알고리즘을 적용하는 것에 대해 회의적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S</a:t>
            </a:r>
            <a:r>
              <a:rPr lang="ko-KR" altLang="en-US" sz="2400" smtClean="0"/>
              <a:t>를 찾기 위해서는 계속해서 반복적인 탐색 작업이 필요한데 이는 불가능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이러한 방식은 비효율적이기에 불가능함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558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본 논문에서는 앞에서 나온 </a:t>
            </a:r>
            <a:r>
              <a:rPr lang="en-US" altLang="ko-KR" smtClean="0"/>
              <a:t>Grover</a:t>
            </a:r>
            <a:r>
              <a:rPr lang="ko-KR" altLang="en-US" smtClean="0"/>
              <a:t>에 대한 회의적인 태도에 대해 반대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Grover</a:t>
            </a:r>
            <a:r>
              <a:rPr lang="ko-KR" altLang="en-US" smtClean="0"/>
              <a:t>를 이용하여 </a:t>
            </a:r>
            <a:r>
              <a:rPr lang="en-US" altLang="ko-KR" smtClean="0"/>
              <a:t>S</a:t>
            </a:r>
            <a:r>
              <a:rPr lang="ko-KR" altLang="en-US" smtClean="0"/>
              <a:t>를 찾는 속도를 급진적으로 늘릴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Grover</a:t>
            </a:r>
            <a:r>
              <a:rPr lang="ko-KR" altLang="en-US" smtClean="0"/>
              <a:t>는 </a:t>
            </a:r>
            <a:r>
              <a:rPr lang="en-US" altLang="ko-KR" smtClean="0"/>
              <a:t>database</a:t>
            </a:r>
            <a:r>
              <a:rPr lang="ko-KR" altLang="en-US" smtClean="0"/>
              <a:t>를 찾는 알고리즘이 아니다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0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Quantum Information Set-Decoding</a:t>
            </a:r>
            <a:br>
              <a:rPr lang="en-US" altLang="ko-KR" smtClean="0"/>
            </a:br>
            <a:r>
              <a:rPr lang="en-US" altLang="ko-KR" sz="2000" smtClean="0"/>
              <a:t>Grover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Database</a:t>
            </a:r>
            <a:r>
              <a:rPr lang="ko-KR" altLang="en-US" sz="2400" smtClean="0"/>
              <a:t>를 찾는 것이 아니라 </a:t>
            </a:r>
            <a:r>
              <a:rPr lang="en-US" altLang="ko-KR" sz="2400" smtClean="0"/>
              <a:t>‘</a:t>
            </a:r>
            <a:r>
              <a:rPr lang="ko-KR" altLang="en-US" sz="2400" smtClean="0"/>
              <a:t>함수의 루트</a:t>
            </a:r>
            <a:r>
              <a:rPr lang="en-US" altLang="ko-KR" sz="2400" smtClean="0"/>
              <a:t>’</a:t>
            </a:r>
            <a:r>
              <a:rPr lang="ko-KR" altLang="en-US" sz="2400" smtClean="0"/>
              <a:t>를 찾는 것이 목</a:t>
            </a:r>
            <a:r>
              <a:rPr lang="ko-KR" altLang="en-US" sz="2400"/>
              <a:t>표</a:t>
            </a:r>
            <a:endParaRPr lang="en-US" altLang="ko-KR" sz="2400" smtClean="0"/>
          </a:p>
        </p:txBody>
      </p:sp>
      <p:grpSp>
        <p:nvGrpSpPr>
          <p:cNvPr id="29" name="그룹 28"/>
          <p:cNvGrpSpPr/>
          <p:nvPr/>
        </p:nvGrpSpPr>
        <p:grpSpPr>
          <a:xfrm>
            <a:off x="4462272" y="3262836"/>
            <a:ext cx="3267456" cy="3701844"/>
            <a:chOff x="4504944" y="3156156"/>
            <a:chExt cx="3267456" cy="3701844"/>
          </a:xfrm>
        </p:grpSpPr>
        <p:grpSp>
          <p:nvGrpSpPr>
            <p:cNvPr id="16" name="그룹 15"/>
            <p:cNvGrpSpPr/>
            <p:nvPr/>
          </p:nvGrpSpPr>
          <p:grpSpPr>
            <a:xfrm>
              <a:off x="4504944" y="3537679"/>
              <a:ext cx="2993136" cy="2548328"/>
              <a:chOff x="4504944" y="3537679"/>
              <a:chExt cx="2993136" cy="2548328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6001512" y="3537679"/>
                <a:ext cx="0" cy="2548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4504944" y="4805747"/>
                <a:ext cx="29931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원호 17"/>
            <p:cNvSpPr/>
            <p:nvPr/>
          </p:nvSpPr>
          <p:spPr>
            <a:xfrm>
              <a:off x="5205984" y="3760958"/>
              <a:ext cx="1591056" cy="3097042"/>
            </a:xfrm>
            <a:prstGeom prst="arc">
              <a:avLst>
                <a:gd name="adj1" fmla="val 11345738"/>
                <a:gd name="adj2" fmla="val 21052897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09763" y="4622799"/>
              <a:ext cx="262637" cy="3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x</a:t>
              </a:r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08472" y="3156156"/>
              <a:ext cx="386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y</a:t>
              </a:r>
              <a:endParaRPr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4968240" y="4622799"/>
              <a:ext cx="237744" cy="182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6797040" y="4652064"/>
              <a:ext cx="201676" cy="14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50202" y="4429785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root</a:t>
              </a:r>
              <a:endParaRPr lang="ko-KR" altLang="en-US" sz="11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14418" y="4429785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smtClean="0"/>
                <a:t>root</a:t>
              </a:r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3711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Quantum Information Set-Decoding</a:t>
            </a:r>
            <a:br>
              <a:rPr lang="en-US" altLang="ko-KR" smtClean="0"/>
            </a:br>
            <a:r>
              <a:rPr lang="en-US" altLang="ko-KR" sz="2000" smtClean="0"/>
              <a:t>Grover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루트 탐색 양자 회로를 일반적인 회로에서 구조적인 회로로 변경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입력 값</a:t>
            </a:r>
            <a:r>
              <a:rPr lang="en-US" altLang="ko-KR" sz="2400" smtClean="0"/>
              <a:t>: F</a:t>
            </a:r>
            <a:r>
              <a:rPr lang="en-US" altLang="ko-KR" sz="2400" baseline="-25000" smtClean="0"/>
              <a:t>2</a:t>
            </a:r>
            <a:r>
              <a:rPr lang="en-US" altLang="ko-KR" sz="2400" baseline="30000" smtClean="0"/>
              <a:t>b </a:t>
            </a:r>
            <a:r>
              <a:rPr lang="en-US" altLang="ko-KR" sz="2400" smtClean="0"/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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2</a:t>
            </a:r>
            <a:r>
              <a:rPr lang="ko-KR" altLang="en-US" sz="2400" smtClean="0">
                <a:sym typeface="Wingdings" panose="05000000000000000000" pitchFamily="2" charset="2"/>
              </a:rPr>
              <a:t>로 변경하는 함수 </a:t>
            </a:r>
            <a:r>
              <a:rPr lang="en-US" altLang="ko-KR" sz="2400" i="1" smtClean="0">
                <a:sym typeface="Wingdings" panose="05000000000000000000" pitchFamily="2" charset="2"/>
              </a:rPr>
              <a:t>f </a:t>
            </a:r>
            <a:r>
              <a:rPr lang="ko-KR" altLang="en-US" sz="2400" smtClean="0">
                <a:sym typeface="Wingdings" panose="05000000000000000000" pitchFamily="2" charset="2"/>
              </a:rPr>
              <a:t>를 계산하는 회로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ko-KR" altLang="en-US" sz="2400" smtClean="0">
                <a:sym typeface="Wingdings" panose="05000000000000000000" pitchFamily="2" charset="2"/>
              </a:rPr>
              <a:t>출력 값</a:t>
            </a:r>
            <a:r>
              <a:rPr lang="en-US" altLang="ko-KR" sz="2400" smtClean="0">
                <a:sym typeface="Wingdings" panose="05000000000000000000" pitchFamily="2" charset="2"/>
              </a:rPr>
              <a:t>: </a:t>
            </a:r>
            <a:r>
              <a:rPr lang="en-US" altLang="ko-KR" sz="2400" i="1" smtClean="0">
                <a:sym typeface="Wingdings" panose="05000000000000000000" pitchFamily="2" charset="2"/>
              </a:rPr>
              <a:t>f </a:t>
            </a:r>
            <a:r>
              <a:rPr lang="ko-KR" altLang="en-US" sz="2400" smtClean="0">
                <a:sym typeface="Wingdings" panose="05000000000000000000" pitchFamily="2" charset="2"/>
              </a:rPr>
              <a:t>의 </a:t>
            </a:r>
            <a:r>
              <a:rPr lang="en-US" altLang="ko-KR" sz="2400" smtClean="0">
                <a:sym typeface="Wingdings" panose="05000000000000000000" pitchFamily="2" charset="2"/>
              </a:rPr>
              <a:t>root </a:t>
            </a:r>
            <a:r>
              <a:rPr lang="ko-KR" altLang="en-US" sz="2400" smtClean="0">
                <a:sym typeface="Wingdings" panose="05000000000000000000" pitchFamily="2" charset="2"/>
              </a:rPr>
              <a:t>값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>
                <a:sym typeface="Wingdings" panose="05000000000000000000" pitchFamily="2" charset="2"/>
              </a:rPr>
              <a:t>존재한다면</a:t>
            </a:r>
            <a:r>
              <a:rPr lang="en-US" altLang="ko-KR" sz="2400" smtClean="0">
                <a:sym typeface="Wingdings" panose="05000000000000000000" pitchFamily="2" charset="2"/>
              </a:rPr>
              <a:t>)  f(x) = 0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769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Quantum Information Set-Decoding</a:t>
            </a:r>
            <a:br>
              <a:rPr lang="en-US" altLang="ko-KR" smtClean="0"/>
            </a:br>
            <a:r>
              <a:rPr lang="en-US" altLang="ko-KR" sz="2000" smtClean="0"/>
              <a:t>Grover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함수 </a:t>
            </a:r>
            <a:r>
              <a:rPr lang="en-US" altLang="ko-KR" sz="2400" smtClean="0"/>
              <a:t>f</a:t>
            </a:r>
            <a:r>
              <a:rPr lang="ko-KR" altLang="en-US" sz="2400" smtClean="0"/>
              <a:t>를 양자 회로로 만들기 위해서는 가역 회로</a:t>
            </a:r>
            <a:r>
              <a:rPr lang="en-US" altLang="ko-KR" sz="2400" smtClean="0"/>
              <a:t>(reversible circuit)</a:t>
            </a:r>
            <a:r>
              <a:rPr lang="ko-KR" altLang="en-US" sz="2400" smtClean="0"/>
              <a:t>을 만들어야 함</a:t>
            </a:r>
            <a:r>
              <a:rPr lang="en-US" altLang="ko-KR" sz="2400" smtClean="0">
                <a:sym typeface="Wingdings" panose="05000000000000000000" pitchFamily="2" charset="2"/>
              </a:rPr>
              <a:t> Toffoli </a:t>
            </a:r>
            <a:r>
              <a:rPr lang="ko-KR" altLang="en-US" sz="2400" smtClean="0">
                <a:sym typeface="Wingdings" panose="05000000000000000000" pitchFamily="2" charset="2"/>
              </a:rPr>
              <a:t>게이트</a:t>
            </a:r>
            <a:r>
              <a:rPr lang="en-US" altLang="ko-KR" sz="2400" smtClean="0">
                <a:sym typeface="Wingdings" panose="05000000000000000000" pitchFamily="2" charset="2"/>
              </a:rPr>
              <a:t>(x,y,z)  (x,y,z + xy)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ym typeface="Wingdings" panose="05000000000000000000" pitchFamily="2" charset="2"/>
              </a:rPr>
              <a:t>비트를 큐비트로 대체</a:t>
            </a:r>
            <a:endParaRPr lang="en-US" altLang="ko-KR" sz="2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Toffoli </a:t>
            </a:r>
            <a:r>
              <a:rPr lang="ko-KR" altLang="en-US" sz="2400" smtClean="0">
                <a:sym typeface="Wingdings" panose="05000000000000000000" pitchFamily="2" charset="2"/>
              </a:rPr>
              <a:t>게이트를 양자 </a:t>
            </a:r>
            <a:r>
              <a:rPr lang="en-US" altLang="ko-KR" sz="2400" smtClean="0">
                <a:sym typeface="Wingdings" panose="05000000000000000000" pitchFamily="2" charset="2"/>
              </a:rPr>
              <a:t>Toffoli </a:t>
            </a:r>
            <a:r>
              <a:rPr lang="ko-KR" altLang="en-US" sz="2400" smtClean="0">
                <a:sym typeface="Wingdings" panose="05000000000000000000" pitchFamily="2" charset="2"/>
              </a:rPr>
              <a:t>게이트로 대체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ym typeface="Wingdings" panose="05000000000000000000" pitchFamily="2" charset="2"/>
              </a:rPr>
              <a:t>같은 크기와 같은 속도로 </a:t>
            </a:r>
            <a:r>
              <a:rPr lang="en-US" altLang="ko-KR" sz="2400" i="1" smtClean="0">
                <a:sym typeface="Wingdings" panose="05000000000000000000" pitchFamily="2" charset="2"/>
              </a:rPr>
              <a:t>f 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함수의 인풋</a:t>
            </a:r>
            <a:r>
              <a:rPr lang="en-US" altLang="ko-KR" sz="2400" smtClean="0">
                <a:sym typeface="Wingdings" panose="05000000000000000000" pitchFamily="2" charset="2"/>
              </a:rPr>
              <a:t>(superposition </a:t>
            </a:r>
            <a:r>
              <a:rPr lang="ko-KR" altLang="en-US" sz="2400" smtClean="0">
                <a:sym typeface="Wingdings" panose="05000000000000000000" pitchFamily="2" charset="2"/>
              </a:rPr>
              <a:t>상태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  <a:r>
              <a:rPr lang="ko-KR" altLang="en-US" sz="2400" smtClean="0">
                <a:sym typeface="Wingdings" panose="05000000000000000000" pitchFamily="2" charset="2"/>
              </a:rPr>
              <a:t>를 처리 가능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7681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Quantum Information Set-Decoding</a:t>
            </a:r>
            <a:br>
              <a:rPr lang="en-US" altLang="ko-KR" smtClean="0"/>
            </a:br>
            <a:r>
              <a:rPr lang="en-US" altLang="ko-KR" sz="2000" smtClean="0"/>
              <a:t>Grover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/>
              <a:t>Grover</a:t>
            </a:r>
            <a:r>
              <a:rPr lang="ko-KR" altLang="en-US" sz="2400" smtClean="0"/>
              <a:t>는 함수 </a:t>
            </a:r>
            <a:r>
              <a:rPr lang="en-US" altLang="ko-KR" sz="2400" i="1" smtClean="0"/>
              <a:t>f </a:t>
            </a:r>
            <a:r>
              <a:rPr lang="ko-KR" altLang="en-US" sz="2400" smtClean="0"/>
              <a:t>가 독특한 </a:t>
            </a:r>
            <a:r>
              <a:rPr lang="en-US" altLang="ko-KR" sz="2400" smtClean="0"/>
              <a:t>root</a:t>
            </a:r>
            <a:r>
              <a:rPr lang="ko-KR" altLang="en-US" sz="2400" smtClean="0"/>
              <a:t>를 가지고 있다고 가정하고 시작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양자 회로와 양자 회전 그리고 </a:t>
            </a:r>
            <a:r>
              <a:rPr lang="en-US" altLang="ko-KR" sz="2400" smtClean="0">
                <a:sym typeface="Wingdings" panose="05000000000000000000" pitchFamily="2" charset="2"/>
              </a:rPr>
              <a:t>Hadamard </a:t>
            </a:r>
            <a:r>
              <a:rPr lang="ko-KR" altLang="en-US" sz="2400" smtClean="0">
                <a:sym typeface="Wingdings" panose="05000000000000000000" pitchFamily="2" charset="2"/>
              </a:rPr>
              <a:t>변형의 조합 사용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ko-KR" altLang="en-US" sz="2400" smtClean="0">
                <a:sym typeface="Wingdings" panose="05000000000000000000" pitchFamily="2" charset="2"/>
              </a:rPr>
              <a:t>기존의 </a:t>
            </a:r>
            <a:r>
              <a:rPr lang="en-US" altLang="ko-KR" sz="2400" i="1" smtClean="0">
                <a:sym typeface="Wingdings" panose="05000000000000000000" pitchFamily="2" charset="2"/>
              </a:rPr>
              <a:t>f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에 비해 시간과 용량이 크게 감소함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ym typeface="Wingdings" panose="05000000000000000000" pitchFamily="2" charset="2"/>
              </a:rPr>
              <a:t>이를 </a:t>
            </a:r>
            <a:r>
              <a:rPr lang="en-US" altLang="ko-KR" sz="2400"/>
              <a:t> </a:t>
            </a:r>
            <a:r>
              <a:rPr lang="en-US" altLang="ko-KR" sz="2400" smtClean="0"/>
              <a:t>√2</a:t>
            </a:r>
            <a:r>
              <a:rPr lang="en-US" altLang="ko-KR" sz="2400" baseline="30000" smtClean="0"/>
              <a:t>b</a:t>
            </a:r>
            <a:r>
              <a:rPr lang="ko-KR" altLang="en-US" sz="2400" smtClean="0"/>
              <a:t>번 만큼 반복해서 실행함 </a:t>
            </a:r>
            <a:r>
              <a:rPr lang="en-US" altLang="ko-KR" sz="2400" smtClean="0">
                <a:sym typeface="Wingdings" panose="05000000000000000000" pitchFamily="2" charset="2"/>
              </a:rPr>
              <a:t> </a:t>
            </a:r>
            <a:r>
              <a:rPr lang="en-US" altLang="ko-KR" sz="2400" i="1" smtClean="0">
                <a:sym typeface="Wingdings" panose="05000000000000000000" pitchFamily="2" charset="2"/>
              </a:rPr>
              <a:t>f </a:t>
            </a:r>
            <a:r>
              <a:rPr lang="ko-KR" altLang="en-US" sz="2400" smtClean="0">
                <a:sym typeface="Wingdings" panose="05000000000000000000" pitchFamily="2" charset="2"/>
              </a:rPr>
              <a:t>의 </a:t>
            </a:r>
            <a:r>
              <a:rPr lang="en-US" altLang="ko-KR" sz="2400" smtClean="0">
                <a:sym typeface="Wingdings" panose="05000000000000000000" pitchFamily="2" charset="2"/>
              </a:rPr>
              <a:t>root</a:t>
            </a:r>
            <a:r>
              <a:rPr lang="ko-KR" altLang="en-US" sz="2400" smtClean="0">
                <a:sym typeface="Wingdings" panose="05000000000000000000" pitchFamily="2" charset="2"/>
              </a:rPr>
              <a:t>를 얻어냄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>
                <a:sym typeface="Wingdings" panose="05000000000000000000" pitchFamily="2" charset="2"/>
              </a:rPr>
              <a:t>가장 높은 확률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smtClean="0">
                <a:sym typeface="Wingdings" panose="05000000000000000000" pitchFamily="2" charset="2"/>
              </a:rPr>
              <a:t>이와 같은 방법 등으로 기존의 </a:t>
            </a:r>
            <a:r>
              <a:rPr lang="en-US" altLang="ko-KR" sz="2400" smtClean="0">
                <a:sym typeface="Wingdings" panose="05000000000000000000" pitchFamily="2" charset="2"/>
              </a:rPr>
              <a:t>brute-force </a:t>
            </a:r>
            <a:r>
              <a:rPr lang="ko-KR" altLang="en-US" sz="2400" smtClean="0">
                <a:sym typeface="Wingdings" panose="05000000000000000000" pitchFamily="2" charset="2"/>
              </a:rPr>
              <a:t>검색에 비해 제곱승이나 시간 단축</a:t>
            </a:r>
            <a:endParaRPr lang="en-US" altLang="ko-KR" sz="240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661079" y="4318292"/>
            <a:ext cx="2548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9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703" y="2554014"/>
            <a:ext cx="4416594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mtClean="0"/>
              <a:t>감사합니다</a:t>
            </a:r>
            <a:endParaRPr lang="ko-KR" altLang="en-US" sz="660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인용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1920" y="1134068"/>
            <a:ext cx="1136816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smtClean="0">
                <a:solidFill>
                  <a:srgbClr val="000000"/>
                </a:solidFill>
              </a:rPr>
              <a:t>[1] Gilles </a:t>
            </a:r>
            <a:r>
              <a:rPr lang="en-US" altLang="ko-KR" sz="2000">
                <a:solidFill>
                  <a:srgbClr val="000000"/>
                </a:solidFill>
              </a:rPr>
              <a:t>Brassard, Peter Hyer, Alain Tapp, Quantum cryptanalysis of hash and claw-</a:t>
            </a:r>
          </a:p>
          <a:p>
            <a:r>
              <a:rPr lang="en-US" altLang="ko-KR" sz="2000">
                <a:solidFill>
                  <a:srgbClr val="000000"/>
                </a:solidFill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</a:rPr>
              <a:t>    free </a:t>
            </a:r>
            <a:r>
              <a:rPr lang="en-US" altLang="ko-KR" sz="2000">
                <a:solidFill>
                  <a:srgbClr val="000000"/>
                </a:solidFill>
              </a:rPr>
              <a:t>functions, in [18] (1998), 163{169. MR 99g:94013. Citations in this </a:t>
            </a:r>
            <a:r>
              <a:rPr lang="en-US" altLang="ko-KR" sz="2000" smtClean="0">
                <a:solidFill>
                  <a:srgbClr val="000000"/>
                </a:solidFill>
              </a:rPr>
              <a:t>document: x</a:t>
            </a:r>
            <a:r>
              <a:rPr lang="en-US" altLang="ko-KR" sz="2000" smtClean="0">
                <a:solidFill>
                  <a:srgbClr val="FF0000"/>
                </a:solidFill>
              </a:rPr>
              <a:t>1</a:t>
            </a:r>
            <a:r>
              <a:rPr lang="en-US" altLang="ko-KR" sz="2000" smtClean="0">
                <a:solidFill>
                  <a:srgbClr val="000000"/>
                </a:solidFill>
              </a:rPr>
              <a:t>.</a:t>
            </a:r>
          </a:p>
          <a:p>
            <a:endParaRPr lang="en-US" altLang="ko-KR" sz="2000">
              <a:solidFill>
                <a:srgbClr val="000000"/>
              </a:solidFill>
            </a:endParaRPr>
          </a:p>
          <a:p>
            <a:r>
              <a:rPr lang="en-US" altLang="ko-KR" smtClean="0"/>
              <a:t>[2] Edgar </a:t>
            </a:r>
            <a:r>
              <a:rPr lang="en-US" altLang="ko-KR"/>
              <a:t>N. Gilbert, F. Jessie MacWilliams, Neil J. A. Sloane, Codes which </a:t>
            </a:r>
            <a:r>
              <a:rPr lang="en-US" altLang="ko-KR" smtClean="0"/>
              <a:t>detect deception</a:t>
            </a:r>
            <a:r>
              <a:rPr lang="en-US" altLang="ko-KR"/>
              <a:t>, Bell System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Technical </a:t>
            </a:r>
            <a:r>
              <a:rPr lang="en-US" altLang="ko-KR"/>
              <a:t>Journal 53 (1974), 405{424. ISSN 0005{8580. </a:t>
            </a:r>
            <a:r>
              <a:rPr lang="en-US" altLang="ko-KR" smtClean="0"/>
              <a:t>MR55:5306</a:t>
            </a:r>
            <a:r>
              <a:rPr lang="en-US" altLang="ko-KR"/>
              <a:t>. </a:t>
            </a:r>
            <a:r>
              <a:rPr lang="en-US" altLang="ko-KR" smtClean="0"/>
              <a:t>URL: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http</a:t>
            </a:r>
            <a:r>
              <a:rPr lang="en-US" altLang="ko-KR"/>
              <a:t>://cr.yp.to/bib/entries.html#1974/gilbert. Citations </a:t>
            </a:r>
            <a:r>
              <a:rPr lang="en-US" altLang="ko-KR" smtClean="0"/>
              <a:t>inthis </a:t>
            </a:r>
            <a:r>
              <a:rPr lang="en-US" altLang="ko-KR"/>
              <a:t>document: x1</a:t>
            </a:r>
            <a:r>
              <a:rPr lang="en-US" altLang="ko-KR" smtClean="0"/>
              <a:t>.</a:t>
            </a:r>
          </a:p>
          <a:p>
            <a:endParaRPr lang="en-US" altLang="ko-KR" sz="2000"/>
          </a:p>
          <a:p>
            <a:r>
              <a:rPr lang="en-US" altLang="ko-KR" smtClean="0"/>
              <a:t>[3] Raphael </a:t>
            </a:r>
            <a:r>
              <a:rPr lang="en-US" altLang="ko-KR"/>
              <a:t>Overbeck, Nicolas Sendrier, Code-based cryptography, in [4] (2009), </a:t>
            </a:r>
            <a:r>
              <a:rPr lang="en-US" altLang="ko-KR" smtClean="0"/>
              <a:t>95</a:t>
            </a:r>
            <a:br>
              <a:rPr lang="en-US" altLang="ko-KR" smtClean="0"/>
            </a:br>
            <a:r>
              <a:rPr lang="en-US" altLang="ko-KR" smtClean="0"/>
              <a:t>     {145</a:t>
            </a:r>
            <a:r>
              <a:rPr lang="en-US" altLang="ko-KR"/>
              <a:t>. Citations in this document: x1, x1, x2, x3, x3.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1996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smtClean="0"/>
              <a:t>요약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양자 정보 세트 디코딩</a:t>
            </a:r>
            <a:r>
              <a:rPr lang="en-US" altLang="ko-KR" smtClean="0"/>
              <a:t>(Information Set Decoding) </a:t>
            </a:r>
            <a:r>
              <a:rPr lang="ko-KR" altLang="en-US" smtClean="0"/>
              <a:t>공격이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비 양자 정보 세트 디코딩 공격보다 더 빠르다는 것을 증명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 </a:t>
            </a:r>
            <a:r>
              <a:rPr lang="ko-KR" altLang="en-US" smtClean="0"/>
              <a:t>양자 컴퓨터가 양산화가 되면 </a:t>
            </a:r>
            <a:r>
              <a:rPr lang="en-US" altLang="ko-KR" smtClean="0"/>
              <a:t>Shor </a:t>
            </a:r>
            <a:r>
              <a:rPr lang="ko-KR" altLang="en-US" smtClean="0"/>
              <a:t>알고리즘에 의해 많은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</a:t>
            </a:r>
            <a:r>
              <a:rPr lang="ko-KR" altLang="en-US" smtClean="0"/>
              <a:t>암호 알고리즘들이 깨질 것임</a:t>
            </a: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ko-KR" altLang="en-US" smtClean="0"/>
              <a:t>단방향</a:t>
            </a:r>
            <a:r>
              <a:rPr lang="en-US" altLang="ko-KR" smtClean="0"/>
              <a:t>(Trapdoor) </a:t>
            </a:r>
            <a:r>
              <a:rPr lang="ko-KR" altLang="en-US" smtClean="0"/>
              <a:t>암호 시스템은 비교적 안전할 것으로 예상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ex) McEliece</a:t>
            </a:r>
          </a:p>
          <a:p>
            <a:pPr>
              <a:lnSpc>
                <a:spcPct val="120000"/>
              </a:lnSpc>
            </a:pP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ko-KR" altLang="en-US" smtClean="0"/>
              <a:t>이러한 양자 컴퓨터 시대의 위협에 대하여 다양한 의견들이 제시됨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블랙 박스 해시 충돌의 난이도에 영향을 미치지 않을 것이다</a:t>
            </a:r>
            <a:r>
              <a:rPr lang="en-US" altLang="ko-KR" sz="2400" smtClean="0"/>
              <a:t>.[1]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400" smtClean="0"/>
              <a:t>- </a:t>
            </a:r>
            <a:r>
              <a:rPr lang="ko-KR" altLang="en-US" sz="2400" smtClean="0"/>
              <a:t>이론적으로 안전한 암호화 시스템에 필요한 키 길이에 영향을 미치지 않는다</a:t>
            </a:r>
            <a:r>
              <a:rPr lang="en-US" altLang="ko-KR" sz="2400" smtClean="0"/>
              <a:t>.[2]</a:t>
            </a:r>
            <a:br>
              <a:rPr lang="en-US" altLang="ko-KR" sz="2400" smtClean="0"/>
            </a:br>
            <a:r>
              <a:rPr lang="en-US" altLang="ko-KR" sz="2400" smtClean="0"/>
              <a:t>- McEliece </a:t>
            </a:r>
            <a:r>
              <a:rPr lang="ko-KR" altLang="en-US" sz="2400" smtClean="0"/>
              <a:t>공개키 시스템에서 공격자의 디코딩 비용이 줄어들 것이다</a:t>
            </a:r>
            <a:r>
              <a:rPr lang="en-US" altLang="ko-KR" sz="2400" smtClean="0"/>
              <a:t>.[3]</a:t>
            </a:r>
          </a:p>
        </p:txBody>
      </p:sp>
    </p:spTree>
    <p:extLst>
      <p:ext uri="{BB962C8B-B14F-4D97-AF65-F5344CB8AC3E}">
        <p14:creationId xmlns:p14="http://schemas.microsoft.com/office/powerpoint/2010/main" val="25506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Grover </a:t>
            </a:r>
            <a:r>
              <a:rPr lang="ko-KR" altLang="en-US" dirty="0" smtClean="0"/>
              <a:t>알고리즘으로 </a:t>
            </a:r>
            <a:r>
              <a:rPr lang="en-US" altLang="ko-KR" dirty="0" err="1" smtClean="0"/>
              <a:t>McEliece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</a:t>
            </a:r>
            <a:r>
              <a:rPr lang="ko-KR" altLang="en-US" dirty="0"/>
              <a:t>템</a:t>
            </a:r>
            <a:r>
              <a:rPr lang="ko-KR" altLang="en-US" dirty="0" smtClean="0"/>
              <a:t>을 공격하는 방법을 지적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0 &lt; R &lt; 1</a:t>
            </a:r>
            <a:r>
              <a:rPr lang="ko-KR" altLang="en-US" dirty="0" smtClean="0"/>
              <a:t>인 유리수가 있다고 가정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최신 </a:t>
            </a:r>
            <a:r>
              <a:rPr lang="en-US" altLang="ko-KR" dirty="0" smtClean="0"/>
              <a:t>ISD </a:t>
            </a:r>
            <a:r>
              <a:rPr lang="ko-KR" altLang="en-US" dirty="0" smtClean="0"/>
              <a:t>알고리즘은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길이의 비율이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인 코드를 깨기 위해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C</a:t>
            </a:r>
            <a:r>
              <a:rPr lang="en-US" altLang="ko-KR" baseline="30000" dirty="0" smtClean="0"/>
              <a:t>(1+0(1)n/</a:t>
            </a:r>
            <a:r>
              <a:rPr lang="en-US" altLang="ko-KR" baseline="30000" dirty="0" err="1" smtClean="0"/>
              <a:t>lg</a:t>
            </a:r>
            <a:r>
              <a:rPr lang="en-US" altLang="ko-KR" baseline="30000" dirty="0" smtClean="0"/>
              <a:t> n)</a:t>
            </a:r>
            <a:r>
              <a:rPr lang="ko-KR" altLang="en-US" dirty="0" smtClean="0"/>
              <a:t>정도 만큼의 시간이 걸린다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매우 빠른 시간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이에 방어하기 위해서는 </a:t>
            </a:r>
            <a:r>
              <a:rPr lang="en-US" altLang="ko-KR" dirty="0" err="1" smtClean="0"/>
              <a:t>McEliece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 사이즈를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배 증가시켜야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- ISD</a:t>
            </a:r>
            <a:r>
              <a:rPr lang="ko-KR" altLang="en-US" sz="2400" dirty="0" smtClean="0"/>
              <a:t>에 </a:t>
            </a:r>
            <a:r>
              <a:rPr lang="en-US" altLang="ko-KR" sz="2400" dirty="0" err="1" smtClean="0"/>
              <a:t>McEliece</a:t>
            </a:r>
            <a:r>
              <a:rPr lang="ko-KR" altLang="en-US" sz="2400" dirty="0" smtClean="0"/>
              <a:t>를 방어하기 위함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47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McEliece </a:t>
            </a:r>
            <a:r>
              <a:rPr lang="ko-KR" altLang="en-US" smtClean="0"/>
              <a:t>리뷰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공개키</a:t>
            </a:r>
            <a:r>
              <a:rPr lang="en-US" altLang="ko-KR" smtClean="0"/>
              <a:t>: F</a:t>
            </a:r>
            <a:r>
              <a:rPr lang="en-US" altLang="ko-KR" baseline="-25000" smtClean="0"/>
              <a:t>2</a:t>
            </a:r>
            <a:r>
              <a:rPr lang="en-US" altLang="ko-KR" smtClean="0"/>
              <a:t> </a:t>
            </a:r>
            <a:r>
              <a:rPr lang="ko-KR" altLang="en-US" smtClean="0"/>
              <a:t>필드에 있는 </a:t>
            </a:r>
            <a:r>
              <a:rPr lang="en-US" altLang="ko-KR" smtClean="0"/>
              <a:t>k x n</a:t>
            </a:r>
            <a:r>
              <a:rPr lang="ko-KR" altLang="en-US" smtClean="0"/>
              <a:t>의 랜덤한 행렬 </a:t>
            </a:r>
            <a:r>
              <a:rPr lang="en-US" altLang="ko-KR" smtClean="0"/>
              <a:t>G</a:t>
            </a:r>
            <a:br>
              <a:rPr lang="en-US" altLang="ko-KR" smtClean="0"/>
            </a:br>
            <a:r>
              <a:rPr lang="en-US" altLang="ko-KR" sz="2400" smtClean="0"/>
              <a:t>k, n </a:t>
            </a:r>
            <a:r>
              <a:rPr lang="ko-KR" altLang="en-US" sz="2400" smtClean="0"/>
              <a:t>시스템 매개변수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처음에는 </a:t>
            </a:r>
            <a:r>
              <a:rPr lang="en-US" altLang="ko-KR" smtClean="0"/>
              <a:t>64bit </a:t>
            </a:r>
            <a:r>
              <a:rPr lang="ko-KR" altLang="en-US" smtClean="0"/>
              <a:t>보안성을 위해 </a:t>
            </a:r>
            <a:r>
              <a:rPr lang="en-US" altLang="ko-KR" smtClean="0"/>
              <a:t>k = 524, n = 1024</a:t>
            </a:r>
            <a:r>
              <a:rPr lang="ko-KR" altLang="en-US" smtClean="0"/>
              <a:t>를 제안함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해당 매개변수는 깨졌고 최근에는 </a:t>
            </a:r>
            <a:r>
              <a:rPr lang="en-US" altLang="ko-KR" smtClean="0"/>
              <a:t>k = 3556</a:t>
            </a:r>
            <a:r>
              <a:rPr lang="ko-KR" altLang="en-US" smtClean="0"/>
              <a:t>과 </a:t>
            </a:r>
            <a:r>
              <a:rPr lang="en-US" altLang="ko-KR" smtClean="0"/>
              <a:t>n=4096</a:t>
            </a:r>
            <a:r>
              <a:rPr lang="ko-KR" altLang="en-US" smtClean="0"/>
              <a:t>을 사용함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930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McEliece </a:t>
            </a:r>
            <a:r>
              <a:rPr lang="ko-KR" altLang="en-US" smtClean="0"/>
              <a:t>리뷰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행렬 </a:t>
            </a:r>
            <a:r>
              <a:rPr lang="en-US" altLang="ko-KR" smtClean="0"/>
              <a:t>G</a:t>
            </a:r>
            <a:r>
              <a:rPr lang="ko-KR" altLang="en-US" smtClean="0"/>
              <a:t>는 </a:t>
            </a:r>
            <a:r>
              <a:rPr lang="en-US" altLang="ko-KR" smtClean="0"/>
              <a:t>F</a:t>
            </a:r>
            <a:r>
              <a:rPr lang="en-US" altLang="ko-KR" baseline="-25000" smtClean="0"/>
              <a:t>2</a:t>
            </a:r>
            <a:r>
              <a:rPr lang="en-US" altLang="ko-KR" baseline="30000" smtClean="0"/>
              <a:t>k</a:t>
            </a:r>
            <a:r>
              <a:rPr lang="ko-KR" altLang="en-US" smtClean="0"/>
              <a:t>에서 </a:t>
            </a:r>
            <a:r>
              <a:rPr lang="en-US" altLang="ko-KR" smtClean="0"/>
              <a:t>F</a:t>
            </a:r>
            <a:r>
              <a:rPr lang="en-US" altLang="ko-KR" baseline="-25000" smtClean="0"/>
              <a:t>2</a:t>
            </a:r>
            <a:r>
              <a:rPr lang="en-US" altLang="ko-KR" baseline="30000" smtClean="0"/>
              <a:t>n</a:t>
            </a:r>
            <a:r>
              <a:rPr lang="ko-KR" altLang="en-US" smtClean="0"/>
              <a:t>으로 선형 변환을 함 </a:t>
            </a:r>
            <a:r>
              <a:rPr lang="en-US" altLang="ko-KR" smtClean="0"/>
              <a:t>– </a:t>
            </a:r>
            <a:r>
              <a:rPr lang="ko-KR" altLang="en-US" smtClean="0"/>
              <a:t>차원을 바꿔주는 연산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메시지 송신자는 적절히 무작위 처리된 메시지 </a:t>
            </a:r>
            <a:r>
              <a:rPr lang="en-US" altLang="ko-KR" smtClean="0"/>
              <a:t>m</a:t>
            </a:r>
            <a:r>
              <a:rPr lang="ko-KR" altLang="en-US" smtClean="0"/>
              <a:t>을 암호화해 전송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 smtClean="0"/>
              <a:t>m</a:t>
            </a:r>
            <a:r>
              <a:rPr lang="ko-KR" altLang="en-US" sz="2000" smtClean="0"/>
              <a:t>은 </a:t>
            </a:r>
            <a:r>
              <a:rPr lang="en-US" altLang="ko-KR" sz="2000" smtClean="0"/>
              <a:t>F</a:t>
            </a:r>
            <a:r>
              <a:rPr lang="en-US" altLang="ko-KR" sz="2000" baseline="-25000" smtClean="0"/>
              <a:t>2</a:t>
            </a:r>
            <a:r>
              <a:rPr lang="en-US" altLang="ko-KR" sz="2000" baseline="30000" smtClean="0"/>
              <a:t>k</a:t>
            </a:r>
            <a:r>
              <a:rPr lang="ko-KR" altLang="en-US" sz="2000" smtClean="0"/>
              <a:t>에 포함된 값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이때 랜덤 벡터인 </a:t>
            </a:r>
            <a:r>
              <a:rPr lang="en-US" altLang="ko-KR" smtClean="0"/>
              <a:t>e(</a:t>
            </a:r>
            <a:r>
              <a:rPr lang="ko-KR" altLang="en-US" smtClean="0"/>
              <a:t>해밍 무게</a:t>
            </a:r>
            <a:r>
              <a:rPr lang="en-US" altLang="ko-KR" smtClean="0"/>
              <a:t>: t)</a:t>
            </a:r>
            <a:r>
              <a:rPr lang="ko-KR" altLang="en-US" smtClean="0"/>
              <a:t>와 함께 </a:t>
            </a:r>
            <a:r>
              <a:rPr lang="en-US" altLang="ko-KR" smtClean="0"/>
              <a:t>Gm + e </a:t>
            </a:r>
            <a:r>
              <a:rPr lang="ko-KR" altLang="en-US" smtClean="0"/>
              <a:t>형식으로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 하여 전송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2000" smtClean="0"/>
              <a:t>e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Gm + e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F</a:t>
            </a:r>
            <a:r>
              <a:rPr lang="en-US" altLang="ko-KR" sz="2000" baseline="-25000" smtClean="0"/>
              <a:t>2</a:t>
            </a:r>
            <a:r>
              <a:rPr lang="en-US" altLang="ko-KR" sz="2000" baseline="30000" smtClean="0"/>
              <a:t>n</a:t>
            </a:r>
            <a:r>
              <a:rPr lang="ko-KR" altLang="en-US" sz="2000" smtClean="0"/>
              <a:t>에 포함된 값</a:t>
            </a:r>
            <a:endParaRPr lang="en-US" altLang="ko-KR" baseline="30000" smtClean="0"/>
          </a:p>
        </p:txBody>
      </p:sp>
    </p:spTree>
    <p:extLst>
      <p:ext uri="{BB962C8B-B14F-4D97-AF65-F5344CB8AC3E}">
        <p14:creationId xmlns:p14="http://schemas.microsoft.com/office/powerpoint/2010/main" val="12915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McEliece </a:t>
            </a:r>
            <a:r>
              <a:rPr lang="ko-KR" altLang="en-US" smtClean="0"/>
              <a:t>리뷰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메시지 송신자는 </a:t>
            </a:r>
            <a:r>
              <a:rPr lang="en-US" altLang="ko-KR" smtClean="0"/>
              <a:t>Goppa </a:t>
            </a:r>
            <a:r>
              <a:rPr lang="ko-KR" altLang="en-US" smtClean="0"/>
              <a:t>행렬에서 </a:t>
            </a:r>
            <a:r>
              <a:rPr lang="en-US" altLang="ko-KR" smtClean="0"/>
              <a:t>G</a:t>
            </a:r>
            <a:r>
              <a:rPr lang="ko-KR" altLang="en-US" smtClean="0"/>
              <a:t>를 만들어 통해 복호화를 진행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anose="05000000000000000000" pitchFamily="2" charset="2"/>
              </a:rPr>
              <a:t> m</a:t>
            </a:r>
            <a:r>
              <a:rPr lang="ko-KR" altLang="en-US" smtClean="0"/>
              <a:t>과 </a:t>
            </a:r>
            <a:r>
              <a:rPr lang="en-US" altLang="ko-KR" smtClean="0"/>
              <a:t>e</a:t>
            </a:r>
            <a:r>
              <a:rPr lang="ko-KR" altLang="en-US" smtClean="0"/>
              <a:t>를 얻어냄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이를 통해 </a:t>
            </a:r>
            <a:r>
              <a:rPr lang="en-US" altLang="ko-KR" smtClean="0"/>
              <a:t>G</a:t>
            </a:r>
            <a:r>
              <a:rPr lang="ko-KR" altLang="en-US" smtClean="0"/>
              <a:t>가 풀 랭크</a:t>
            </a:r>
            <a:r>
              <a:rPr lang="en-US" altLang="ko-KR" smtClean="0"/>
              <a:t>(Full rank)</a:t>
            </a:r>
            <a:r>
              <a:rPr lang="ko-KR" altLang="en-US"/>
              <a:t> </a:t>
            </a:r>
            <a:r>
              <a:rPr lang="ko-KR" altLang="en-US" smtClean="0"/>
              <a:t>행렬이 아님을 알 수 있음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1600" smtClean="0"/>
              <a:t>*Full Rank Matrix: </a:t>
            </a:r>
            <a:r>
              <a:rPr lang="ko-KR" altLang="en-US" sz="1600" smtClean="0"/>
              <a:t>열이나 행</a:t>
            </a:r>
            <a:r>
              <a:rPr lang="en-US" altLang="ko-KR" sz="1600" smtClean="0"/>
              <a:t>(</a:t>
            </a:r>
            <a:r>
              <a:rPr lang="ko-KR" altLang="en-US" sz="1600" smtClean="0"/>
              <a:t>둘 중에 하나</a:t>
            </a:r>
            <a:r>
              <a:rPr lang="en-US" altLang="ko-KR" sz="1600" smtClean="0"/>
              <a:t>, </a:t>
            </a:r>
            <a:r>
              <a:rPr lang="ko-KR" altLang="en-US" sz="1600" smtClean="0"/>
              <a:t>둘 다 가능</a:t>
            </a:r>
            <a:r>
              <a:rPr lang="en-US" altLang="ko-KR" sz="1600" smtClean="0"/>
              <a:t>)</a:t>
            </a:r>
            <a:r>
              <a:rPr lang="ko-KR" altLang="en-US" sz="1600" smtClean="0"/>
              <a:t>이 선형 독립의 형태를 띄고 있으면 풀 랭크</a:t>
            </a:r>
            <a:r>
              <a:rPr lang="en-US" altLang="ko-KR" sz="1600" smtClean="0"/>
              <a:t>(</a:t>
            </a:r>
            <a:r>
              <a:rPr lang="ko-KR" altLang="en-US" sz="1600" smtClean="0"/>
              <a:t>계수</a:t>
            </a:r>
            <a:r>
              <a:rPr lang="en-US" altLang="ko-KR" sz="1600" smtClean="0"/>
              <a:t>)</a:t>
            </a:r>
            <a:r>
              <a:rPr lang="ko-KR" altLang="en-US" sz="1600" smtClean="0"/>
              <a:t>라고 한다</a:t>
            </a:r>
            <a:r>
              <a:rPr lang="en-US" altLang="ko-KR" sz="1600"/>
              <a:t>.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257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Grover vs McEliece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mtClean="0"/>
              <a:t>McEliece </a:t>
            </a:r>
            <a:r>
              <a:rPr lang="ko-KR" altLang="en-US" smtClean="0"/>
              <a:t>리뷰</a:t>
            </a:r>
            <a:endParaRPr lang="en-US" altLang="ko-KR" smtClean="0"/>
          </a:p>
        </p:txBody>
      </p:sp>
      <p:pic>
        <p:nvPicPr>
          <p:cNvPr id="1026" name="Picture 2" descr="https://lh6.googleusercontent.com/ZlPQmF2HJwMB3e7ERtzdRUqT1IVcdhEmqsg3XgIvQ--07T_mOMU3rNeid2zQlfDxxD_AHc6jzM9SJfkUwZd6LiqboYV3joFy1xUNlhjFW1nJrwtMcJC5bIYnuas_GmIvIMAx-Hy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6" y="2535663"/>
            <a:ext cx="4047318" cy="33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163" y="1955303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*</a:t>
            </a:r>
            <a:r>
              <a:rPr lang="ko-KR" altLang="en-US" sz="2400" smtClean="0"/>
              <a:t>참조</a:t>
            </a:r>
            <a:r>
              <a:rPr lang="en-US" altLang="ko-KR" sz="2400" smtClean="0"/>
              <a:t>: </a:t>
            </a:r>
            <a:r>
              <a:rPr lang="ko-KR" altLang="en-US" sz="2400" smtClean="0"/>
              <a:t>선형 독립</a:t>
            </a:r>
            <a:endParaRPr lang="ko-KR" altLang="en-US" sz="2400"/>
          </a:p>
        </p:txBody>
      </p:sp>
      <p:pic>
        <p:nvPicPr>
          <p:cNvPr id="1028" name="Picture 4" descr="https://lh3.googleusercontent.com/ZeR3ekNCxxS-KPHrQ1jmxIOZ0xKk-M8r_IlllvPqYFYCNsq7bgQuQpJUT13rQvsbu4Kt85Yi-UEqlZdRGdbrUOvfT6FZq7frRdk0F0NuxZt6DWJ-GzSHEIZ5SDRCRBhw-p5W4HG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52" y="2535663"/>
            <a:ext cx="4250771" cy="33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4966" y="595705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V1</a:t>
            </a:r>
            <a:r>
              <a:rPr lang="ko-KR" altLang="en-US" smtClean="0"/>
              <a:t>과 </a:t>
            </a:r>
            <a:r>
              <a:rPr lang="en-US" altLang="ko-KR"/>
              <a:t>V</a:t>
            </a:r>
            <a:r>
              <a:rPr lang="en-US" altLang="ko-KR" smtClean="0"/>
              <a:t>2</a:t>
            </a:r>
            <a:r>
              <a:rPr lang="ko-KR" altLang="en-US" smtClean="0"/>
              <a:t>는 종속 관계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68506" y="589901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/>
              <a:t>V1</a:t>
            </a:r>
            <a:r>
              <a:rPr lang="ko-KR" altLang="en-US" smtClean="0"/>
              <a:t>과 </a:t>
            </a:r>
            <a:r>
              <a:rPr lang="en-US" altLang="ko-KR"/>
              <a:t>V</a:t>
            </a:r>
            <a:r>
              <a:rPr lang="en-US" altLang="ko-KR" smtClean="0"/>
              <a:t>2</a:t>
            </a:r>
            <a:r>
              <a:rPr lang="ko-KR" altLang="en-US" smtClean="0"/>
              <a:t>는 선형 독립 관계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467</Words>
  <Application>Microsoft Office PowerPoint</Application>
  <PresentationFormat>사용자 지정</PresentationFormat>
  <Paragraphs>123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CryptoCraft 테마</vt:lpstr>
      <vt:lpstr>제목 테마</vt:lpstr>
      <vt:lpstr>Grover vs McEliece</vt:lpstr>
      <vt:lpstr>PowerPoint 프레젠테이션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Grover vs McEliece</vt:lpstr>
      <vt:lpstr>PowerPoint 프레젠테이션</vt:lpstr>
      <vt:lpstr>인용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156</cp:revision>
  <dcterms:created xsi:type="dcterms:W3CDTF">2019-03-05T04:29:07Z</dcterms:created>
  <dcterms:modified xsi:type="dcterms:W3CDTF">2019-10-20T13:17:45Z</dcterms:modified>
</cp:coreProperties>
</file>