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9609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7812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9396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401314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7812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9073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401972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NIST</a:t>
            </a:r>
            <a:r>
              <a:rPr lang="ko-KR" altLang="en-US" dirty="0"/>
              <a:t> 경량암호 공모전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E3B64-66C3-F69E-037A-6DD44491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6AECFF-5F76-7445-3790-86DBBCE425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NIST </a:t>
            </a:r>
            <a:r>
              <a:rPr lang="ko-KR" altLang="en-US" dirty="0"/>
              <a:t>경량암호 공모전의 진행에 대해서 간단히 살펴봄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현재 다른 암호 공모전에 비해 관심도가 저조함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경량암호의 중요성이 상대적으로 떨어지기 때문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아직 많은 연구 결과가 존재하지 않으므로 연구 주제로 삼기 좋음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경량암호의 구조는 단순한 편이기에 접근성도 높음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추후 최종 선정 알고리즘에 따라 새로운 연구 분야가 개척될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양자내성</a:t>
            </a:r>
            <a:r>
              <a:rPr lang="ko-KR" altLang="en-US" dirty="0"/>
              <a:t> 공모전과 마찬가지로 추가 라운드도 진행 가능</a:t>
            </a:r>
          </a:p>
        </p:txBody>
      </p:sp>
    </p:spTree>
    <p:extLst>
      <p:ext uri="{BB962C8B-B14F-4D97-AF65-F5344CB8AC3E}">
        <p14:creationId xmlns:p14="http://schemas.microsoft.com/office/powerpoint/2010/main" val="3083866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NIST </a:t>
            </a:r>
            <a:r>
              <a:rPr lang="ko-KR" altLang="en-US" dirty="0"/>
              <a:t>경량암호 공모전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IoT </a:t>
            </a:r>
            <a:r>
              <a:rPr lang="ko-KR" altLang="en-US" dirty="0"/>
              <a:t>디바이스의 발전에 따라 무선 보안의 중요성이 대두됨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사물 인터넷과 같은 환경은 </a:t>
            </a:r>
            <a:r>
              <a:rPr lang="ko-KR" altLang="en-US" b="1" dirty="0">
                <a:solidFill>
                  <a:srgbClr val="FF0000"/>
                </a:solidFill>
              </a:rPr>
              <a:t>대체로 가용 자원이 제한적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암호 알고리즘의 구동이 어려움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요구 자원이 적은 경량암호</a:t>
            </a:r>
            <a:r>
              <a:rPr lang="ko-KR" altLang="en-US" dirty="0"/>
              <a:t>의 발전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NIST</a:t>
            </a:r>
            <a:r>
              <a:rPr lang="ko-KR" altLang="en-US" dirty="0"/>
              <a:t>에서는 경량암호 표준화를 위한 공모전을 개최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공모전의 현 진행 상황에 대해 정리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7EF214-151D-A04D-E0F5-832ACA03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NIST </a:t>
            </a:r>
            <a:r>
              <a:rPr lang="ko-KR" altLang="en-US" dirty="0"/>
              <a:t>경량암호 공모전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C28176-F22F-20E3-5C79-552D71370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공모전 개최 시작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요구사항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AEAD(Authenticated Encryption with Associated Data) </a:t>
            </a:r>
            <a:r>
              <a:rPr lang="ko-KR" altLang="en-US" b="1" dirty="0">
                <a:solidFill>
                  <a:srgbClr val="FF0000"/>
                </a:solidFill>
              </a:rPr>
              <a:t>모드 제공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ko-KR" altLang="en-US" dirty="0"/>
              <a:t>일반적인 블록암호 운용 방식은 암호화와 인증을 동시에 제공하기 어려움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b="1" dirty="0">
                <a:solidFill>
                  <a:srgbClr val="0070C0"/>
                </a:solidFill>
              </a:rPr>
              <a:t>AE</a:t>
            </a:r>
            <a:r>
              <a:rPr lang="ko-KR" altLang="en-US" b="1" dirty="0">
                <a:solidFill>
                  <a:srgbClr val="0070C0"/>
                </a:solidFill>
              </a:rPr>
              <a:t>는 암호문에 인증 값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>
                <a:solidFill>
                  <a:srgbClr val="0070C0"/>
                </a:solidFill>
              </a:rPr>
              <a:t>태그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r>
              <a:rPr lang="ko-KR" altLang="en-US" b="1" dirty="0">
                <a:solidFill>
                  <a:srgbClr val="0070C0"/>
                </a:solidFill>
              </a:rPr>
              <a:t>를 생성</a:t>
            </a:r>
            <a:r>
              <a:rPr lang="ko-KR" altLang="en-US" dirty="0"/>
              <a:t>하여 인증과 암호화를 동시에 제공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AEAD</a:t>
            </a:r>
            <a:r>
              <a:rPr lang="ko-KR" altLang="en-US" dirty="0"/>
              <a:t>는 관련 데이터를 사용하여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무결성까지 제공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dirty="0"/>
              <a:t>Hash</a:t>
            </a:r>
            <a:r>
              <a:rPr lang="ko-KR" altLang="en-US" dirty="0"/>
              <a:t>는 선택 사항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ko-KR" altLang="en-US" dirty="0"/>
              <a:t>최초 투고된 암호는 총 </a:t>
            </a:r>
            <a:r>
              <a:rPr lang="en-US" altLang="ko-KR" dirty="0"/>
              <a:t>57</a:t>
            </a:r>
            <a:r>
              <a:rPr lang="ko-KR" altLang="en-US" dirty="0"/>
              <a:t>종</a:t>
            </a: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Round 1 </a:t>
            </a:r>
            <a:r>
              <a:rPr lang="ko-KR" altLang="en-US" dirty="0"/>
              <a:t>후보 공지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56</a:t>
            </a:r>
            <a:r>
              <a:rPr lang="ko-KR" altLang="en-US" dirty="0"/>
              <a:t>종 암호가 선정됨</a:t>
            </a:r>
          </a:p>
        </p:txBody>
      </p:sp>
    </p:spTree>
    <p:extLst>
      <p:ext uri="{BB962C8B-B14F-4D97-AF65-F5344CB8AC3E}">
        <p14:creationId xmlns:p14="http://schemas.microsoft.com/office/powerpoint/2010/main" val="276475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7024A3-31C9-8542-5BD7-E7E415C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NIST </a:t>
            </a:r>
            <a:r>
              <a:rPr lang="ko-KR" altLang="en-US" dirty="0"/>
              <a:t>경량암호 공모전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25ED5-C892-F338-45CE-2682073A4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각각의 암호 알고리즘은 </a:t>
            </a:r>
            <a:r>
              <a:rPr lang="en-US" altLang="ko-KR" dirty="0"/>
              <a:t>4</a:t>
            </a:r>
            <a:r>
              <a:rPr lang="ko-KR" altLang="en-US" dirty="0"/>
              <a:t>가지 기반 원리로 분류됨</a:t>
            </a:r>
            <a:endParaRPr lang="en-US" altLang="ko-KR" dirty="0"/>
          </a:p>
          <a:p>
            <a:pPr lvl="1"/>
            <a:r>
              <a:rPr lang="ko-KR" altLang="en-US" dirty="0"/>
              <a:t>순열</a:t>
            </a:r>
            <a:r>
              <a:rPr lang="en-US" altLang="ko-KR" dirty="0"/>
              <a:t>(Permutation), </a:t>
            </a:r>
            <a:r>
              <a:rPr lang="ko-KR" altLang="en-US" dirty="0"/>
              <a:t>블록암호</a:t>
            </a:r>
            <a:r>
              <a:rPr lang="en-US" altLang="ko-KR" dirty="0"/>
              <a:t>(Block cipher),</a:t>
            </a:r>
            <a:br>
              <a:rPr lang="en-US" altLang="ko-KR" dirty="0"/>
            </a:br>
            <a:r>
              <a:rPr lang="ko-KR" altLang="en-US" dirty="0" err="1"/>
              <a:t>트위커블</a:t>
            </a:r>
            <a:r>
              <a:rPr lang="en-US" altLang="ko-KR" dirty="0"/>
              <a:t>-</a:t>
            </a:r>
            <a:r>
              <a:rPr lang="ko-KR" altLang="en-US" dirty="0"/>
              <a:t>블록암호</a:t>
            </a:r>
            <a:r>
              <a:rPr lang="en-US" altLang="ko-KR" dirty="0"/>
              <a:t>(Tweakable </a:t>
            </a:r>
            <a:r>
              <a:rPr lang="en-US" altLang="ko-KR" dirty="0" err="1"/>
              <a:t>blolck</a:t>
            </a:r>
            <a:r>
              <a:rPr lang="en-US" altLang="ko-KR" dirty="0"/>
              <a:t> cipher), </a:t>
            </a:r>
            <a:r>
              <a:rPr lang="ko-KR" altLang="en-US" dirty="0"/>
              <a:t>스트림 암호</a:t>
            </a:r>
            <a:r>
              <a:rPr lang="en-US" altLang="ko-KR" dirty="0"/>
              <a:t>(Stream cipher)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2C1FC25-A52D-CE0C-DF86-77F25522D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054116"/>
              </p:ext>
            </p:extLst>
          </p:nvPr>
        </p:nvGraphicFramePr>
        <p:xfrm>
          <a:off x="994913" y="2609151"/>
          <a:ext cx="10202175" cy="40234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725">
                  <a:extLst>
                    <a:ext uri="{9D8B030D-6E8A-4147-A177-3AD203B41FA5}">
                      <a16:colId xmlns:a16="http://schemas.microsoft.com/office/drawing/2014/main" val="3982874836"/>
                    </a:ext>
                  </a:extLst>
                </a:gridCol>
                <a:gridCol w="3400725">
                  <a:extLst>
                    <a:ext uri="{9D8B030D-6E8A-4147-A177-3AD203B41FA5}">
                      <a16:colId xmlns:a16="http://schemas.microsoft.com/office/drawing/2014/main" val="755879154"/>
                    </a:ext>
                  </a:extLst>
                </a:gridCol>
                <a:gridCol w="3400725">
                  <a:extLst>
                    <a:ext uri="{9D8B030D-6E8A-4147-A177-3AD203B41FA5}">
                      <a16:colId xmlns:a16="http://schemas.microsoft.com/office/drawing/2014/main" val="3208778398"/>
                    </a:ext>
                  </a:extLst>
                </a:gridCol>
              </a:tblGrid>
              <a:tr h="465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Type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AEAD-Hash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AEAD only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2530507798"/>
                  </a:ext>
                </a:extLst>
              </a:tr>
              <a:tr h="80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Permutation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ACE, ASCON, CLX </a:t>
                      </a:r>
                      <a:br>
                        <a:rPr lang="en-US" altLang="ko-KR" sz="1700" dirty="0"/>
                      </a:br>
                      <a:r>
                        <a:rPr lang="en-US" altLang="ko-KR" sz="1700" dirty="0"/>
                        <a:t>and</a:t>
                      </a:r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5</a:t>
                      </a:r>
                      <a:r>
                        <a:rPr lang="ko-KR" altLang="en-US" sz="1700" dirty="0"/>
                        <a:t> </a:t>
                      </a:r>
                      <a:r>
                        <a:rPr lang="en-US" altLang="ko-KR" sz="1700" dirty="0"/>
                        <a:t>kinds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CiliPadi</a:t>
                      </a:r>
                      <a:r>
                        <a:rPr lang="en-US" altLang="ko-KR" sz="1700" dirty="0"/>
                        <a:t>, Elephant, Fountain and 15 kinds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9912588"/>
                  </a:ext>
                </a:extLst>
              </a:tr>
              <a:tr h="1147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Block cipher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Saturnin</a:t>
                      </a:r>
                      <a:r>
                        <a:rPr lang="en-US" altLang="ko-KR" sz="1700" dirty="0"/>
                        <a:t>, SIV-Rijndael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COMET, </a:t>
                      </a:r>
                      <a:r>
                        <a:rPr lang="en-US" altLang="ko-KR" sz="1700" dirty="0" err="1"/>
                        <a:t>FlexAEAD</a:t>
                      </a:r>
                      <a:r>
                        <a:rPr lang="en-US" altLang="ko-KR" sz="1700" dirty="0"/>
                        <a:t>, GIFT-COFB and 10 kinds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3386179667"/>
                  </a:ext>
                </a:extLst>
              </a:tr>
              <a:tr h="80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Tweakable block cipher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SKINNY-AEAD &amp; SKINNY-Hash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ForkAE</a:t>
                      </a:r>
                      <a:r>
                        <a:rPr lang="en-US" altLang="ko-KR" sz="1700" dirty="0"/>
                        <a:t>, ESTATE, Lilliput-AE and 6 kinds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3344127454"/>
                  </a:ext>
                </a:extLst>
              </a:tr>
              <a:tr h="80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Stream cipher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Triad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Bleep64, CLAE, Grain-128AEAD and 1 kind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132267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31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41241-EED4-7605-C166-FF0C8AEA6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NIST </a:t>
            </a:r>
            <a:r>
              <a:rPr lang="ko-KR" altLang="en-US" dirty="0"/>
              <a:t>경량암호 공모전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369900-6226-2168-E1B6-98C3FB35F2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Round 2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2019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, 24</a:t>
            </a:r>
            <a:r>
              <a:rPr lang="ko-KR" altLang="en-US" dirty="0"/>
              <a:t>종이 탈락하고 </a:t>
            </a:r>
            <a:r>
              <a:rPr lang="en-US" altLang="ko-KR" b="1" dirty="0">
                <a:solidFill>
                  <a:srgbClr val="FF0000"/>
                </a:solidFill>
              </a:rPr>
              <a:t>32</a:t>
            </a:r>
            <a:r>
              <a:rPr lang="ko-KR" altLang="en-US" b="1" dirty="0">
                <a:solidFill>
                  <a:srgbClr val="FF0000"/>
                </a:solidFill>
              </a:rPr>
              <a:t>종의 알고리즘이 선정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취약점을 </a:t>
            </a:r>
            <a:r>
              <a:rPr lang="en-US" altLang="ko-KR" dirty="0"/>
              <a:t>4</a:t>
            </a:r>
            <a:r>
              <a:rPr lang="ko-KR" altLang="en-US" dirty="0"/>
              <a:t>가지로 분류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위조</a:t>
            </a:r>
            <a:r>
              <a:rPr lang="en-US" altLang="ko-KR" b="1" dirty="0">
                <a:solidFill>
                  <a:srgbClr val="0070C0"/>
                </a:solidFill>
              </a:rPr>
              <a:t>(Forgery)</a:t>
            </a:r>
            <a:r>
              <a:rPr lang="en-US" altLang="ko-KR" dirty="0"/>
              <a:t>: </a:t>
            </a:r>
            <a:r>
              <a:rPr lang="ko-KR" altLang="en-US" dirty="0"/>
              <a:t>서로 다른 입력 쌍으로 같은 태그 값 생성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길이 확장</a:t>
            </a:r>
            <a:r>
              <a:rPr lang="en-US" altLang="ko-KR" b="1" dirty="0">
                <a:solidFill>
                  <a:srgbClr val="0070C0"/>
                </a:solidFill>
              </a:rPr>
              <a:t>(Length Extension)</a:t>
            </a:r>
            <a:r>
              <a:rPr lang="en-US" altLang="ko-KR" dirty="0"/>
              <a:t>: </a:t>
            </a:r>
            <a:r>
              <a:rPr lang="ko-KR" altLang="en-US" dirty="0"/>
              <a:t>입력 값을 늘렸을 때 발생하는 패딩 취약점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구별</a:t>
            </a:r>
            <a:r>
              <a:rPr lang="en-US" altLang="ko-KR" b="1" dirty="0">
                <a:solidFill>
                  <a:srgbClr val="0070C0"/>
                </a:solidFill>
              </a:rPr>
              <a:t>(Distinguishing)</a:t>
            </a:r>
            <a:r>
              <a:rPr lang="en-US" altLang="ko-KR" dirty="0"/>
              <a:t>: </a:t>
            </a:r>
            <a:r>
              <a:rPr lang="ko-KR" altLang="en-US" dirty="0"/>
              <a:t>암호화된 데이터와 난수를 구분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알고리즘 구성이 취약함</a:t>
            </a:r>
            <a:r>
              <a:rPr lang="en-US" altLang="ko-KR" b="1" dirty="0">
                <a:solidFill>
                  <a:srgbClr val="0070C0"/>
                </a:solidFill>
              </a:rPr>
              <a:t>(Undesirable properties)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93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296B8-3D25-5B34-653B-3260D3E7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NIST </a:t>
            </a:r>
            <a:r>
              <a:rPr lang="ko-KR" altLang="en-US" dirty="0"/>
              <a:t>경량암호 공모전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79A238-7298-70B2-7D48-BE7790B57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32</a:t>
            </a:r>
            <a:r>
              <a:rPr lang="ko-KR" altLang="en-US" dirty="0"/>
              <a:t>종의 알고리즘이 </a:t>
            </a:r>
            <a:r>
              <a:rPr lang="en-US" altLang="ko-KR" dirty="0"/>
              <a:t>Round 2</a:t>
            </a:r>
            <a:r>
              <a:rPr lang="ko-KR" altLang="en-US" dirty="0"/>
              <a:t>에 잔류</a:t>
            </a:r>
            <a:endParaRPr lang="en-US" altLang="ko-KR" dirty="0"/>
          </a:p>
          <a:p>
            <a:pPr lvl="1"/>
            <a:r>
              <a:rPr lang="ko-KR" altLang="en-US" dirty="0"/>
              <a:t>추가적인 취약점을 분석하여 </a:t>
            </a:r>
            <a:r>
              <a:rPr lang="en-US" altLang="ko-KR" dirty="0"/>
              <a:t>Round 3 </a:t>
            </a:r>
            <a:r>
              <a:rPr lang="ko-KR" altLang="en-US" dirty="0"/>
              <a:t>진행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8082A31-08B9-F598-04A9-86BD65A32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311591"/>
              </p:ext>
            </p:extLst>
          </p:nvPr>
        </p:nvGraphicFramePr>
        <p:xfrm>
          <a:off x="994913" y="2190501"/>
          <a:ext cx="10202175" cy="4459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0725">
                  <a:extLst>
                    <a:ext uri="{9D8B030D-6E8A-4147-A177-3AD203B41FA5}">
                      <a16:colId xmlns:a16="http://schemas.microsoft.com/office/drawing/2014/main" val="3982874836"/>
                    </a:ext>
                  </a:extLst>
                </a:gridCol>
                <a:gridCol w="3400725">
                  <a:extLst>
                    <a:ext uri="{9D8B030D-6E8A-4147-A177-3AD203B41FA5}">
                      <a16:colId xmlns:a16="http://schemas.microsoft.com/office/drawing/2014/main" val="755879154"/>
                    </a:ext>
                  </a:extLst>
                </a:gridCol>
                <a:gridCol w="3400725">
                  <a:extLst>
                    <a:ext uri="{9D8B030D-6E8A-4147-A177-3AD203B41FA5}">
                      <a16:colId xmlns:a16="http://schemas.microsoft.com/office/drawing/2014/main" val="3208778398"/>
                    </a:ext>
                  </a:extLst>
                </a:gridCol>
              </a:tblGrid>
              <a:tr h="465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Type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AEAD-Hash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AEAD only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2530507798"/>
                  </a:ext>
                </a:extLst>
              </a:tr>
              <a:tr h="80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Permutation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ACE, ASCON, </a:t>
                      </a:r>
                      <a:r>
                        <a:rPr lang="en-US" altLang="ko-KR" sz="1700" dirty="0" err="1"/>
                        <a:t>DryGASCON</a:t>
                      </a:r>
                      <a:r>
                        <a:rPr lang="en-US" altLang="ko-KR" sz="1700" dirty="0"/>
                        <a:t>, Gimli, KNOT, ORANGE, PHOTON-Beetle, SPARKLE, Subterranean 2.0, </a:t>
                      </a:r>
                      <a:r>
                        <a:rPr lang="en-US" altLang="ko-KR" sz="1700" dirty="0" err="1"/>
                        <a:t>Xoodyak</a:t>
                      </a:r>
                      <a:endParaRPr lang="en-US" altLang="ko-KR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Elephant, ISAP, </a:t>
                      </a:r>
                      <a:r>
                        <a:rPr lang="en-US" altLang="ko-KR" sz="1700" dirty="0" err="1"/>
                        <a:t>Oribatida</a:t>
                      </a:r>
                      <a:r>
                        <a:rPr lang="en-US" altLang="ko-KR" sz="1700" dirty="0"/>
                        <a:t>, SPIX, </a:t>
                      </a:r>
                      <a:r>
                        <a:rPr lang="en-US" altLang="ko-KR" sz="1700" dirty="0" err="1"/>
                        <a:t>SpoC</a:t>
                      </a:r>
                      <a:r>
                        <a:rPr lang="en-US" altLang="ko-KR" sz="1700" dirty="0"/>
                        <a:t>, Spook, WAGE</a:t>
                      </a:r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9912588"/>
                  </a:ext>
                </a:extLst>
              </a:tr>
              <a:tr h="11477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Block cipher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 err="1"/>
                        <a:t>Saturnin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COMET, GIFT-COFB, </a:t>
                      </a:r>
                      <a:r>
                        <a:rPr lang="en-US" altLang="ko-KR" sz="1700" dirty="0" err="1"/>
                        <a:t>HyENA</a:t>
                      </a:r>
                      <a:r>
                        <a:rPr lang="en-US" altLang="ko-KR" sz="1700" dirty="0"/>
                        <a:t>, </a:t>
                      </a:r>
                      <a:r>
                        <a:rPr lang="en-US" altLang="ko-KR" sz="1700" dirty="0" err="1"/>
                        <a:t>mixFeed</a:t>
                      </a:r>
                      <a:r>
                        <a:rPr lang="en-US" altLang="ko-KR" sz="1700" dirty="0"/>
                        <a:t>, </a:t>
                      </a:r>
                      <a:r>
                        <a:rPr lang="en-US" altLang="ko-KR" sz="1700" dirty="0" err="1"/>
                        <a:t>Pyjamask</a:t>
                      </a:r>
                      <a:r>
                        <a:rPr lang="en-US" altLang="ko-KR" sz="1700" dirty="0"/>
                        <a:t>, SAEAES, SUNDAE-GIFT, </a:t>
                      </a:r>
                      <a:r>
                        <a:rPr lang="en-US" altLang="ko-KR" sz="1700" dirty="0" err="1"/>
                        <a:t>TinyJAMBU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3386179667"/>
                  </a:ext>
                </a:extLst>
              </a:tr>
              <a:tr h="80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Tweakable block cipher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SKINNY-AEAD &amp; SKINNY-Hash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ESTATE, </a:t>
                      </a:r>
                      <a:r>
                        <a:rPr lang="en-US" altLang="ko-KR" sz="1700" dirty="0" err="1"/>
                        <a:t>ForkAE</a:t>
                      </a:r>
                      <a:r>
                        <a:rPr lang="en-US" altLang="ko-KR" sz="1700" dirty="0"/>
                        <a:t>, LOTUS-AEAD and LOCUS-AEAD, Romulus, Spook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3344127454"/>
                  </a:ext>
                </a:extLst>
              </a:tr>
              <a:tr h="8034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Stream cipher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Triad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700" dirty="0"/>
                        <a:t>Grain-128AEAD</a:t>
                      </a:r>
                      <a:endParaRPr lang="ko-KR" altLang="en-US" sz="1700" dirty="0"/>
                    </a:p>
                  </a:txBody>
                  <a:tcPr marL="114774" marR="114774" marT="57388" marB="57388" anchor="ctr"/>
                </a:tc>
                <a:extLst>
                  <a:ext uri="{0D108BD9-81ED-4DB2-BD59-A6C34878D82A}">
                    <a16:rowId xmlns:a16="http://schemas.microsoft.com/office/drawing/2014/main" val="1322673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74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BBFCD-F9C8-23E6-20C0-91918B82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NIST </a:t>
            </a:r>
            <a:r>
              <a:rPr lang="ko-KR" altLang="en-US" dirty="0"/>
              <a:t>경량암호 공모전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B86716-5705-2B97-7339-BA0B2A2897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dirty="0"/>
              <a:t>Round 3 </a:t>
            </a:r>
            <a:r>
              <a:rPr lang="ko-KR" altLang="en-US" dirty="0"/>
              <a:t>진행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2021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/>
              <a:t>월 </a:t>
            </a:r>
            <a:r>
              <a:rPr lang="en-US" altLang="ko-KR" dirty="0"/>
              <a:t>22</a:t>
            </a:r>
            <a:r>
              <a:rPr lang="ko-KR" altLang="en-US" dirty="0"/>
              <a:t>종의 알고리즘이 탈락하고 </a:t>
            </a:r>
            <a:r>
              <a:rPr lang="en-US" altLang="ko-KR" b="1" dirty="0">
                <a:solidFill>
                  <a:srgbClr val="FF0000"/>
                </a:solidFill>
              </a:rPr>
              <a:t>10</a:t>
            </a:r>
            <a:r>
              <a:rPr lang="ko-KR" altLang="en-US" b="1" dirty="0">
                <a:solidFill>
                  <a:srgbClr val="FF0000"/>
                </a:solidFill>
              </a:rPr>
              <a:t>종의 알고리즘</a:t>
            </a:r>
            <a:r>
              <a:rPr lang="ko-KR" altLang="en-US" dirty="0"/>
              <a:t>이 선정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각 기반의 특징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블록 암호</a:t>
            </a:r>
            <a:r>
              <a:rPr lang="en-US" altLang="ko-KR" b="1" dirty="0">
                <a:solidFill>
                  <a:srgbClr val="0070C0"/>
                </a:solidFill>
              </a:rPr>
              <a:t>(</a:t>
            </a:r>
            <a:r>
              <a:rPr lang="ko-KR" altLang="en-US" b="1" dirty="0" err="1">
                <a:solidFill>
                  <a:srgbClr val="0070C0"/>
                </a:solidFill>
              </a:rPr>
              <a:t>트위커블</a:t>
            </a:r>
            <a:r>
              <a:rPr lang="en-US" altLang="ko-KR" b="1" dirty="0">
                <a:solidFill>
                  <a:srgbClr val="0070C0"/>
                </a:solidFill>
              </a:rPr>
              <a:t>-</a:t>
            </a:r>
            <a:r>
              <a:rPr lang="ko-KR" altLang="en-US" b="1" dirty="0">
                <a:solidFill>
                  <a:srgbClr val="0070C0"/>
                </a:solidFill>
              </a:rPr>
              <a:t>블록암호</a:t>
            </a:r>
            <a:r>
              <a:rPr lang="en-US" altLang="ko-KR" b="1" dirty="0">
                <a:solidFill>
                  <a:srgbClr val="0070C0"/>
                </a:solidFill>
              </a:rPr>
              <a:t>)</a:t>
            </a:r>
            <a:r>
              <a:rPr lang="en-US" altLang="ko-KR" dirty="0"/>
              <a:t>: </a:t>
            </a:r>
            <a:r>
              <a:rPr lang="ko-KR" altLang="en-US" dirty="0"/>
              <a:t>경량 블록 암호를 기반으로 동작</a:t>
            </a:r>
            <a:br>
              <a:rPr lang="en-US" altLang="ko-KR" dirty="0"/>
            </a:br>
            <a:r>
              <a:rPr lang="ko-KR" altLang="en-US" dirty="0"/>
              <a:t>기존 경량 암호를 활용했기에</a:t>
            </a:r>
            <a:r>
              <a:rPr lang="en-US" altLang="ko-KR" dirty="0"/>
              <a:t>, </a:t>
            </a:r>
            <a:r>
              <a:rPr lang="ko-KR" altLang="en-US" dirty="0"/>
              <a:t>다른 기반에 비해 암호가 가벼움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순열</a:t>
            </a:r>
            <a:r>
              <a:rPr lang="en-US" altLang="ko-KR" dirty="0"/>
              <a:t>: Sponge </a:t>
            </a:r>
            <a:r>
              <a:rPr lang="ko-KR" altLang="en-US" dirty="0"/>
              <a:t>구조를 사용하여 해시 제공에 유리함</a:t>
            </a:r>
            <a:br>
              <a:rPr lang="en-US" altLang="ko-KR" dirty="0"/>
            </a:br>
            <a:r>
              <a:rPr lang="ko-KR" altLang="en-US" dirty="0"/>
              <a:t>또한 </a:t>
            </a:r>
            <a:r>
              <a:rPr lang="en-US" altLang="ko-KR" dirty="0"/>
              <a:t>Round 3</a:t>
            </a:r>
            <a:r>
              <a:rPr lang="ko-KR" altLang="en-US" dirty="0"/>
              <a:t>에 가장 많이 남은 유형의 알고리즘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b="1" dirty="0">
                <a:solidFill>
                  <a:srgbClr val="0070C0"/>
                </a:solidFill>
              </a:rPr>
              <a:t>스트림 암호</a:t>
            </a:r>
            <a:r>
              <a:rPr lang="en-US" altLang="ko-KR" dirty="0"/>
              <a:t>: </a:t>
            </a:r>
            <a:r>
              <a:rPr lang="ko-KR" altLang="en-US" dirty="0"/>
              <a:t>스트림 암호를 기반으로 동작</a:t>
            </a:r>
            <a:br>
              <a:rPr lang="en-US" altLang="ko-KR" dirty="0"/>
            </a:br>
            <a:r>
              <a:rPr lang="ko-KR" altLang="en-US" dirty="0"/>
              <a:t>하지만 </a:t>
            </a:r>
            <a:r>
              <a:rPr lang="en-US" altLang="ko-KR" dirty="0"/>
              <a:t>Round 3</a:t>
            </a:r>
            <a:r>
              <a:rPr lang="ko-KR" altLang="en-US" dirty="0"/>
              <a:t>에 가장 적은 수의 알고리즘만 남음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482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23268-A932-9165-863C-AF5DC654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NIST </a:t>
            </a:r>
            <a:r>
              <a:rPr lang="ko-KR" altLang="en-US" dirty="0"/>
              <a:t>경량암호 공모전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F5EC3A-90CC-F98E-878C-7586AEC55F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C6C07D8-68DD-7F4A-F7A4-436CDFDED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41140"/>
              </p:ext>
            </p:extLst>
          </p:nvPr>
        </p:nvGraphicFramePr>
        <p:xfrm>
          <a:off x="538195" y="1494472"/>
          <a:ext cx="11115610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122">
                  <a:extLst>
                    <a:ext uri="{9D8B030D-6E8A-4147-A177-3AD203B41FA5}">
                      <a16:colId xmlns:a16="http://schemas.microsoft.com/office/drawing/2014/main" val="2533170620"/>
                    </a:ext>
                  </a:extLst>
                </a:gridCol>
                <a:gridCol w="2223122">
                  <a:extLst>
                    <a:ext uri="{9D8B030D-6E8A-4147-A177-3AD203B41FA5}">
                      <a16:colId xmlns:a16="http://schemas.microsoft.com/office/drawing/2014/main" val="2819235505"/>
                    </a:ext>
                  </a:extLst>
                </a:gridCol>
                <a:gridCol w="2223122">
                  <a:extLst>
                    <a:ext uri="{9D8B030D-6E8A-4147-A177-3AD203B41FA5}">
                      <a16:colId xmlns:a16="http://schemas.microsoft.com/office/drawing/2014/main" val="615625421"/>
                    </a:ext>
                  </a:extLst>
                </a:gridCol>
                <a:gridCol w="2223122">
                  <a:extLst>
                    <a:ext uri="{9D8B030D-6E8A-4147-A177-3AD203B41FA5}">
                      <a16:colId xmlns:a16="http://schemas.microsoft.com/office/drawing/2014/main" val="3569819360"/>
                    </a:ext>
                  </a:extLst>
                </a:gridCol>
                <a:gridCol w="2223122">
                  <a:extLst>
                    <a:ext uri="{9D8B030D-6E8A-4147-A177-3AD203B41FA5}">
                      <a16:colId xmlns:a16="http://schemas.microsoft.com/office/drawing/2014/main" val="2620813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Type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Name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AEAD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Hash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Core function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9704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Permutation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Ascon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바른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ASCON-320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460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Permutation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ISAP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바른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Keccak-400, ASCON-320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5599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Permutation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PHOTON-Beetle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바른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PHOTON-256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27150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Permutation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Elephant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바른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Spongent-160/176, </a:t>
                      </a:r>
                    </a:p>
                    <a:p>
                      <a:pPr algn="ctr"/>
                      <a:r>
                        <a:rPr lang="en" altLang="ko-Kore-KR" sz="1400" dirty="0"/>
                        <a:t>Keccak-200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Permutation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SPARKLE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바른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Sparkle-256/384/512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581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Permutation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TinyJambu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바른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JAMBU-128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8392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Permutation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 err="1"/>
                        <a:t>Xoodyak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바른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Xoodoo-384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037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Block cipher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GIFT-COFB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GIFT-128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840368"/>
                  </a:ext>
                </a:extLst>
              </a:tr>
              <a:tr h="436465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(</a:t>
                      </a:r>
                      <a:r>
                        <a:rPr lang="en-US" altLang="ko-KR" sz="1400" dirty="0"/>
                        <a:t>Tweakable</a:t>
                      </a:r>
                      <a:r>
                        <a:rPr lang="en-US" altLang="ko-Kore-KR" sz="1400" dirty="0"/>
                        <a:t>) </a:t>
                      </a:r>
                      <a:r>
                        <a:rPr lang="en-US" altLang="ko-KR" sz="1400" dirty="0"/>
                        <a:t>Block cipher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Romulus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1400" b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O</a:t>
                      </a:r>
                      <a:endParaRPr kumimoji="0" lang="ko-Kore-KR" alt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고딕"/>
                        <a:ea typeface="나눔바른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400" dirty="0"/>
                        <a:t>SKINNY-128-256, </a:t>
                      </a:r>
                    </a:p>
                    <a:p>
                      <a:pPr algn="ctr"/>
                      <a:r>
                        <a:rPr lang="en" altLang="ko-Kore-KR" sz="1400" dirty="0"/>
                        <a:t>SKINNY-128-384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5678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Stream cipher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Grain-128AEAD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O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400" dirty="0"/>
                        <a:t>X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400" dirty="0"/>
                        <a:t>Grain-128a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62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561590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585</Words>
  <Application>Microsoft Office PowerPoint</Application>
  <PresentationFormat>와이드스크린</PresentationFormat>
  <Paragraphs>140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나눔고딕</vt:lpstr>
      <vt:lpstr>맑은 고딕</vt:lpstr>
      <vt:lpstr>Arial</vt:lpstr>
      <vt:lpstr>CryptoCraft 테마</vt:lpstr>
      <vt:lpstr>제목 테마</vt:lpstr>
      <vt:lpstr>NIST 경량암호 공모전 동향</vt:lpstr>
      <vt:lpstr>PowerPoint 프레젠테이션</vt:lpstr>
      <vt:lpstr> 서론</vt:lpstr>
      <vt:lpstr> NIST 경량암호 공모전</vt:lpstr>
      <vt:lpstr> NIST 경량암호 공모전</vt:lpstr>
      <vt:lpstr> NIST 경량암호 공모전</vt:lpstr>
      <vt:lpstr> NIST 경량암호 공모전</vt:lpstr>
      <vt:lpstr> NIST 경량암호 공모전</vt:lpstr>
      <vt:lpstr> NIST 경량암호 공모전</vt:lpstr>
      <vt:lpstr> 결론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61</cp:revision>
  <dcterms:created xsi:type="dcterms:W3CDTF">2019-03-05T04:29:07Z</dcterms:created>
  <dcterms:modified xsi:type="dcterms:W3CDTF">2022-10-16T15:34:21Z</dcterms:modified>
</cp:coreProperties>
</file>