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44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5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36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28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7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06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4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65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29E9C-FEA3-4BEE-98B5-332F48E167A7}" type="datetimeFigureOut">
              <a:rPr lang="ko-KR" altLang="en-US" smtClean="0"/>
              <a:t>2019-10-14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83BE-D4B4-4EB8-A256-5451C76EC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90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S3nv_exL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lectriccoin.co/blog/snark-explai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피노키오 프로토콜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https://youtu.be/dS3nv_exLIA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7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피노키오 프로토콜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Alice chooses polynomials </a:t>
            </a:r>
            <a:r>
              <a:rPr lang="en-US" altLang="ko-KR" sz="2400" dirty="0" smtClean="0"/>
              <a:t>L,R,O,H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Bob chooses a random point </a:t>
            </a:r>
            <a:r>
              <a:rPr lang="en-US" altLang="ko-KR" sz="2400" dirty="0" err="1"/>
              <a:t>s</a:t>
            </a:r>
            <a:r>
              <a:rPr lang="en-US" altLang="ko-KR" sz="2400" dirty="0" err="1" smtClean="0"/>
              <a:t>∈Fp</a:t>
            </a:r>
            <a:r>
              <a:rPr lang="en-US" altLang="ko-KR" sz="2400" dirty="0" smtClean="0"/>
              <a:t>, </a:t>
            </a:r>
            <a:r>
              <a:rPr lang="en-US" altLang="ko-KR" sz="2400" dirty="0"/>
              <a:t>and computes E(T(s</a:t>
            </a:r>
            <a:r>
              <a:rPr lang="en-US" altLang="ko-KR" sz="2400" dirty="0" smtClean="0"/>
              <a:t>))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pt-BR" altLang="ko-KR" sz="2400" dirty="0"/>
              <a:t>Alice sends Bob the </a:t>
            </a:r>
            <a:r>
              <a:rPr lang="pt-BR" altLang="ko-KR" sz="2400" dirty="0">
                <a:hlinkClick r:id="rId2"/>
              </a:rPr>
              <a:t>hidings</a:t>
            </a:r>
            <a:r>
              <a:rPr lang="pt-BR" altLang="ko-KR" sz="2400" dirty="0"/>
              <a:t> of all these polynomials evaluated at </a:t>
            </a:r>
            <a:r>
              <a:rPr lang="pt-BR" altLang="ko-KR" sz="2400" dirty="0" smtClean="0"/>
              <a:t>s</a:t>
            </a:r>
            <a:r>
              <a:rPr lang="pt-BR" altLang="ko-KR" sz="2400" dirty="0"/>
              <a:t>, i.e. E(L(s)),E(R(s)),E(O(s)),E(H(s</a:t>
            </a:r>
            <a:r>
              <a:rPr lang="pt-BR" altLang="ko-KR" sz="2400" dirty="0" smtClean="0"/>
              <a:t>))</a:t>
            </a:r>
            <a:br>
              <a:rPr lang="pt-BR" altLang="ko-KR" sz="2400" dirty="0" smtClean="0"/>
            </a:br>
            <a:endParaRPr lang="pt-BR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Bob checks if the desired equation holds at ss. That is, he checks whether E(L(s)⋅R(s)−O(s))=E(T(s)⋅H(s</a:t>
            </a:r>
            <a:r>
              <a:rPr lang="en-US" altLang="ko-KR" sz="2400" dirty="0" smtClean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7936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다항식 검증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L, R, O</a:t>
                </a:r>
                <a:r>
                  <a:rPr lang="ko-KR" altLang="en-US" dirty="0" smtClean="0"/>
                  <a:t>의 계수들을 분리</a:t>
                </a:r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ko-KR" altLang="en-US" dirty="0" err="1" smtClean="0"/>
                  <a:t>선형결합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5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피노키오 프로토콜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Bob chooses a random </a:t>
            </a:r>
            <a:r>
              <a:rPr lang="en-US" altLang="ko-KR" sz="2400" dirty="0" smtClean="0"/>
              <a:t>β, </a:t>
            </a:r>
            <a:r>
              <a:rPr lang="en-US" altLang="ko-KR" sz="2400" dirty="0"/>
              <a:t>and sends to Alice the hidings E(β⋅F1(s)),…,E(β⋅</a:t>
            </a:r>
            <a:r>
              <a:rPr lang="en-US" altLang="ko-KR" sz="2400" dirty="0" err="1"/>
              <a:t>Fm</a:t>
            </a:r>
            <a:r>
              <a:rPr lang="en-US" altLang="ko-KR" sz="2400" dirty="0"/>
              <a:t>(s</a:t>
            </a:r>
            <a:r>
              <a:rPr lang="en-US" altLang="ko-KR" sz="2400" dirty="0" smtClean="0"/>
              <a:t>))</a:t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He then asks Alice to send him the element E(β⋅F(s))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850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</a:t>
            </a:r>
            <a:r>
              <a:rPr lang="ko-KR" altLang="en-US" dirty="0" smtClean="0"/>
              <a:t>숨기기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9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동형암호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H(S)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T(S)</a:t>
            </a:r>
            <a:r>
              <a:rPr lang="ko-KR" altLang="en-US" dirty="0" smtClean="0"/>
              <a:t>의 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221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>
                    <a:latin typeface="Cambria Math" panose="02040503050406030204" pitchFamily="18" charset="0"/>
                  </a:rPr>
                  <a:t>증명자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dirty="0" smtClean="0">
                    <a:latin typeface="Cambria Math" panose="02040503050406030204" pitchFamily="18" charset="0"/>
                  </a:rPr>
                </a:b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Alice</a:t>
                </a:r>
                <a:endParaRPr lang="en-US" altLang="ko-KR" dirty="0">
                  <a:latin typeface="Cambria Math" panose="02040503050406030204" pitchFamily="18" charset="0"/>
                </a:endParaRPr>
              </a:p>
              <a:p>
                <a:r>
                  <a:rPr lang="ko-KR" altLang="en-US" dirty="0" err="1" smtClean="0">
                    <a:latin typeface="Cambria Math" panose="02040503050406030204" pitchFamily="18" charset="0"/>
                  </a:rPr>
                  <a:t>검증자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dirty="0" smtClean="0">
                    <a:latin typeface="Cambria Math" panose="02040503050406030204" pitchFamily="18" charset="0"/>
                  </a:rPr>
                </a:br>
                <a:r>
                  <a:rPr lang="en-US" altLang="ko-KR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 </a:t>
                </a:r>
                <a:r>
                  <a:rPr lang="en-US" altLang="ko-KR" dirty="0" smtClean="0">
                    <a:latin typeface="Cambria Math" panose="02040503050406030204" pitchFamily="18" charset="0"/>
                  </a:rPr>
                  <a:t>Bob</a:t>
                </a:r>
                <a:endParaRPr lang="en-US" altLang="ko-KR" i="1" dirty="0" smtClean="0">
                  <a:latin typeface="Cambria Math" panose="02040503050406030204" pitchFamily="18" charset="0"/>
                </a:endParaRPr>
              </a:p>
              <a:p>
                <a:r>
                  <a:rPr lang="ko-KR" altLang="en-US" dirty="0"/>
                  <a:t>명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제</m:t>
                    </m:r>
                  </m:oMath>
                </a14:m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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)=7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 smtClean="0"/>
                  <a:t>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dirty="0" smtClean="0"/>
                  <a:t> 알고 있다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8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산술회로</a:t>
            </a:r>
            <a:r>
              <a:rPr lang="en-US" altLang="ko-KR" dirty="0" smtClean="0"/>
              <a:t>(Arithmetic Circuits)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)=7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내용 개체 틀 2"/>
          <p:cNvSpPr txBox="1">
            <a:spLocks/>
          </p:cNvSpPr>
          <p:nvPr/>
        </p:nvSpPr>
        <p:spPr>
          <a:xfrm>
            <a:off x="5849608" y="1821102"/>
            <a:ext cx="5776753" cy="3823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하나 이상의 게이트로 들어가는 선의 경우 하나로 정의한다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곱셈 게이트의 두 입력을 </a:t>
            </a:r>
            <a:r>
              <a:rPr lang="en-US" altLang="ko-KR" sz="2000" dirty="0" smtClean="0"/>
              <a:t>Left, Right</a:t>
            </a:r>
            <a:r>
              <a:rPr lang="ko-KR" altLang="en-US" sz="2000" dirty="0" smtClean="0"/>
              <a:t>로 정의한다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 smtClean="0"/>
              <a:t>덧셈 게이트에서 곱셈 게이트로 가는 출력은 덧셈 게이트의 입력으로 대신한다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838200" y="2558562"/>
            <a:ext cx="4525109" cy="3086099"/>
            <a:chOff x="838200" y="2558562"/>
            <a:chExt cx="4525109" cy="3086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타원 3"/>
                <p:cNvSpPr/>
                <p:nvPr/>
              </p:nvSpPr>
              <p:spPr>
                <a:xfrm>
                  <a:off x="838200" y="5099538"/>
                  <a:ext cx="545123" cy="545123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4" name="타원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099538"/>
                  <a:ext cx="545123" cy="5451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타원 4"/>
                <p:cNvSpPr/>
                <p:nvPr/>
              </p:nvSpPr>
              <p:spPr>
                <a:xfrm>
                  <a:off x="2828193" y="5099538"/>
                  <a:ext cx="545123" cy="545123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5" name="타원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8193" y="5099538"/>
                  <a:ext cx="545123" cy="54512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타원 5"/>
                <p:cNvSpPr/>
                <p:nvPr/>
              </p:nvSpPr>
              <p:spPr>
                <a:xfrm>
                  <a:off x="4818186" y="5099538"/>
                  <a:ext cx="545123" cy="545123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타원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8186" y="5099538"/>
                  <a:ext cx="545123" cy="545123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타원 6"/>
                <p:cNvSpPr/>
                <p:nvPr/>
              </p:nvSpPr>
              <p:spPr>
                <a:xfrm>
                  <a:off x="1833196" y="3938953"/>
                  <a:ext cx="545123" cy="54512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타원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196" y="3938953"/>
                  <a:ext cx="545123" cy="5451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타원 7"/>
                <p:cNvSpPr/>
                <p:nvPr/>
              </p:nvSpPr>
              <p:spPr>
                <a:xfrm>
                  <a:off x="3823189" y="3938952"/>
                  <a:ext cx="545123" cy="545123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189" y="3938952"/>
                  <a:ext cx="545123" cy="5451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타원 8"/>
                <p:cNvSpPr/>
                <p:nvPr/>
              </p:nvSpPr>
              <p:spPr>
                <a:xfrm>
                  <a:off x="2815004" y="2794366"/>
                  <a:ext cx="545123" cy="54512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  <a:scene3d>
                  <a:camera prst="orthographicFront">
                    <a:rot lat="0" lon="0" rev="0"/>
                  </a:camera>
                  <a:lightRig rig="soft" dir="t">
                    <a:rot lat="0" lon="0" rev="0"/>
                  </a:lightRig>
                </a:scene3d>
                <a:sp3d contourW="44450" prstMaterial="matte">
                  <a:bevelT w="63500" h="63500" prst="artDeco"/>
                  <a:contourClr>
                    <a:srgbClr val="FFFFFF"/>
                  </a:contour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타원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5004" y="2794366"/>
                  <a:ext cx="545123" cy="5451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>
                  <a:outerShdw blurRad="107950" dist="12700" dir="5400000" algn="ctr">
                    <a:srgbClr val="000000"/>
                  </a:outerShdw>
                </a:effectLst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직선 화살표 연결선 10"/>
            <p:cNvCxnSpPr>
              <a:endCxn id="7" idx="3"/>
            </p:cNvCxnSpPr>
            <p:nvPr/>
          </p:nvCxnSpPr>
          <p:spPr>
            <a:xfrm flipV="1">
              <a:off x="1318846" y="4404245"/>
              <a:ext cx="594181" cy="7744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7"/>
              <a:endCxn id="9" idx="3"/>
            </p:cNvCxnSpPr>
            <p:nvPr/>
          </p:nvCxnSpPr>
          <p:spPr>
            <a:xfrm flipV="1">
              <a:off x="2298488" y="3259658"/>
              <a:ext cx="596347" cy="75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5" idx="1"/>
              <a:endCxn id="7" idx="5"/>
            </p:cNvCxnSpPr>
            <p:nvPr/>
          </p:nvCxnSpPr>
          <p:spPr>
            <a:xfrm flipH="1" flipV="1">
              <a:off x="2298488" y="4404245"/>
              <a:ext cx="609536" cy="7751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4" idx="7"/>
              <a:endCxn id="8" idx="3"/>
            </p:cNvCxnSpPr>
            <p:nvPr/>
          </p:nvCxnSpPr>
          <p:spPr>
            <a:xfrm flipV="1">
              <a:off x="1303492" y="4404244"/>
              <a:ext cx="2599528" cy="77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6" idx="1"/>
              <a:endCxn id="8" idx="5"/>
            </p:cNvCxnSpPr>
            <p:nvPr/>
          </p:nvCxnSpPr>
          <p:spPr>
            <a:xfrm flipH="1" flipV="1">
              <a:off x="4288481" y="4404244"/>
              <a:ext cx="609536" cy="7751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" idx="1"/>
              <a:endCxn id="9" idx="5"/>
            </p:cNvCxnSpPr>
            <p:nvPr/>
          </p:nvCxnSpPr>
          <p:spPr>
            <a:xfrm flipH="1" flipV="1">
              <a:off x="3280296" y="3259658"/>
              <a:ext cx="622724" cy="75912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9" idx="0"/>
            </p:cNvCxnSpPr>
            <p:nvPr/>
          </p:nvCxnSpPr>
          <p:spPr>
            <a:xfrm flipH="1" flipV="1">
              <a:off x="3087565" y="2558562"/>
              <a:ext cx="1" cy="2358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/>
          <p:cNvGrpSpPr/>
          <p:nvPr/>
        </p:nvGrpSpPr>
        <p:grpSpPr>
          <a:xfrm>
            <a:off x="1091045" y="2490152"/>
            <a:ext cx="4012280" cy="2802778"/>
            <a:chOff x="1091045" y="2490152"/>
            <a:chExt cx="4012280" cy="2802778"/>
          </a:xfrm>
        </p:grpSpPr>
        <p:sp>
          <p:nvSpPr>
            <p:cNvPr id="36" name="TextBox 35"/>
            <p:cNvSpPr txBox="1"/>
            <p:nvPr/>
          </p:nvSpPr>
          <p:spPr>
            <a:xfrm>
              <a:off x="3105089" y="2490152"/>
              <a:ext cx="5100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W5</a:t>
              </a:r>
              <a:endParaRPr lang="ko-KR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39" name="그룹 38"/>
            <p:cNvGrpSpPr/>
            <p:nvPr/>
          </p:nvGrpSpPr>
          <p:grpSpPr>
            <a:xfrm>
              <a:off x="1091045" y="2834443"/>
              <a:ext cx="4012280" cy="2458487"/>
              <a:chOff x="1091045" y="2834443"/>
              <a:chExt cx="4012280" cy="2458487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091045" y="4604506"/>
                <a:ext cx="5100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W1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375341" y="4954376"/>
                <a:ext cx="5100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W2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593249" y="4609341"/>
                <a:ext cx="5100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W3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105757" y="3363654"/>
                <a:ext cx="5100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W4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348218" y="405894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g1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19918" y="283444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g2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sp>
        <p:nvSpPr>
          <p:cNvPr id="42" name="직사각형 41"/>
          <p:cNvSpPr/>
          <p:nvPr/>
        </p:nvSpPr>
        <p:spPr>
          <a:xfrm>
            <a:off x="5844580" y="5590409"/>
            <a:ext cx="494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W1, W2, W3, W4, W5 </a:t>
            </a:r>
            <a:r>
              <a:rPr lang="en-US" altLang="ko-K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 Legal Assignment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550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다항식 집합</a:t>
            </a:r>
            <a:r>
              <a:rPr lang="en-US" altLang="ko-KR" sz="3600" dirty="0" smtClean="0"/>
              <a:t>(QAP; Quadratic Arithmetic Program)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185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Target Point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곱셈 게이트와 </a:t>
            </a:r>
            <a:r>
              <a:rPr lang="en-US" altLang="ko-KR" dirty="0" smtClean="0"/>
              <a:t>Target Point </a:t>
            </a:r>
            <a:r>
              <a:rPr lang="ko-KR" altLang="en-US" dirty="0" smtClean="0"/>
              <a:t>매핑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두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출력에 해당하는 선을 다항식으로 정의</a:t>
            </a:r>
            <a:endParaRPr lang="en-US" altLang="ko-KR" dirty="0" smtClean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53663"/>
            <a:ext cx="10515600" cy="166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{1, 2}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{g1, g2} </a:t>
            </a:r>
            <a:r>
              <a:rPr lang="en-US" altLang="ko-KR" dirty="0" smtClean="0">
                <a:sym typeface="Wingdings" panose="05000000000000000000" pitchFamily="2" charset="2"/>
              </a:rPr>
              <a:t> {1, 2,}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L1~L5, R1~R5, O1~O5</a:t>
            </a:r>
            <a:endParaRPr lang="en-US" altLang="ko-KR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334693" y="2553948"/>
            <a:ext cx="4525109" cy="3154509"/>
            <a:chOff x="838200" y="2490152"/>
            <a:chExt cx="4525109" cy="3154509"/>
          </a:xfrm>
        </p:grpSpPr>
        <p:grpSp>
          <p:nvGrpSpPr>
            <p:cNvPr id="5" name="그룹 4"/>
            <p:cNvGrpSpPr/>
            <p:nvPr/>
          </p:nvGrpSpPr>
          <p:grpSpPr>
            <a:xfrm>
              <a:off x="838200" y="2558562"/>
              <a:ext cx="4525109" cy="3086099"/>
              <a:chOff x="838200" y="2558562"/>
              <a:chExt cx="4525109" cy="30860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838200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5099538"/>
                    <a:ext cx="545123" cy="5451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/>
                  <p:cNvSpPr/>
                  <p:nvPr/>
                </p:nvSpPr>
                <p:spPr>
                  <a:xfrm>
                    <a:off x="2828193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" name="타원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193" y="5099538"/>
                    <a:ext cx="545123" cy="5451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타원 7"/>
                  <p:cNvSpPr/>
                  <p:nvPr/>
                </p:nvSpPr>
                <p:spPr>
                  <a:xfrm>
                    <a:off x="4818186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8186" y="5099538"/>
                    <a:ext cx="545123" cy="54512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1833196" y="3938953"/>
                    <a:ext cx="545123" cy="545123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196" y="3938953"/>
                    <a:ext cx="545123" cy="5451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3823189" y="3938952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189" y="3938952"/>
                    <a:ext cx="545123" cy="54512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2815004" y="2794366"/>
                    <a:ext cx="545123" cy="545123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004" y="2794366"/>
                    <a:ext cx="545123" cy="54512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직선 화살표 연결선 11"/>
              <p:cNvCxnSpPr>
                <a:endCxn id="9" idx="3"/>
              </p:cNvCxnSpPr>
              <p:nvPr/>
            </p:nvCxnSpPr>
            <p:spPr>
              <a:xfrm flipV="1">
                <a:off x="1318846" y="4404245"/>
                <a:ext cx="594181" cy="774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9" idx="7"/>
                <a:endCxn id="11" idx="3"/>
              </p:cNvCxnSpPr>
              <p:nvPr/>
            </p:nvCxnSpPr>
            <p:spPr>
              <a:xfrm flipV="1">
                <a:off x="2298488" y="3259658"/>
                <a:ext cx="596347" cy="759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7" idx="1"/>
                <a:endCxn id="9" idx="5"/>
              </p:cNvCxnSpPr>
              <p:nvPr/>
            </p:nvCxnSpPr>
            <p:spPr>
              <a:xfrm flipH="1" flipV="1">
                <a:off x="2298488" y="4404245"/>
                <a:ext cx="609536" cy="775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6" idx="7"/>
                <a:endCxn id="10" idx="3"/>
              </p:cNvCxnSpPr>
              <p:nvPr/>
            </p:nvCxnSpPr>
            <p:spPr>
              <a:xfrm flipV="1">
                <a:off x="1303492" y="4404244"/>
                <a:ext cx="2599528" cy="775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8" idx="1"/>
                <a:endCxn id="10" idx="5"/>
              </p:cNvCxnSpPr>
              <p:nvPr/>
            </p:nvCxnSpPr>
            <p:spPr>
              <a:xfrm flipH="1" flipV="1">
                <a:off x="4288481" y="4404244"/>
                <a:ext cx="609536" cy="775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0" idx="1"/>
                <a:endCxn id="11" idx="5"/>
              </p:cNvCxnSpPr>
              <p:nvPr/>
            </p:nvCxnSpPr>
            <p:spPr>
              <a:xfrm flipH="1" flipV="1">
                <a:off x="3280296" y="3259658"/>
                <a:ext cx="622724" cy="759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1" idx="0"/>
              </p:cNvCxnSpPr>
              <p:nvPr/>
            </p:nvCxnSpPr>
            <p:spPr>
              <a:xfrm flipH="1" flipV="1">
                <a:off x="3087565" y="2558562"/>
                <a:ext cx="1" cy="235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1091045" y="2490152"/>
              <a:ext cx="4012280" cy="2802778"/>
              <a:chOff x="1091045" y="2490152"/>
              <a:chExt cx="4012280" cy="280277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105089" y="2490152"/>
                <a:ext cx="5100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W5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091045" y="2834443"/>
                <a:ext cx="4012280" cy="2458487"/>
                <a:chOff x="1091045" y="2834443"/>
                <a:chExt cx="4012280" cy="2458487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091045" y="4604506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W1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375341" y="4954376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W2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93249" y="4609341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W3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105757" y="3363654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W4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348218" y="4058947"/>
                  <a:ext cx="4315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g1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19918" y="2834443"/>
                  <a:ext cx="4315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g2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602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다항식 집합</a:t>
            </a:r>
            <a:r>
              <a:rPr lang="en-US" altLang="ko-KR" sz="3600" dirty="0" smtClean="0"/>
              <a:t>(QAP; Quadratic Arithmetic Program)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1854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대응되는 </a:t>
            </a:r>
            <a:r>
              <a:rPr lang="en-US" altLang="ko-KR" dirty="0" smtClean="0"/>
              <a:t>Target Point</a:t>
            </a:r>
            <a:r>
              <a:rPr lang="ko-KR" altLang="en-US" dirty="0" smtClean="0"/>
              <a:t>를 대입할 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다른 </a:t>
            </a:r>
            <a:r>
              <a:rPr lang="en-US" altLang="ko-KR" dirty="0" smtClean="0"/>
              <a:t>Target Point</a:t>
            </a:r>
            <a:r>
              <a:rPr lang="ko-KR" altLang="en-US" dirty="0" smtClean="0"/>
              <a:t>를 대입할 시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 되는 다항식을 만듭니다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 smtClean="0"/>
              <a:t>이 다항식을 대응되는 </a:t>
            </a:r>
            <a:r>
              <a:rPr lang="en-US" altLang="ko-KR" dirty="0" smtClean="0"/>
              <a:t>Target Point</a:t>
            </a:r>
            <a:r>
              <a:rPr lang="ko-KR" altLang="en-US" dirty="0" smtClean="0"/>
              <a:t>의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에 할당합니다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838200" y="3753663"/>
            <a:ext cx="10515600" cy="1661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{g1, g2} </a:t>
            </a:r>
            <a:r>
              <a:rPr lang="en-US" altLang="ko-KR" dirty="0" smtClean="0">
                <a:sym typeface="Wingdings" panose="05000000000000000000" pitchFamily="2" charset="2"/>
              </a:rPr>
              <a:t> {1, 2}  {2-X, X-1}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{g1; L1, R2, O4 = 2-X}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{g2; L4, (R1, R3), O5 = X-1}</a:t>
            </a:r>
            <a:endParaRPr lang="en-US" altLang="ko-KR" dirty="0"/>
          </a:p>
        </p:txBody>
      </p:sp>
      <p:grpSp>
        <p:nvGrpSpPr>
          <p:cNvPr id="28" name="그룹 27"/>
          <p:cNvGrpSpPr/>
          <p:nvPr/>
        </p:nvGrpSpPr>
        <p:grpSpPr>
          <a:xfrm>
            <a:off x="7334693" y="2553948"/>
            <a:ext cx="4525109" cy="3154509"/>
            <a:chOff x="838200" y="2490152"/>
            <a:chExt cx="4525109" cy="3154509"/>
          </a:xfrm>
        </p:grpSpPr>
        <p:grpSp>
          <p:nvGrpSpPr>
            <p:cNvPr id="5" name="그룹 4"/>
            <p:cNvGrpSpPr/>
            <p:nvPr/>
          </p:nvGrpSpPr>
          <p:grpSpPr>
            <a:xfrm>
              <a:off x="838200" y="2558562"/>
              <a:ext cx="4525109" cy="3086099"/>
              <a:chOff x="838200" y="2558562"/>
              <a:chExt cx="4525109" cy="30860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838200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5099538"/>
                    <a:ext cx="545123" cy="5451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/>
                  <p:cNvSpPr/>
                  <p:nvPr/>
                </p:nvSpPr>
                <p:spPr>
                  <a:xfrm>
                    <a:off x="2828193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" name="타원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193" y="5099538"/>
                    <a:ext cx="545123" cy="5451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타원 7"/>
                  <p:cNvSpPr/>
                  <p:nvPr/>
                </p:nvSpPr>
                <p:spPr>
                  <a:xfrm>
                    <a:off x="4818186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8186" y="5099538"/>
                    <a:ext cx="545123" cy="54512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1833196" y="3938953"/>
                    <a:ext cx="545123" cy="545123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196" y="3938953"/>
                    <a:ext cx="545123" cy="5451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3823189" y="3938952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189" y="3938952"/>
                    <a:ext cx="545123" cy="54512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2815004" y="2794366"/>
                    <a:ext cx="545123" cy="545123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004" y="2794366"/>
                    <a:ext cx="545123" cy="54512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직선 화살표 연결선 11"/>
              <p:cNvCxnSpPr>
                <a:endCxn id="9" idx="3"/>
              </p:cNvCxnSpPr>
              <p:nvPr/>
            </p:nvCxnSpPr>
            <p:spPr>
              <a:xfrm flipV="1">
                <a:off x="1318846" y="4404245"/>
                <a:ext cx="594181" cy="774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9" idx="7"/>
                <a:endCxn id="11" idx="3"/>
              </p:cNvCxnSpPr>
              <p:nvPr/>
            </p:nvCxnSpPr>
            <p:spPr>
              <a:xfrm flipV="1">
                <a:off x="2298488" y="3259658"/>
                <a:ext cx="596347" cy="759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7" idx="1"/>
                <a:endCxn id="9" idx="5"/>
              </p:cNvCxnSpPr>
              <p:nvPr/>
            </p:nvCxnSpPr>
            <p:spPr>
              <a:xfrm flipH="1" flipV="1">
                <a:off x="2298488" y="4404245"/>
                <a:ext cx="609536" cy="775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6" idx="7"/>
                <a:endCxn id="10" idx="3"/>
              </p:cNvCxnSpPr>
              <p:nvPr/>
            </p:nvCxnSpPr>
            <p:spPr>
              <a:xfrm flipV="1">
                <a:off x="1303492" y="4404244"/>
                <a:ext cx="2599528" cy="775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8" idx="1"/>
                <a:endCxn id="10" idx="5"/>
              </p:cNvCxnSpPr>
              <p:nvPr/>
            </p:nvCxnSpPr>
            <p:spPr>
              <a:xfrm flipH="1" flipV="1">
                <a:off x="4288481" y="4404244"/>
                <a:ext cx="609536" cy="775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0" idx="1"/>
                <a:endCxn id="11" idx="5"/>
              </p:cNvCxnSpPr>
              <p:nvPr/>
            </p:nvCxnSpPr>
            <p:spPr>
              <a:xfrm flipH="1" flipV="1">
                <a:off x="3280296" y="3259658"/>
                <a:ext cx="622724" cy="759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1" idx="0"/>
              </p:cNvCxnSpPr>
              <p:nvPr/>
            </p:nvCxnSpPr>
            <p:spPr>
              <a:xfrm flipH="1" flipV="1">
                <a:off x="3087565" y="2558562"/>
                <a:ext cx="1" cy="235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1091045" y="2490152"/>
              <a:ext cx="4012280" cy="2802778"/>
              <a:chOff x="1091045" y="2490152"/>
              <a:chExt cx="4012280" cy="280277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105089" y="2490152"/>
                <a:ext cx="5100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W5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091045" y="2834443"/>
                <a:ext cx="4012280" cy="2458487"/>
                <a:chOff x="1091045" y="2834443"/>
                <a:chExt cx="4012280" cy="2458487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091045" y="4604506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W1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375341" y="4954376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W2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93249" y="4609341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W3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105757" y="3363654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W4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348218" y="4058947"/>
                  <a:ext cx="4315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g1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19918" y="2834443"/>
                  <a:ext cx="4315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g2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85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다항식 집합</a:t>
            </a:r>
            <a:r>
              <a:rPr lang="en-US" altLang="ko-KR" sz="3600" dirty="0" smtClean="0"/>
              <a:t>(QAP; Quadratic Arithmetic Program)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6185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 smtClean="0"/>
              <a:t>할당되지 않은 식의 경우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할당</a:t>
            </a: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en-US" altLang="ko-KR" dirty="0" smtClean="0"/>
              <a:t>L, R, O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Legal </a:t>
            </a:r>
            <a:r>
              <a:rPr lang="en-US" altLang="ko-KR" dirty="0" err="1" smtClean="0"/>
              <a:t>Assignmet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와의 곱의 합으로 표현</a:t>
            </a:r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/>
              <p:cNvSpPr txBox="1">
                <a:spLocks/>
              </p:cNvSpPr>
              <p:nvPr/>
            </p:nvSpPr>
            <p:spPr>
              <a:xfrm>
                <a:off x="838200" y="3753663"/>
                <a:ext cx="10515600" cy="195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:r>
                  <a:rPr lang="en-US" altLang="ko-KR" b="0" dirty="0" smtClean="0">
                    <a:latin typeface="Cambria Math" panose="02040503050406030204" pitchFamily="18" charset="0"/>
                  </a:rPr>
                  <a:t>L2, L3, L5, … , 0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ko-KR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, 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b="0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53663"/>
                <a:ext cx="10515600" cy="1954794"/>
              </a:xfrm>
              <a:prstGeom prst="rect">
                <a:avLst/>
              </a:prstGeom>
              <a:blipFill>
                <a:blip r:embed="rId2"/>
                <a:stretch>
                  <a:fillRect l="-1391" t="-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/>
          <p:cNvGrpSpPr/>
          <p:nvPr/>
        </p:nvGrpSpPr>
        <p:grpSpPr>
          <a:xfrm>
            <a:off x="7334693" y="2553948"/>
            <a:ext cx="4525109" cy="3154509"/>
            <a:chOff x="838200" y="2490152"/>
            <a:chExt cx="4525109" cy="3154509"/>
          </a:xfrm>
        </p:grpSpPr>
        <p:grpSp>
          <p:nvGrpSpPr>
            <p:cNvPr id="5" name="그룹 4"/>
            <p:cNvGrpSpPr/>
            <p:nvPr/>
          </p:nvGrpSpPr>
          <p:grpSpPr>
            <a:xfrm>
              <a:off x="838200" y="2558562"/>
              <a:ext cx="4525109" cy="3086099"/>
              <a:chOff x="838200" y="2558562"/>
              <a:chExt cx="4525109" cy="30860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타원 5"/>
                  <p:cNvSpPr/>
                  <p:nvPr/>
                </p:nvSpPr>
                <p:spPr>
                  <a:xfrm>
                    <a:off x="838200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6" name="타원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5099538"/>
                    <a:ext cx="545123" cy="5451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타원 6"/>
                  <p:cNvSpPr/>
                  <p:nvPr/>
                </p:nvSpPr>
                <p:spPr>
                  <a:xfrm>
                    <a:off x="2828193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7" name="타원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193" y="5099538"/>
                    <a:ext cx="545123" cy="545123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타원 7"/>
                  <p:cNvSpPr/>
                  <p:nvPr/>
                </p:nvSpPr>
                <p:spPr>
                  <a:xfrm>
                    <a:off x="4818186" y="5099538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5">
                      <a:shade val="50000"/>
                    </a:schemeClr>
                  </a:lnRef>
                  <a:fillRef idx="1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8" name="타원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8186" y="5099538"/>
                    <a:ext cx="545123" cy="5451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타원 8"/>
                  <p:cNvSpPr/>
                  <p:nvPr/>
                </p:nvSpPr>
                <p:spPr>
                  <a:xfrm>
                    <a:off x="1833196" y="3938953"/>
                    <a:ext cx="545123" cy="545123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9" name="타원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3196" y="3938953"/>
                    <a:ext cx="545123" cy="54512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타원 9"/>
                  <p:cNvSpPr/>
                  <p:nvPr/>
                </p:nvSpPr>
                <p:spPr>
                  <a:xfrm>
                    <a:off x="3823189" y="3938952"/>
                    <a:ext cx="545123" cy="545123"/>
                  </a:xfrm>
                  <a:prstGeom prst="ellipse">
                    <a:avLst/>
                  </a:prstGeom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0" name="타원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3189" y="3938952"/>
                    <a:ext cx="545123" cy="54512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타원 10"/>
                  <p:cNvSpPr/>
                  <p:nvPr/>
                </p:nvSpPr>
                <p:spPr>
                  <a:xfrm>
                    <a:off x="2815004" y="2794366"/>
                    <a:ext cx="545123" cy="545123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soft" dir="t">
                      <a:rot lat="0" lon="0" rev="0"/>
                    </a:lightRig>
                  </a:scene3d>
                  <a:sp3d contourW="44450" prstMaterial="matte">
                    <a:bevelT w="63500" h="63500" prst="artDeco"/>
                    <a:contourClr>
                      <a:srgbClr val="FFFFFF"/>
                    </a:contourClr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1" name="타원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5004" y="2794366"/>
                    <a:ext cx="545123" cy="54512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107950" dist="12700" dir="5400000" algn="ctr">
                      <a:srgbClr val="000000"/>
                    </a:outerShdw>
                  </a:effec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직선 화살표 연결선 11"/>
              <p:cNvCxnSpPr>
                <a:endCxn id="9" idx="3"/>
              </p:cNvCxnSpPr>
              <p:nvPr/>
            </p:nvCxnSpPr>
            <p:spPr>
              <a:xfrm flipV="1">
                <a:off x="1318846" y="4404245"/>
                <a:ext cx="594181" cy="774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/>
              <p:cNvCxnSpPr>
                <a:stCxn id="9" idx="7"/>
                <a:endCxn id="11" idx="3"/>
              </p:cNvCxnSpPr>
              <p:nvPr/>
            </p:nvCxnSpPr>
            <p:spPr>
              <a:xfrm flipV="1">
                <a:off x="2298488" y="3259658"/>
                <a:ext cx="596347" cy="759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/>
              <p:cNvCxnSpPr>
                <a:stCxn id="7" idx="1"/>
                <a:endCxn id="9" idx="5"/>
              </p:cNvCxnSpPr>
              <p:nvPr/>
            </p:nvCxnSpPr>
            <p:spPr>
              <a:xfrm flipH="1" flipV="1">
                <a:off x="2298488" y="4404245"/>
                <a:ext cx="609536" cy="7751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/>
              <p:cNvCxnSpPr>
                <a:stCxn id="6" idx="7"/>
                <a:endCxn id="10" idx="3"/>
              </p:cNvCxnSpPr>
              <p:nvPr/>
            </p:nvCxnSpPr>
            <p:spPr>
              <a:xfrm flipV="1">
                <a:off x="1303492" y="4404244"/>
                <a:ext cx="2599528" cy="775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8" idx="1"/>
                <a:endCxn id="10" idx="5"/>
              </p:cNvCxnSpPr>
              <p:nvPr/>
            </p:nvCxnSpPr>
            <p:spPr>
              <a:xfrm flipH="1" flipV="1">
                <a:off x="4288481" y="4404244"/>
                <a:ext cx="609536" cy="775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>
                <a:stCxn id="10" idx="1"/>
                <a:endCxn id="11" idx="5"/>
              </p:cNvCxnSpPr>
              <p:nvPr/>
            </p:nvCxnSpPr>
            <p:spPr>
              <a:xfrm flipH="1" flipV="1">
                <a:off x="3280296" y="3259658"/>
                <a:ext cx="622724" cy="7591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/>
              <p:cNvCxnSpPr>
                <a:stCxn id="11" idx="0"/>
              </p:cNvCxnSpPr>
              <p:nvPr/>
            </p:nvCxnSpPr>
            <p:spPr>
              <a:xfrm flipH="1" flipV="1">
                <a:off x="3087565" y="2558562"/>
                <a:ext cx="1" cy="2358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/>
            <p:cNvGrpSpPr/>
            <p:nvPr/>
          </p:nvGrpSpPr>
          <p:grpSpPr>
            <a:xfrm>
              <a:off x="1091045" y="2490152"/>
              <a:ext cx="4012280" cy="2802778"/>
              <a:chOff x="1091045" y="2490152"/>
              <a:chExt cx="4012280" cy="2802778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3105089" y="2490152"/>
                <a:ext cx="5100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W5</a:t>
                </a:r>
                <a:endPara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1091045" y="2834443"/>
                <a:ext cx="4012280" cy="2458487"/>
                <a:chOff x="1091045" y="2834443"/>
                <a:chExt cx="4012280" cy="2458487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1091045" y="4604506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W1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375341" y="4954376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W2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4593249" y="4609341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W3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105757" y="3363654"/>
                  <a:ext cx="51007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W4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2348218" y="4058947"/>
                  <a:ext cx="4315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g1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3319918" y="2834443"/>
                  <a:ext cx="43152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b="1" dirty="0" smtClean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g2</a:t>
                  </a:r>
                  <a:endPara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693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다항식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의미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을 만드는 다항식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특징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모든 </a:t>
                </a:r>
                <a:r>
                  <a:rPr lang="en-US" altLang="ko-KR" dirty="0" smtClean="0"/>
                  <a:t>Target Point</a:t>
                </a:r>
                <a:r>
                  <a:rPr lang="ko-KR" altLang="en-US" dirty="0" smtClean="0"/>
                  <a:t>에서 </a:t>
                </a:r>
                <a:r>
                  <a:rPr lang="en-US" altLang="ko-KR" dirty="0" smtClean="0"/>
                  <a:t>0</a:t>
                </a:r>
                <a:r>
                  <a:rPr lang="ko-KR" altLang="en-US" dirty="0" smtClean="0"/>
                  <a:t>이 된다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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모든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Ci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가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Legal Assignment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이다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8979876" y="454965"/>
                <a:ext cx="2373924" cy="123572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400" dirty="0" smtClean="0"/>
                  <a:t>, </a:t>
                </a:r>
                <a:r>
                  <a:rPr lang="en-US" altLang="ko-KR" sz="2400" dirty="0"/>
                  <a:t/>
                </a:r>
                <a:br>
                  <a:rPr lang="en-US" altLang="ko-KR" sz="2400" dirty="0"/>
                </a:br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400" dirty="0" smtClean="0"/>
                  <a:t>,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≔ </m:t>
                    </m:r>
                    <m:nary>
                      <m:naryPr>
                        <m:chr m:val="∑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76" y="454965"/>
                <a:ext cx="2373924" cy="1235723"/>
              </a:xfrm>
              <a:prstGeom prst="rect">
                <a:avLst/>
              </a:prstGeom>
              <a:blipFill>
                <a:blip r:embed="rId3"/>
                <a:stretch>
                  <a:fillRect t="-2451" r="-25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7376746" y="1825625"/>
            <a:ext cx="397705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sym typeface="Wingdings" panose="05000000000000000000" pitchFamily="2" charset="2"/>
              </a:rPr>
              <a:t>{g1; L1, R2, O4 = 2-X}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{g2; L4, (R1, R3), O5 = X-1}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7207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타겟 다항식 </a:t>
            </a:r>
            <a:r>
              <a:rPr lang="en-US" altLang="ko-KR" dirty="0" smtClean="0"/>
              <a:t>T(X)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P(a) = 0 </a:t>
                </a:r>
                <a:r>
                  <a:rPr lang="ko-KR" altLang="en-US" dirty="0" smtClean="0"/>
                  <a:t>이 성립하려면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T</a:t>
                </a:r>
                <a:r>
                  <a:rPr lang="ko-KR" altLang="en-US" dirty="0" smtClean="0"/>
                  <a:t>가 </a:t>
                </a:r>
                <a:r>
                  <a:rPr lang="en-US" altLang="ko-KR" dirty="0" smtClean="0"/>
                  <a:t>P</a:t>
                </a:r>
                <a:r>
                  <a:rPr lang="ko-KR" altLang="en-US" dirty="0" smtClean="0"/>
                  <a:t>의 약수라면</a:t>
                </a:r>
                <a:r>
                  <a:rPr lang="en-US" altLang="ko-KR" dirty="0" smtClean="0"/>
                  <a:t>,</a:t>
                </a:r>
                <a:br>
                  <a:rPr lang="en-US" altLang="ko-KR" dirty="0" smtClean="0"/>
                </a:b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−1)∙(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altLang="ko-KR" dirty="0" smtClean="0"/>
              </a:p>
              <a:p>
                <a:endParaRPr lang="en-US" altLang="ko-KR" dirty="0"/>
              </a:p>
              <a:p>
                <a:r>
                  <a:rPr lang="en-US" altLang="ko-KR" dirty="0" smtClean="0"/>
                  <a:t>Alice</a:t>
                </a:r>
                <a:r>
                  <a:rPr lang="ko-KR" altLang="en-US" dirty="0" smtClean="0"/>
                  <a:t>는 </a:t>
                </a:r>
                <a:r>
                  <a:rPr lang="en-US" altLang="ko-KR" dirty="0" smtClean="0"/>
                  <a:t>QAP</a:t>
                </a:r>
                <a:r>
                  <a:rPr lang="ko-KR" altLang="en-US" dirty="0" smtClean="0"/>
                  <a:t>를 만족하는 </a:t>
                </a:r>
                <a:r>
                  <a:rPr lang="en-US" altLang="ko-KR" dirty="0" smtClean="0"/>
                  <a:t>Assignment</a:t>
                </a:r>
                <a:r>
                  <a:rPr lang="ko-KR" altLang="en-US" dirty="0" smtClean="0"/>
                  <a:t>를 알고 있음을 증명할 수단이 생김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79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QAP </a:t>
            </a:r>
            <a:r>
              <a:rPr lang="ko-KR" altLang="en-US" dirty="0" smtClean="0"/>
              <a:t>검증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:r>
                  <a:rPr lang="ko-KR" altLang="en-US" dirty="0" smtClean="0"/>
                  <a:t>잘못된 </a:t>
                </a:r>
                <a:r>
                  <a:rPr lang="en-US" altLang="ko-KR" dirty="0" smtClean="0"/>
                  <a:t>Assignments</a:t>
                </a:r>
                <a:r>
                  <a:rPr lang="ko-KR" altLang="en-US" dirty="0" smtClean="0"/>
                  <a:t>를 사용하는 경우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ko-KR" altLang="en-US" dirty="0" smtClean="0"/>
                  <a:t>잘못된 </a:t>
                </a:r>
                <a:r>
                  <a:rPr lang="en-US" altLang="ko-KR" dirty="0" smtClean="0"/>
                  <a:t>L, R, O, P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 T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는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P</a:t>
                </a:r>
                <a:r>
                  <a:rPr lang="ko-KR" altLang="en-US" dirty="0" smtClean="0">
                    <a:sym typeface="Wingdings" panose="05000000000000000000" pitchFamily="2" charset="2"/>
                  </a:rPr>
                  <a:t>의 약수가 아님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Schwartz-Zippel Lemma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24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321</Words>
  <Application>Microsoft Office PowerPoint</Application>
  <PresentationFormat>와이드스크린</PresentationFormat>
  <Paragraphs>119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피노키오 프로토콜</vt:lpstr>
      <vt:lpstr>정의</vt:lpstr>
      <vt:lpstr>산술회로(Arithmetic Circuits)</vt:lpstr>
      <vt:lpstr>다항식 집합(QAP; Quadratic Arithmetic Program)</vt:lpstr>
      <vt:lpstr>다항식 집합(QAP; Quadratic Arithmetic Program)</vt:lpstr>
      <vt:lpstr>다항식 집합(QAP; Quadratic Arithmetic Program)</vt:lpstr>
      <vt:lpstr>최종 다항식 </vt:lpstr>
      <vt:lpstr>타겟 다항식 T(X)</vt:lpstr>
      <vt:lpstr>QAP 검증</vt:lpstr>
      <vt:lpstr>피노키오 프로토콜</vt:lpstr>
      <vt:lpstr>다항식 검증</vt:lpstr>
      <vt:lpstr>피노키오 프로토콜 2</vt:lpstr>
      <vt:lpstr>Assignment 숨기기</vt:lpstr>
      <vt:lpstr>동형암호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17</cp:revision>
  <dcterms:created xsi:type="dcterms:W3CDTF">2019-10-14T08:27:25Z</dcterms:created>
  <dcterms:modified xsi:type="dcterms:W3CDTF">2019-10-14T13:40:39Z</dcterms:modified>
</cp:coreProperties>
</file>