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8" r:id="rId1"/>
  </p:sldMasterIdLst>
  <p:notesMasterIdLst>
    <p:notesMasterId r:id="rId13"/>
  </p:notesMasterIdLst>
  <p:handoutMasterIdLst>
    <p:handoutMasterId r:id="rId14"/>
  </p:handoutMasterIdLst>
  <p:sldIdLst>
    <p:sldId id="259" r:id="rId2"/>
    <p:sldId id="294" r:id="rId3"/>
    <p:sldId id="266" r:id="rId4"/>
    <p:sldId id="267" r:id="rId5"/>
    <p:sldId id="295" r:id="rId6"/>
    <p:sldId id="289" r:id="rId7"/>
    <p:sldId id="275" r:id="rId8"/>
    <p:sldId id="257" r:id="rId9"/>
    <p:sldId id="280" r:id="rId10"/>
    <p:sldId id="296" r:id="rId11"/>
    <p:sldId id="282" r:id="rId12"/>
  </p:sldIdLst>
  <p:sldSz cx="12192000" cy="6858000"/>
  <p:notesSz cx="6858000" cy="9144000"/>
  <p:embeddedFontLst>
    <p:embeddedFont>
      <p:font typeface="나눔스퀘어라운드 Regular" pitchFamily="50" charset="-127"/>
      <p:regular r:id="rId15"/>
    </p:embeddedFont>
    <p:embeddedFont>
      <p:font typeface="맑은 고딕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3D"/>
    <a:srgbClr val="FEFEF4"/>
    <a:srgbClr val="FDFDDF"/>
    <a:srgbClr val="525252"/>
    <a:srgbClr val="FCFBFA"/>
    <a:srgbClr val="F8F8F6"/>
    <a:srgbClr val="F4F3EE"/>
    <a:srgbClr val="E0E0D8"/>
    <a:srgbClr val="F4F3F2"/>
    <a:srgbClr val="F4F2F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-640" y="-7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51" d="100"/>
          <a:sy n="51" d="100"/>
        </p:scale>
        <p:origin x="2624" y="4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pPr/>
              <a:t>2019-06-09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pPr/>
              <a:t>2019-06-09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2019-06-09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2019-06-09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2019-06-09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2019-06-09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2112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2019-06-09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2019-06-09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2019-06-09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2019-06-09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2019-06-09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2019-06-09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pPr/>
              <a:t>2019-06-09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pPr/>
              <a:t>2019-06-09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9402" y="1478218"/>
            <a:ext cx="75820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spc="-300" dirty="0" smtClean="0">
                <a:solidFill>
                  <a:schemeClr val="accent1">
                    <a:alpha val="70000"/>
                  </a:schemeClr>
                </a:solidFill>
              </a:rPr>
              <a:t>일상생활에서</a:t>
            </a:r>
            <a:endParaRPr lang="en-US" altLang="ko-KR" sz="7200" b="1" spc="-300" dirty="0" smtClean="0">
              <a:solidFill>
                <a:schemeClr val="accent1">
                  <a:alpha val="70000"/>
                </a:schemeClr>
              </a:solidFill>
            </a:endParaRPr>
          </a:p>
          <a:p>
            <a:r>
              <a:rPr lang="ko-KR" altLang="en-US" sz="7200" b="1" spc="-300" dirty="0" smtClean="0">
                <a:solidFill>
                  <a:schemeClr val="accent1">
                    <a:alpha val="70000"/>
                  </a:schemeClr>
                </a:solidFill>
              </a:rPr>
              <a:t>보안이 필요한 예시 </a:t>
            </a:r>
            <a:endParaRPr lang="ko-KR" altLang="en-US" sz="7200" b="1" spc="-300" dirty="0">
              <a:solidFill>
                <a:schemeClr val="accent1">
                  <a:alpha val="7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962900" y="17384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47700" y="3933825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  <a:latin typeface="+mn-ea"/>
              </a:rPr>
              <a:t>1991323 </a:t>
            </a:r>
            <a:r>
              <a:rPr lang="ko-KR" altLang="en-US" dirty="0" smtClean="0">
                <a:solidFill>
                  <a:schemeClr val="accent1"/>
                </a:solidFill>
                <a:latin typeface="+mn-ea"/>
              </a:rPr>
              <a:t>윤민영   </a:t>
            </a:r>
            <a:r>
              <a:rPr lang="en-US" altLang="ko-KR" dirty="0" smtClean="0">
                <a:solidFill>
                  <a:schemeClr val="accent1"/>
                </a:solidFill>
                <a:latin typeface="+mn-ea"/>
              </a:rPr>
              <a:t>1991282 </a:t>
            </a:r>
            <a:r>
              <a:rPr lang="ko-KR" altLang="en-US" dirty="0" err="1" smtClean="0">
                <a:solidFill>
                  <a:schemeClr val="accent1"/>
                </a:solidFill>
                <a:latin typeface="+mn-ea"/>
              </a:rPr>
              <a:t>이새별</a:t>
            </a:r>
            <a:endParaRPr lang="ko-KR" altLang="en-US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40747260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>
                <a:solidFill>
                  <a:schemeClr val="tx2"/>
                </a:solidFill>
              </a:rPr>
              <a:t>004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chemeClr val="tx2"/>
                </a:solidFill>
                <a:latin typeface="+mn-ea"/>
              </a:rPr>
              <a:t>기대효과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82297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3" name="다이아몬드 22"/>
          <p:cNvSpPr/>
          <p:nvPr/>
        </p:nvSpPr>
        <p:spPr>
          <a:xfrm>
            <a:off x="2219325" y="1961525"/>
            <a:ext cx="2547791" cy="2547791"/>
          </a:xfrm>
          <a:prstGeom prst="diamond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다이아몬드 23"/>
          <p:cNvSpPr/>
          <p:nvPr/>
        </p:nvSpPr>
        <p:spPr>
          <a:xfrm>
            <a:off x="6123494" y="3274508"/>
            <a:ext cx="2547791" cy="2547791"/>
          </a:xfrm>
          <a:prstGeom prst="diamond">
            <a:avLst/>
          </a:prstGeom>
          <a:solidFill>
            <a:schemeClr val="accent2">
              <a:alpha val="3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다이아몬드 24"/>
          <p:cNvSpPr/>
          <p:nvPr/>
        </p:nvSpPr>
        <p:spPr>
          <a:xfrm>
            <a:off x="4822104" y="1973118"/>
            <a:ext cx="2547791" cy="2547791"/>
          </a:xfrm>
          <a:prstGeom prst="diamond">
            <a:avLst/>
          </a:prstGeom>
          <a:solidFill>
            <a:schemeClr val="accent4">
              <a:alpha val="3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다이아몬드 25"/>
          <p:cNvSpPr/>
          <p:nvPr/>
        </p:nvSpPr>
        <p:spPr>
          <a:xfrm>
            <a:off x="3520715" y="3265343"/>
            <a:ext cx="2547791" cy="2547791"/>
          </a:xfrm>
          <a:prstGeom prst="diamond">
            <a:avLst/>
          </a:prstGeom>
          <a:solidFill>
            <a:schemeClr val="bg1">
              <a:alpha val="7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" name="다이아몬드 16"/>
          <p:cNvSpPr/>
          <p:nvPr/>
        </p:nvSpPr>
        <p:spPr>
          <a:xfrm>
            <a:off x="7424884" y="1973118"/>
            <a:ext cx="2547791" cy="2547791"/>
          </a:xfrm>
          <a:prstGeom prst="diamond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969486" y="3074453"/>
            <a:ext cx="21980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새로운 치료법 개발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endParaRPr lang="en-US" altLang="ko-KR" sz="2000" b="1" dirty="0" smtClean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59906" y="4348348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tx2"/>
                </a:solidFill>
              </a:rPr>
              <a:t>의료 발전 기여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33798" y="3068502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인류 전체 기여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90141" y="2922053"/>
            <a:ext cx="17299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의료기록 해킹 </a:t>
            </a:r>
            <a:endParaRPr lang="en-US" altLang="ko-KR" sz="2000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위험 감소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115736" y="4157848"/>
            <a:ext cx="12618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chemeClr val="tx2"/>
                </a:solidFill>
              </a:rPr>
              <a:t>환자 정보 </a:t>
            </a:r>
            <a:endParaRPr lang="en-US" altLang="ko-KR" sz="2000" b="1" dirty="0" smtClean="0">
              <a:solidFill>
                <a:schemeClr val="tx2"/>
              </a:solidFill>
            </a:endParaRPr>
          </a:p>
          <a:p>
            <a:pPr algn="ctr"/>
            <a:r>
              <a:rPr lang="ko-KR" altLang="en-US" sz="2000" b="1" dirty="0" smtClean="0">
                <a:solidFill>
                  <a:schemeClr val="tx2"/>
                </a:solidFill>
              </a:rPr>
              <a:t>악용 불가</a:t>
            </a:r>
            <a:endParaRPr lang="en-US" altLang="ko-KR" sz="2000" b="1" dirty="0" smtClean="0">
              <a:solidFill>
                <a:schemeClr val="tx2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226981" y="381336"/>
            <a:ext cx="1678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기대효과</a:t>
            </a:r>
            <a:endParaRPr lang="ko-KR" alt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75644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8006" y="34470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212651" y="3568064"/>
            <a:ext cx="10613543" cy="1014441"/>
            <a:chOff x="212651" y="3206557"/>
            <a:chExt cx="10613543" cy="1014441"/>
          </a:xfrm>
        </p:grpSpPr>
        <p:sp>
          <p:nvSpPr>
            <p:cNvPr id="9" name="TextBox 8"/>
            <p:cNvSpPr txBox="1"/>
            <p:nvPr/>
          </p:nvSpPr>
          <p:spPr>
            <a:xfrm>
              <a:off x="586180" y="3575889"/>
              <a:ext cx="3541394" cy="341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 smtClean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블록체인이란</a:t>
              </a:r>
              <a:endPara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28086" y="3599353"/>
              <a:ext cx="3541394" cy="6216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 smtClean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의료기술과   </a:t>
              </a:r>
              <a:endPara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</a:pPr>
              <a:r>
                <a:rPr lang="ko-KR" altLang="en-US" sz="1400" spc="-150" dirty="0" smtClean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블록체인의 결합</a:t>
              </a:r>
              <a:endPara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212651" y="3206557"/>
              <a:ext cx="1493037" cy="369332"/>
              <a:chOff x="212651" y="3255887"/>
              <a:chExt cx="1493037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12651" y="3255887"/>
                <a:ext cx="545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001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57993" y="3255887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 smtClean="0">
                    <a:solidFill>
                      <a:schemeClr val="bg1"/>
                    </a:solidFill>
                  </a:rPr>
                  <a:t>용어설명</a:t>
                </a:r>
                <a:endParaRPr lang="ko-KR" altLang="en-US" spc="-15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356877" y="3206557"/>
              <a:ext cx="1493037" cy="369332"/>
              <a:chOff x="2356877" y="3206557"/>
              <a:chExt cx="1493037" cy="369332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356877" y="3206557"/>
                <a:ext cx="6030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002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902219" y="3206557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 smtClean="0">
                    <a:solidFill>
                      <a:schemeClr val="bg1"/>
                    </a:solidFill>
                  </a:rPr>
                  <a:t>문제제기</a:t>
                </a:r>
                <a:endParaRPr lang="ko-KR" altLang="en-US" spc="-15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510531" y="3206557"/>
              <a:ext cx="1493037" cy="369332"/>
              <a:chOff x="4952427" y="3207822"/>
              <a:chExt cx="1493037" cy="36933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952427" y="3207822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003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497769" y="3207822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 smtClean="0">
                    <a:solidFill>
                      <a:schemeClr val="bg1"/>
                    </a:solidFill>
                  </a:rPr>
                  <a:t>아이디어</a:t>
                </a:r>
                <a:endParaRPr lang="ko-KR" altLang="en-US" spc="-15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6787282" y="3206557"/>
              <a:ext cx="1493037" cy="369332"/>
              <a:chOff x="6956206" y="3236652"/>
              <a:chExt cx="1493037" cy="369332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956206" y="3236652"/>
                <a:ext cx="595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</a:rPr>
                  <a:t>004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501548" y="3236652"/>
                <a:ext cx="947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 smtClean="0">
                    <a:solidFill>
                      <a:schemeClr val="bg1"/>
                    </a:solidFill>
                  </a:rPr>
                  <a:t>기대효과</a:t>
                </a:r>
                <a:endParaRPr lang="ko-KR" altLang="en-US" spc="-15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730406" y="3590883"/>
              <a:ext cx="3541394" cy="341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 smtClean="0">
                  <a:solidFill>
                    <a:schemeClr val="bg1"/>
                  </a:solidFill>
                  <a:latin typeface="Noto Sans CJK KR Thin" panose="020B0200000000000000" pitchFamily="34" charset="-127"/>
                  <a:ea typeface="Noto Sans CJK KR Thin" panose="020B0200000000000000" pitchFamily="34" charset="-127"/>
                  <a:cs typeface="Arial" panose="020B0604020202020204" pitchFamily="34" charset="0"/>
                </a:rPr>
                <a:t>의료자료  해킹</a:t>
              </a:r>
              <a:endPara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84800" y="3622817"/>
              <a:ext cx="3541394" cy="341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endParaRPr lang="ko-KR" altLang="en-US" sz="1400" spc="-150" dirty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4884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338006" y="724659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84286624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709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001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chemeClr val="tx2"/>
                </a:solidFill>
                <a:latin typeface="+mn-ea"/>
              </a:rPr>
              <a:t>용어소개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063411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/>
          <p:cNvCxnSpPr/>
          <p:nvPr/>
        </p:nvCxnSpPr>
        <p:spPr>
          <a:xfrm>
            <a:off x="6096000" y="1722475"/>
            <a:ext cx="0" cy="401910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76339" y="2061875"/>
            <a:ext cx="1678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/>
                </a:solidFill>
              </a:rPr>
              <a:t>블록체인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04914" y="2699292"/>
            <a:ext cx="4178535" cy="271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데이터 분산 기록</a:t>
            </a:r>
            <a:endParaRPr lang="en-US" altLang="ko-KR" sz="2000" dirty="0" smtClean="0">
              <a:latin typeface="+mn-ea"/>
            </a:endParaRPr>
          </a:p>
          <a:p>
            <a:pPr algn="just">
              <a:buFont typeface="Arial" pitchFamily="34" charset="0"/>
              <a:buChar char="•"/>
            </a:pPr>
            <a:r>
              <a:rPr lang="en-US" altLang="ko-KR" sz="2000" dirty="0" smtClean="0">
                <a:latin typeface="+mn-ea"/>
              </a:rPr>
              <a:t>‘</a:t>
            </a:r>
            <a:r>
              <a:rPr lang="ko-KR" altLang="ko-KR" sz="2000" dirty="0" smtClean="0">
                <a:latin typeface="+mn-ea"/>
              </a:rPr>
              <a:t>공공거래장부</a:t>
            </a:r>
            <a:r>
              <a:rPr lang="en-US" altLang="ko-KR" sz="2000" dirty="0" smtClean="0">
                <a:latin typeface="+mn-ea"/>
              </a:rPr>
              <a:t>’, </a:t>
            </a:r>
            <a:r>
              <a:rPr lang="ko-KR" altLang="ko-KR" sz="2000" dirty="0" smtClean="0">
                <a:latin typeface="+mn-ea"/>
              </a:rPr>
              <a:t>분산거래장부</a:t>
            </a:r>
            <a:r>
              <a:rPr lang="en-US" altLang="ko-KR" sz="2000" dirty="0" smtClean="0">
                <a:latin typeface="+mn-ea"/>
              </a:rPr>
              <a:t>’</a:t>
            </a:r>
            <a:endParaRPr lang="ko-KR" altLang="ko-KR" sz="2000" dirty="0" smtClean="0">
              <a:latin typeface="+mn-ea"/>
            </a:endParaRPr>
          </a:p>
          <a:p>
            <a:pPr algn="just">
              <a:buFont typeface="Arial" pitchFamily="34" charset="0"/>
              <a:buChar char="•"/>
            </a:pPr>
            <a:r>
              <a:rPr lang="ko-KR" altLang="ko-KR" sz="2000" dirty="0" smtClean="0">
                <a:latin typeface="+mn-ea"/>
              </a:rPr>
              <a:t>네트워크에 참여하는 모든 사용자가 모든 거래 내역 등의 데이터를 저장하는 기술</a:t>
            </a:r>
            <a:r>
              <a:rPr lang="en-US" altLang="ko-KR" sz="2000" dirty="0" smtClean="0">
                <a:latin typeface="+mn-ea"/>
              </a:rPr>
              <a:t> </a:t>
            </a:r>
          </a:p>
          <a:p>
            <a:pPr algn="just">
              <a:buFont typeface="Arial" pitchFamily="34" charset="0"/>
              <a:buChar char="•"/>
            </a:pPr>
            <a:r>
              <a:rPr lang="ko-KR" altLang="ko-KR" sz="2000" dirty="0" smtClean="0">
                <a:latin typeface="+mn-ea"/>
              </a:rPr>
              <a:t>모든 사용자가 거래내역을 보유하고 있어 거래 내역을 확인할 때는 모든 사용자가 보유한 장부를 대조하고 확인</a:t>
            </a:r>
            <a:endParaRPr lang="en-US" altLang="ko-KR" sz="2000" dirty="0" smtClean="0">
              <a:latin typeface="+mn-ea"/>
            </a:endParaRPr>
          </a:p>
          <a:p>
            <a:pPr algn="just"/>
            <a:endParaRPr lang="ko-KR" altLang="en-US" sz="1050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1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17456" y="400386"/>
            <a:ext cx="1492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+mj-ea"/>
                <a:ea typeface="+mj-ea"/>
              </a:rPr>
              <a:t>용어소개</a:t>
            </a:r>
            <a:endParaRPr lang="ko-KR" altLang="en-US" sz="2800" dirty="0">
              <a:latin typeface="+mj-ea"/>
              <a:ea typeface="+mj-ea"/>
            </a:endParaRPr>
          </a:p>
        </p:txBody>
      </p:sp>
      <p:pic>
        <p:nvPicPr>
          <p:cNvPr id="16" name="그림 15" descr="블록체인3.png"/>
          <p:cNvPicPr>
            <a:picLocks noChangeAspect="1"/>
          </p:cNvPicPr>
          <p:nvPr/>
        </p:nvPicPr>
        <p:blipFill>
          <a:blip r:embed="rId2" cstate="print"/>
          <a:srcRect l="3225" t="739" r="2913"/>
          <a:stretch>
            <a:fillRect/>
          </a:stretch>
        </p:blipFill>
        <p:spPr>
          <a:xfrm>
            <a:off x="1304925" y="1543050"/>
            <a:ext cx="4057650" cy="42375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4579070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89352" y="2285885"/>
            <a:ext cx="1883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>
                <a:solidFill>
                  <a:schemeClr val="tx2"/>
                </a:solidFill>
              </a:rPr>
              <a:t>002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chemeClr val="tx2"/>
                </a:solidFill>
                <a:latin typeface="+mn-ea"/>
              </a:rPr>
              <a:t>문제제기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  <p:sp>
        <p:nvSpPr>
          <p:cNvPr id="11" name="이등변 삼각형 10"/>
          <p:cNvSpPr/>
          <p:nvPr/>
        </p:nvSpPr>
        <p:spPr>
          <a:xfrm>
            <a:off x="6688067" y="919927"/>
            <a:ext cx="3334365" cy="4594205"/>
          </a:xfrm>
          <a:prstGeom prst="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/>
          <p:cNvSpPr/>
          <p:nvPr/>
        </p:nvSpPr>
        <p:spPr>
          <a:xfrm>
            <a:off x="8552835" y="919927"/>
            <a:ext cx="3334365" cy="4594205"/>
          </a:xfrm>
          <a:prstGeom prst="triangle">
            <a:avLst/>
          </a:prstGeom>
          <a:solidFill>
            <a:schemeClr val="accent4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92155532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2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98406" y="476586"/>
            <a:ext cx="35141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/>
              <a:t>문제상황 제시</a:t>
            </a:r>
            <a:r>
              <a:rPr lang="en-US" altLang="ko-KR" sz="2200" dirty="0" smtClean="0"/>
              <a:t>-</a:t>
            </a:r>
            <a:r>
              <a:rPr lang="ko-KR" altLang="en-US" sz="2200" dirty="0" smtClean="0"/>
              <a:t>의료기록 해킹</a:t>
            </a:r>
            <a:endParaRPr lang="ko-KR" altLang="en-US" sz="2200" dirty="0"/>
          </a:p>
        </p:txBody>
      </p:sp>
      <p:sp>
        <p:nvSpPr>
          <p:cNvPr id="29" name="TextBox 28"/>
          <p:cNvSpPr txBox="1"/>
          <p:nvPr/>
        </p:nvSpPr>
        <p:spPr>
          <a:xfrm>
            <a:off x="2586149" y="2772512"/>
            <a:ext cx="465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A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12704" y="2885362"/>
            <a:ext cx="465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</a:rPr>
              <a:t>B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61310" y="2803289"/>
            <a:ext cx="431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C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358616" y="4331268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E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919393" y="5851185"/>
            <a:ext cx="12731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accent6"/>
                </a:solidFill>
                <a:latin typeface="+mn-ea"/>
              </a:rPr>
              <a:t>출처 </a:t>
            </a:r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: XXX YYY ZZZ (2014)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38" name="그림 37" descr="의료자료 해킹 헤드라인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4222" y="1139782"/>
            <a:ext cx="9671304" cy="1666822"/>
          </a:xfrm>
          <a:prstGeom prst="rect">
            <a:avLst/>
          </a:prstGeom>
        </p:spPr>
      </p:pic>
      <p:pic>
        <p:nvPicPr>
          <p:cNvPr id="39" name="그림 38" descr="의료자료 해킹 헤드라인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47278" y="2095500"/>
            <a:ext cx="7457575" cy="1603413"/>
          </a:xfrm>
          <a:prstGeom prst="rect">
            <a:avLst/>
          </a:prstGeom>
        </p:spPr>
      </p:pic>
      <p:pic>
        <p:nvPicPr>
          <p:cNvPr id="40" name="그림 39" descr="의료자료 해킹 헤드라인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92005" y="3428956"/>
            <a:ext cx="8257504" cy="1828843"/>
          </a:xfrm>
          <a:prstGeom prst="rect">
            <a:avLst/>
          </a:prstGeom>
        </p:spPr>
      </p:pic>
      <p:pic>
        <p:nvPicPr>
          <p:cNvPr id="41" name="그림 40" descr="의료자료 해킹 헤드라인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38657" y="4810100"/>
            <a:ext cx="9453343" cy="14573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13199653"/>
      </p:ext>
    </p:extLst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188881" y="273124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3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69831" y="438486"/>
            <a:ext cx="18020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/>
              <a:t>문제제기 사례</a:t>
            </a:r>
            <a:endParaRPr lang="ko-KR" altLang="en-US" sz="2200" dirty="0"/>
          </a:p>
        </p:txBody>
      </p:sp>
      <p:grpSp>
        <p:nvGrpSpPr>
          <p:cNvPr id="38" name="그룹 37"/>
          <p:cNvGrpSpPr/>
          <p:nvPr/>
        </p:nvGrpSpPr>
        <p:grpSpPr>
          <a:xfrm>
            <a:off x="628648" y="1970158"/>
            <a:ext cx="2590802" cy="2544692"/>
            <a:chOff x="504271" y="1317900"/>
            <a:chExt cx="2420456" cy="2420457"/>
          </a:xfrm>
        </p:grpSpPr>
        <p:sp>
          <p:nvSpPr>
            <p:cNvPr id="5" name="타원 4"/>
            <p:cNvSpPr/>
            <p:nvPr/>
          </p:nvSpPr>
          <p:spPr>
            <a:xfrm>
              <a:off x="504271" y="1317900"/>
              <a:ext cx="2420456" cy="2420457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121042" y="1673002"/>
              <a:ext cx="1184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bg1"/>
                  </a:solidFill>
                  <a:latin typeface="+mn-ea"/>
                </a:rPr>
                <a:t>CASE1</a:t>
              </a:r>
              <a:endParaRPr lang="ko-KR" altLang="en-US" sz="2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19124" y="2200275"/>
              <a:ext cx="219075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ko-KR" dirty="0" smtClean="0">
                  <a:solidFill>
                    <a:schemeClr val="bg1"/>
                  </a:solidFill>
                  <a:latin typeface="+mn-ea"/>
                </a:rPr>
                <a:t>이스라엘의 </a:t>
              </a:r>
              <a:r>
                <a:rPr lang="ko-KR" altLang="ko-KR" dirty="0" err="1" smtClean="0">
                  <a:solidFill>
                    <a:schemeClr val="bg1"/>
                  </a:solidFill>
                  <a:latin typeface="+mn-ea"/>
                </a:rPr>
                <a:t>벤구리온대학</a:t>
              </a:r>
              <a:r>
                <a:rPr lang="ko-KR" altLang="ko-KR" dirty="0" smtClean="0">
                  <a:solidFill>
                    <a:schemeClr val="bg1"/>
                  </a:solidFill>
                  <a:latin typeface="+mn-ea"/>
                </a:rPr>
                <a:t> 연구진</a:t>
              </a:r>
              <a:r>
                <a:rPr lang="en-US" altLang="ko-KR" dirty="0" smtClean="0">
                  <a:solidFill>
                    <a:schemeClr val="bg1"/>
                  </a:solidFill>
                  <a:latin typeface="+mn-ea"/>
                </a:rPr>
                <a:t> </a:t>
              </a:r>
              <a:r>
                <a:rPr lang="ko-KR" altLang="en-US" dirty="0" smtClean="0">
                  <a:solidFill>
                    <a:schemeClr val="bg1"/>
                  </a:solidFill>
                  <a:latin typeface="+mn-ea"/>
                </a:rPr>
                <a:t>논문</a:t>
              </a:r>
              <a:endParaRPr lang="en-US" altLang="ko-KR" dirty="0" smtClean="0">
                <a:solidFill>
                  <a:schemeClr val="bg1"/>
                </a:solidFill>
                <a:latin typeface="+mn-ea"/>
              </a:endParaRPr>
            </a:p>
            <a:p>
              <a:endParaRPr lang="en-US" altLang="ko-KR" dirty="0" smtClean="0">
                <a:solidFill>
                  <a:schemeClr val="bg1"/>
                </a:solidFill>
                <a:latin typeface="+mn-ea"/>
              </a:endParaRPr>
            </a:p>
            <a:p>
              <a:endParaRPr lang="ko-KR" altLang="en-US" dirty="0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4296795" y="1684818"/>
            <a:ext cx="2818380" cy="2877658"/>
            <a:chOff x="2790782" y="4008918"/>
            <a:chExt cx="2420456" cy="2420457"/>
          </a:xfrm>
        </p:grpSpPr>
        <p:sp>
          <p:nvSpPr>
            <p:cNvPr id="7" name="타원 6"/>
            <p:cNvSpPr/>
            <p:nvPr/>
          </p:nvSpPr>
          <p:spPr>
            <a:xfrm>
              <a:off x="2790782" y="4008918"/>
              <a:ext cx="2420456" cy="2420457"/>
            </a:xfrm>
            <a:prstGeom prst="ellipse">
              <a:avLst/>
            </a:prstGeom>
            <a:solidFill>
              <a:schemeClr val="accent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40095" y="4366560"/>
              <a:ext cx="12795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CASE 2</a:t>
              </a:r>
              <a:endParaRPr lang="ko-KR" altLang="en-US" sz="2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81325" y="4943475"/>
              <a:ext cx="21336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ko-KR" dirty="0" smtClean="0"/>
                <a:t>故 백남기 농민의 </a:t>
              </a:r>
              <a:r>
                <a:rPr lang="ko-KR" altLang="en-US" dirty="0" smtClean="0"/>
                <a:t>서울대 </a:t>
              </a:r>
              <a:r>
                <a:rPr lang="ko-KR" altLang="ko-KR" dirty="0" smtClean="0"/>
                <a:t>전자의무기록 무단 열람 사례</a:t>
              </a:r>
              <a:endParaRPr lang="ko-KR" altLang="en-US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8239125" y="1778476"/>
            <a:ext cx="2888540" cy="2745900"/>
            <a:chOff x="4234542" y="1493522"/>
            <a:chExt cx="2420456" cy="2420457"/>
          </a:xfrm>
        </p:grpSpPr>
        <p:sp>
          <p:nvSpPr>
            <p:cNvPr id="8" name="타원 7"/>
            <p:cNvSpPr/>
            <p:nvPr/>
          </p:nvSpPr>
          <p:spPr>
            <a:xfrm>
              <a:off x="4234542" y="1493522"/>
              <a:ext cx="2420456" cy="2420457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79209" y="2011241"/>
              <a:ext cx="12795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bg1"/>
                  </a:solidFill>
                </a:rPr>
                <a:t>CASE 3</a:t>
              </a:r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705350" y="2590800"/>
              <a:ext cx="1668230" cy="623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 err="1" smtClean="0">
                  <a:solidFill>
                    <a:schemeClr val="bg1"/>
                  </a:solidFill>
                </a:rPr>
                <a:t>싱가폴</a:t>
              </a:r>
              <a:r>
                <a:rPr lang="ko-KR" altLang="en-US" sz="2000" dirty="0" smtClean="0">
                  <a:solidFill>
                    <a:schemeClr val="bg1"/>
                  </a:solidFill>
                </a:rPr>
                <a:t> 의료기록 해킹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5" name="직선 연결선 44"/>
          <p:cNvCxnSpPr/>
          <p:nvPr/>
        </p:nvCxnSpPr>
        <p:spPr>
          <a:xfrm flipV="1">
            <a:off x="3362325" y="3238500"/>
            <a:ext cx="781050" cy="1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7267575" y="3219450"/>
            <a:ext cx="80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23925" y="4810125"/>
            <a:ext cx="8953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+mn-ea"/>
              </a:rPr>
              <a:t>AI</a:t>
            </a:r>
            <a:r>
              <a:rPr lang="ko-KR" altLang="ko-KR" dirty="0" smtClean="0">
                <a:latin typeface="+mn-ea"/>
              </a:rPr>
              <a:t>를 활용한 악성 코드로 병원의 환자 기록이나 영상</a:t>
            </a:r>
            <a:r>
              <a:rPr lang="en-US" altLang="ko-KR" dirty="0" smtClean="0">
                <a:latin typeface="+mn-ea"/>
              </a:rPr>
              <a:t>, </a:t>
            </a:r>
            <a:r>
              <a:rPr lang="ko-KR" altLang="ko-KR" dirty="0" smtClean="0">
                <a:latin typeface="+mn-ea"/>
              </a:rPr>
              <a:t>이미지 등을 조작해 의사들을 속이는 방식의 테러에 대한 우려가 커지고 있다</a:t>
            </a:r>
            <a:endParaRPr lang="en-US" altLang="ko-KR" dirty="0" smtClean="0">
              <a:latin typeface="+mn-ea"/>
            </a:endParaRPr>
          </a:p>
          <a:p>
            <a:r>
              <a:rPr lang="ko-KR" altLang="ko-KR" dirty="0" err="1" smtClean="0">
                <a:latin typeface="+mn-ea"/>
              </a:rPr>
              <a:t>이같은</a:t>
            </a:r>
            <a:r>
              <a:rPr lang="ko-KR" altLang="ko-KR" dirty="0" smtClean="0">
                <a:latin typeface="+mn-ea"/>
              </a:rPr>
              <a:t> 공격이 조직화되고 광범위하게 일어날 경우 재난 상황을 초래할 수도 있다</a:t>
            </a:r>
            <a:r>
              <a:rPr lang="en-US" altLang="ko-KR" dirty="0" smtClean="0">
                <a:latin typeface="+mn-ea"/>
              </a:rPr>
              <a:t>“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ko-KR" altLang="ko-KR" dirty="0" smtClean="0">
                <a:latin typeface="+mn-ea"/>
              </a:rPr>
              <a:t>윤성로 서울대 전기정보공학부 교수</a:t>
            </a:r>
          </a:p>
          <a:p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2362218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6819097" y="168528"/>
            <a:ext cx="5342392" cy="6447919"/>
            <a:chOff x="6181143" y="583198"/>
            <a:chExt cx="5342392" cy="6447919"/>
          </a:xfrm>
        </p:grpSpPr>
        <p:sp>
          <p:nvSpPr>
            <p:cNvPr id="4" name="TextBox 3"/>
            <p:cNvSpPr txBox="1"/>
            <p:nvPr/>
          </p:nvSpPr>
          <p:spPr>
            <a:xfrm>
              <a:off x="7825087" y="583198"/>
              <a:ext cx="3698448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chemeClr val="accent4">
                      <a:alpha val="20000"/>
                    </a:schemeClr>
                  </a:solidFill>
                  <a:ea typeface="+mj-ea"/>
                </a:rPr>
                <a:t>A</a:t>
              </a:r>
              <a:endParaRPr lang="ko-KR" altLang="en-US" sz="41300" spc="-150" dirty="0">
                <a:solidFill>
                  <a:schemeClr val="accent4">
                    <a:alpha val="20000"/>
                  </a:schemeClr>
                </a:solidFill>
                <a:ea typeface="+mj-ea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181143" y="583198"/>
              <a:ext cx="3698448" cy="6447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1300" spc="-150" dirty="0">
                  <a:solidFill>
                    <a:schemeClr val="accent2">
                      <a:alpha val="60000"/>
                    </a:schemeClr>
                  </a:solidFill>
                  <a:ea typeface="+mj-ea"/>
                </a:rPr>
                <a:t>A</a:t>
              </a:r>
              <a:endParaRPr lang="ko-KR" altLang="en-US" sz="41300" spc="-150" dirty="0">
                <a:solidFill>
                  <a:schemeClr val="accent2">
                    <a:alpha val="60000"/>
                  </a:schemeClr>
                </a:solidFill>
                <a:ea typeface="+mj-ea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9352" y="2285885"/>
            <a:ext cx="17235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b="1" dirty="0" smtClean="0">
                <a:solidFill>
                  <a:schemeClr val="tx2"/>
                </a:solidFill>
              </a:rPr>
              <a:t>003</a:t>
            </a:r>
            <a:endParaRPr lang="ko-KR" altLang="en-US" sz="7200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34" y="3549402"/>
            <a:ext cx="1601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solidFill>
                  <a:schemeClr val="tx2"/>
                </a:solidFill>
                <a:latin typeface="+mn-ea"/>
              </a:rPr>
              <a:t>아이디어</a:t>
            </a:r>
            <a:endParaRPr lang="ko-KR" altLang="en-US" sz="3200" spc="-15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489352" y="3392488"/>
            <a:ext cx="69747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75153" y="3090072"/>
            <a:ext cx="22140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Lorem Ipsum is simply dummy text</a:t>
            </a:r>
            <a:endParaRPr lang="ko-KR" altLang="en-US" sz="1050" dirty="0"/>
          </a:p>
        </p:txBody>
      </p:sp>
    </p:spTree>
    <p:extLst>
      <p:ext uri="{BB962C8B-B14F-4D97-AF65-F5344CB8AC3E}">
        <p14:creationId xmlns="" xmlns:p14="http://schemas.microsoft.com/office/powerpoint/2010/main" val="132676541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70306" y="4631115"/>
            <a:ext cx="3413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ko-KR" sz="1600" dirty="0" smtClean="0">
                <a:latin typeface="+mn-ea"/>
              </a:rPr>
              <a:t>전자 의료 기록</a:t>
            </a:r>
            <a:r>
              <a:rPr lang="en-US" altLang="ko-KR" sz="1600" dirty="0" smtClean="0">
                <a:latin typeface="+mn-ea"/>
              </a:rPr>
              <a:t>/</a:t>
            </a:r>
            <a:r>
              <a:rPr lang="ko-KR" altLang="ko-KR" sz="1600" dirty="0" smtClean="0">
                <a:latin typeface="+mn-ea"/>
              </a:rPr>
              <a:t>기타 유형의 의학적 데이터들을 추적하는 작업에 착수</a:t>
            </a:r>
            <a:endParaRPr lang="en-US" altLang="ko-KR" sz="1600" dirty="0" smtClean="0">
              <a:latin typeface="+mn-ea"/>
            </a:endParaRPr>
          </a:p>
          <a:p>
            <a:pPr algn="just"/>
            <a:r>
              <a:rPr lang="ko-KR" altLang="ko-KR" sz="1600" dirty="0" smtClean="0">
                <a:latin typeface="+mn-ea"/>
              </a:rPr>
              <a:t>평생 동안 진료 받은 모든 의료 내역을 완전하고 정확하게 저장</a:t>
            </a:r>
            <a:endParaRPr lang="en-US" altLang="ko-KR" sz="1600" dirty="0" smtClean="0">
              <a:latin typeface="+mn-ea"/>
            </a:endParaRPr>
          </a:p>
          <a:p>
            <a:pPr algn="just"/>
            <a:r>
              <a:rPr lang="ko-KR" altLang="ko-KR" sz="1600" dirty="0" smtClean="0">
                <a:latin typeface="+mn-ea"/>
              </a:rPr>
              <a:t>암호화로 보호되지만 개인이 희망할 경우 다른 사람의 접근을 허용할 수도</a:t>
            </a:r>
            <a:endParaRPr lang="ko-KR" altLang="en-US" sz="1600" dirty="0">
              <a:solidFill>
                <a:schemeClr val="tx2"/>
              </a:solidFill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542181" y="4652387"/>
            <a:ext cx="34137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ko-KR" sz="1400" dirty="0" smtClean="0">
                <a:latin typeface="+mn-ea"/>
              </a:rPr>
              <a:t>환자 개개인</a:t>
            </a:r>
            <a:r>
              <a:rPr lang="en-US" altLang="ko-KR" sz="1400" dirty="0" smtClean="0">
                <a:latin typeface="+mn-ea"/>
              </a:rPr>
              <a:t>:</a:t>
            </a:r>
            <a:r>
              <a:rPr lang="ko-KR" altLang="ko-KR" sz="1400" dirty="0" smtClean="0">
                <a:latin typeface="+mn-ea"/>
              </a:rPr>
              <a:t>자신의 의사와 병원과 약국이 자신의 병력과 관련된 모든 데이터를 검토했는지 확</a:t>
            </a:r>
            <a:r>
              <a:rPr lang="ko-KR" altLang="en-US" sz="1400" dirty="0" smtClean="0">
                <a:latin typeface="+mn-ea"/>
              </a:rPr>
              <a:t>인</a:t>
            </a:r>
            <a:r>
              <a:rPr lang="en-US" altLang="ko-KR" sz="1400" dirty="0" smtClean="0">
                <a:latin typeface="+mn-ea"/>
              </a:rPr>
              <a:t> </a:t>
            </a:r>
          </a:p>
          <a:p>
            <a:pPr algn="just"/>
            <a:r>
              <a:rPr lang="ko-KR" altLang="ko-KR" sz="1400" dirty="0" smtClean="0">
                <a:latin typeface="+mn-ea"/>
              </a:rPr>
              <a:t>연구원들</a:t>
            </a:r>
            <a:r>
              <a:rPr lang="en-US" altLang="ko-KR" sz="1400" dirty="0" smtClean="0">
                <a:latin typeface="+mn-ea"/>
              </a:rPr>
              <a:t>: </a:t>
            </a:r>
            <a:r>
              <a:rPr lang="ko-KR" altLang="ko-KR" sz="1400" dirty="0" smtClean="0">
                <a:latin typeface="+mn-ea"/>
              </a:rPr>
              <a:t>새로운 상관관계를 발견할 수 있도록 돕는 구체적인 환자 기록들에 접근</a:t>
            </a:r>
            <a:endParaRPr lang="en-US" altLang="ko-KR" sz="1400" dirty="0" smtClean="0"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93656" y="5004812"/>
            <a:ext cx="3413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ko-KR" dirty="0" smtClean="0"/>
              <a:t>현재 블록체인으로 의료의 미래를 개척한다는 </a:t>
            </a:r>
            <a:r>
              <a:rPr lang="ko-KR" altLang="ko-KR" dirty="0" err="1" smtClean="0"/>
              <a:t>독체인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DokChain</a:t>
            </a:r>
            <a:r>
              <a:rPr lang="en-US" altLang="ko-KR" dirty="0" smtClean="0"/>
              <a:t>) </a:t>
            </a:r>
            <a:r>
              <a:rPr lang="ko-KR" altLang="ko-KR" dirty="0" smtClean="0"/>
              <a:t>같은 프로젝트들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 중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58384" y="4342240"/>
            <a:ext cx="2719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2">
                    <a:lumMod val="75000"/>
                  </a:schemeClr>
                </a:solidFill>
              </a:rPr>
              <a:t>Dock chain project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131731" y="282649"/>
            <a:ext cx="10666421" cy="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265814" y="244548"/>
            <a:ext cx="720000" cy="72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90138" y="323244"/>
            <a:ext cx="259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4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79355" y="419436"/>
            <a:ext cx="4707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아이디어</a:t>
            </a:r>
            <a:r>
              <a:rPr lang="en-US" altLang="ko-KR" sz="3200" dirty="0" smtClean="0"/>
              <a:t>- </a:t>
            </a:r>
            <a:r>
              <a:rPr lang="ko-KR" altLang="en-US" sz="3200" dirty="0" smtClean="0"/>
              <a:t>의료기술 추적</a:t>
            </a:r>
            <a:endParaRPr lang="ko-KR" altLang="en-US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5010150" y="4143375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블록체인 기반 어플리케이션</a:t>
            </a:r>
            <a:endParaRPr lang="ko-KR" altLang="en-US" sz="2000" dirty="0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48700" y="4162425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익명으로 의료 연구 사용 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26" name="그림 25" descr="dock cha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8700" y="1549766"/>
            <a:ext cx="3562350" cy="2482118"/>
          </a:xfrm>
          <a:prstGeom prst="rect">
            <a:avLst/>
          </a:prstGeom>
        </p:spPr>
      </p:pic>
      <p:pic>
        <p:nvPicPr>
          <p:cNvPr id="28" name="그림 27" descr="블록체인2.png"/>
          <p:cNvPicPr>
            <a:picLocks noChangeAspect="1"/>
          </p:cNvPicPr>
          <p:nvPr/>
        </p:nvPicPr>
        <p:blipFill>
          <a:blip r:embed="rId3" cstate="print"/>
          <a:srcRect l="10909" r="6900"/>
          <a:stretch>
            <a:fillRect/>
          </a:stretch>
        </p:blipFill>
        <p:spPr>
          <a:xfrm>
            <a:off x="5162550" y="1647825"/>
            <a:ext cx="2981325" cy="2305050"/>
          </a:xfrm>
          <a:prstGeom prst="rect">
            <a:avLst/>
          </a:prstGeom>
        </p:spPr>
      </p:pic>
      <p:pic>
        <p:nvPicPr>
          <p:cNvPr id="29" name="그림 28" descr="anonymous.png"/>
          <p:cNvPicPr>
            <a:picLocks noChangeAspect="1"/>
          </p:cNvPicPr>
          <p:nvPr/>
        </p:nvPicPr>
        <p:blipFill>
          <a:blip r:embed="rId4" cstate="print"/>
          <a:srcRect l="2239"/>
          <a:stretch>
            <a:fillRect/>
          </a:stretch>
        </p:blipFill>
        <p:spPr>
          <a:xfrm>
            <a:off x="8810625" y="1462612"/>
            <a:ext cx="2495551" cy="252307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8988735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7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8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80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4" dur="80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5" dur="80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80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0" grpId="0"/>
      <p:bldP spid="43" grpId="0"/>
      <p:bldP spid="44" grpId="0"/>
      <p:bldP spid="22" grpId="0"/>
      <p:bldP spid="24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1263</TotalTime>
  <Words>376</Words>
  <Application>Microsoft Office PowerPoint</Application>
  <PresentationFormat>사용자 지정</PresentationFormat>
  <Paragraphs>86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굴림</vt:lpstr>
      <vt:lpstr>Arial</vt:lpstr>
      <vt:lpstr>나눔스퀘어라운드 Regular</vt:lpstr>
      <vt:lpstr>Noto Sans CJK KR Thin</vt:lpstr>
      <vt:lpstr>Wingdings</vt:lpstr>
      <vt:lpstr>맑은 고딕</vt:lpstr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사용자</cp:lastModifiedBy>
  <cp:revision>167</cp:revision>
  <dcterms:created xsi:type="dcterms:W3CDTF">2015-01-21T11:35:38Z</dcterms:created>
  <dcterms:modified xsi:type="dcterms:W3CDTF">2019-06-09T13:49:45Z</dcterms:modified>
</cp:coreProperties>
</file>