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80" r:id="rId4"/>
    <p:sldId id="284" r:id="rId5"/>
    <p:sldId id="285" r:id="rId6"/>
    <p:sldId id="286" r:id="rId7"/>
    <p:sldId id="287" r:id="rId8"/>
    <p:sldId id="288" r:id="rId9"/>
    <p:sldId id="289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GPU </a:t>
            </a:r>
            <a:r>
              <a:rPr lang="ko-KR" altLang="en-US" dirty="0"/>
              <a:t>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유튜브 주소</a:t>
            </a:r>
            <a:r>
              <a:rPr lang="en-US" altLang="ko-KR" dirty="0"/>
              <a:t>: https://youtu.be/C9n_pNvg0Zo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그래픽 처리장치</a:t>
            </a:r>
            <a:r>
              <a:rPr lang="en-US" altLang="ko-KR" dirty="0"/>
              <a:t>(Graphic Processing Unit)</a:t>
            </a:r>
          </a:p>
          <a:p>
            <a:pPr lvl="1"/>
            <a:r>
              <a:rPr lang="ko-KR" altLang="en-US" dirty="0"/>
              <a:t>그래픽</a:t>
            </a:r>
            <a:r>
              <a:rPr lang="en-US" altLang="ko-KR" dirty="0"/>
              <a:t>, 3D</a:t>
            </a:r>
            <a:r>
              <a:rPr lang="ko-KR" altLang="en-US" dirty="0"/>
              <a:t>를 위한 프로세서로 개발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는 </a:t>
            </a:r>
            <a:r>
              <a:rPr lang="ko-KR" altLang="en-US" b="1" dirty="0">
                <a:solidFill>
                  <a:schemeClr val="accent5"/>
                </a:solidFill>
              </a:rPr>
              <a:t>직렬</a:t>
            </a:r>
            <a:r>
              <a:rPr lang="ko-KR" altLang="en-US" dirty="0"/>
              <a:t> 명령 처리</a:t>
            </a:r>
            <a:endParaRPr lang="en-US" altLang="ko-KR" dirty="0"/>
          </a:p>
          <a:p>
            <a:pPr lvl="1"/>
            <a:r>
              <a:rPr lang="en-US" altLang="ko-KR" dirty="0"/>
              <a:t>GPU</a:t>
            </a:r>
            <a:r>
              <a:rPr lang="ko-KR" altLang="en-US" dirty="0"/>
              <a:t>는 </a:t>
            </a:r>
            <a:r>
              <a:rPr lang="ko-KR" altLang="en-US" b="1" dirty="0">
                <a:solidFill>
                  <a:schemeClr val="accent5"/>
                </a:solidFill>
              </a:rPr>
              <a:t>병렬</a:t>
            </a:r>
            <a:r>
              <a:rPr lang="ko-KR" altLang="en-US" dirty="0"/>
              <a:t> 명령 처리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B56027-1954-9231-27AF-A233C432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65500"/>
            <a:ext cx="76200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</a:t>
            </a:r>
            <a:r>
              <a:rPr lang="ko-KR" altLang="en-US" dirty="0"/>
              <a:t>구성요소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</a:p>
          <a:p>
            <a:pPr lvl="1"/>
            <a:r>
              <a:rPr lang="en-US" altLang="ko-KR" dirty="0"/>
              <a:t>GPU </a:t>
            </a:r>
            <a:r>
              <a:rPr lang="ko-KR" altLang="en-US" dirty="0"/>
              <a:t>내에는 여러 개의 멀티 프로세서가 존재</a:t>
            </a:r>
            <a:endParaRPr lang="en-US" altLang="ko-KR" dirty="0"/>
          </a:p>
          <a:p>
            <a:pPr lvl="1"/>
            <a:r>
              <a:rPr lang="ko-KR" altLang="en-US" dirty="0"/>
              <a:t>멀티 프로세서에서 작동되는 하나의 코어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Scalar Processing(SP)</a:t>
            </a:r>
          </a:p>
          <a:p>
            <a:pPr lvl="1"/>
            <a:r>
              <a:rPr lang="en-US" altLang="ko-KR" dirty="0"/>
              <a:t>GPU </a:t>
            </a:r>
            <a:r>
              <a:rPr lang="ko-KR" altLang="en-US" dirty="0"/>
              <a:t>칩의 가장 작은 단위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Thread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Streaming</a:t>
            </a:r>
            <a:r>
              <a:rPr lang="ko-KR" altLang="en-US" dirty="0"/>
              <a:t> </a:t>
            </a:r>
            <a:r>
              <a:rPr lang="en-US" altLang="ko-KR" dirty="0"/>
              <a:t>Multiprocessor(SM)</a:t>
            </a:r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SP</a:t>
            </a:r>
            <a:r>
              <a:rPr lang="ko-KR" altLang="en-US" dirty="0"/>
              <a:t>로 구성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17FBA3-675C-1283-E28D-6D5D3902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327" y="2230282"/>
            <a:ext cx="2884670" cy="290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49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</a:t>
            </a:r>
            <a:r>
              <a:rPr lang="ko-KR" altLang="en-US" dirty="0"/>
              <a:t>구성요소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Warp</a:t>
            </a:r>
          </a:p>
          <a:p>
            <a:pPr lvl="1"/>
            <a:r>
              <a:rPr lang="en-US" altLang="ko-KR" dirty="0"/>
              <a:t>Thread</a:t>
            </a:r>
            <a:r>
              <a:rPr lang="ko-KR" altLang="en-US" dirty="0"/>
              <a:t>를 </a:t>
            </a:r>
            <a:r>
              <a:rPr lang="en-US" altLang="ko-KR" dirty="0"/>
              <a:t>32</a:t>
            </a:r>
            <a:r>
              <a:rPr lang="ko-KR" altLang="en-US" dirty="0"/>
              <a:t>개의 단위로 나눔</a:t>
            </a:r>
            <a:endParaRPr lang="en-US" altLang="ko-KR" dirty="0"/>
          </a:p>
          <a:p>
            <a:pPr lvl="1"/>
            <a:r>
              <a:rPr lang="ko-KR" altLang="en-US" dirty="0"/>
              <a:t>한 명령을 실행하기 위한 최소 단위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Block</a:t>
            </a:r>
          </a:p>
          <a:p>
            <a:pPr lvl="1"/>
            <a:r>
              <a:rPr lang="en-US" altLang="ko-KR" dirty="0"/>
              <a:t>Thread</a:t>
            </a:r>
            <a:r>
              <a:rPr lang="ko-KR" altLang="en-US" dirty="0"/>
              <a:t>의 모음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Grid</a:t>
            </a:r>
          </a:p>
          <a:p>
            <a:pPr lvl="1"/>
            <a:r>
              <a:rPr lang="en-US" altLang="ko-KR" dirty="0"/>
              <a:t>Block</a:t>
            </a:r>
            <a:r>
              <a:rPr lang="ko-KR" altLang="en-US" dirty="0"/>
              <a:t>의 모음</a:t>
            </a:r>
            <a:endParaRPr lang="en-US" altLang="ko-KR" dirty="0"/>
          </a:p>
          <a:p>
            <a:pPr lvl="1"/>
            <a:r>
              <a:rPr lang="en-US" altLang="ko-KR" dirty="0"/>
              <a:t>65,536</a:t>
            </a:r>
            <a:r>
              <a:rPr lang="ko-KR" altLang="en-US" dirty="0"/>
              <a:t>개의 </a:t>
            </a:r>
            <a:r>
              <a:rPr lang="en-US" altLang="ko-KR" dirty="0"/>
              <a:t>Block</a:t>
            </a:r>
            <a:r>
              <a:rPr lang="ko-KR" altLang="en-US" dirty="0"/>
              <a:t>으로 구성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56B79B-E9E0-7E87-FE3E-7E05DE8D5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282" y="2458392"/>
            <a:ext cx="6113798" cy="375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0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</a:t>
            </a:r>
            <a:r>
              <a:rPr lang="ko-KR" altLang="en-US" dirty="0"/>
              <a:t>메모리</a:t>
            </a:r>
          </a:p>
        </p:txBody>
      </p:sp>
      <p:sp>
        <p:nvSpPr>
          <p:cNvPr id="5" name="AutoShape 4" descr="ns_attach_image_10341480058497790">
            <a:extLst>
              <a:ext uri="{FF2B5EF4-FFF2-40B4-BE49-F238E27FC236}">
                <a16:creationId xmlns:a16="http://schemas.microsoft.com/office/drawing/2014/main" id="{9A134FC5-E876-3FB1-2288-95B261AD58F5}"/>
              </a:ext>
            </a:extLst>
          </p:cNvPr>
          <p:cNvSpPr>
            <a:spLocks noGrp="1" noChangeAspect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ko-KR" dirty="0"/>
              <a:t>Register</a:t>
            </a:r>
          </a:p>
          <a:p>
            <a:pPr lvl="1"/>
            <a:r>
              <a:rPr lang="ko-KR" altLang="en-US" dirty="0"/>
              <a:t>접근 속도가 </a:t>
            </a:r>
            <a:r>
              <a:rPr lang="ko-KR" altLang="en-US" b="1" dirty="0">
                <a:solidFill>
                  <a:schemeClr val="accent5"/>
                </a:solidFill>
              </a:rPr>
              <a:t>가장 빠름</a:t>
            </a:r>
            <a:endParaRPr lang="en-US" altLang="ko-KR" b="1" dirty="0">
              <a:solidFill>
                <a:schemeClr val="accent5"/>
              </a:solidFill>
            </a:endParaRPr>
          </a:p>
          <a:p>
            <a:r>
              <a:rPr lang="en-US" altLang="ko-KR" dirty="0"/>
              <a:t>Shared memory</a:t>
            </a:r>
          </a:p>
          <a:p>
            <a:pPr lvl="1"/>
            <a:r>
              <a:rPr lang="ko-KR" altLang="en-US" dirty="0"/>
              <a:t>접근 속도가 </a:t>
            </a:r>
            <a:r>
              <a:rPr lang="en-US" altLang="ko-KR" b="1" dirty="0">
                <a:solidFill>
                  <a:schemeClr val="accent5"/>
                </a:solidFill>
              </a:rPr>
              <a:t>2</a:t>
            </a:r>
            <a:r>
              <a:rPr lang="ko-KR" altLang="en-US" b="1" dirty="0">
                <a:solidFill>
                  <a:schemeClr val="accent5"/>
                </a:solidFill>
              </a:rPr>
              <a:t>번째로 빠름</a:t>
            </a:r>
            <a:endParaRPr lang="en-US" altLang="ko-KR" b="1" dirty="0">
              <a:solidFill>
                <a:schemeClr val="accent5"/>
              </a:solidFill>
            </a:endParaRPr>
          </a:p>
          <a:p>
            <a:pPr lvl="1"/>
            <a:r>
              <a:rPr lang="en-US" altLang="ko-KR" dirty="0"/>
              <a:t>Block </a:t>
            </a:r>
            <a:r>
              <a:rPr lang="ko-KR" altLang="en-US" dirty="0"/>
              <a:t>단위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Local memory</a:t>
            </a:r>
          </a:p>
          <a:p>
            <a:r>
              <a:rPr lang="en-US" altLang="ko-KR" dirty="0"/>
              <a:t>Constant memory</a:t>
            </a:r>
          </a:p>
          <a:p>
            <a:r>
              <a:rPr lang="en-US" altLang="ko-KR" dirty="0"/>
              <a:t>Texture memory</a:t>
            </a:r>
          </a:p>
          <a:p>
            <a:r>
              <a:rPr lang="en-US" altLang="ko-KR" dirty="0"/>
              <a:t>Global memory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B62A91-DE4C-B9FB-B811-85A72B9D0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532" y="1152525"/>
            <a:ext cx="6774586" cy="512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9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</a:t>
            </a:r>
            <a:endParaRPr lang="ko-KR" altLang="en-US" dirty="0"/>
          </a:p>
        </p:txBody>
      </p:sp>
      <p:sp>
        <p:nvSpPr>
          <p:cNvPr id="5" name="AutoShape 4" descr="ns_attach_image_10341480058497790">
            <a:extLst>
              <a:ext uri="{FF2B5EF4-FFF2-40B4-BE49-F238E27FC236}">
                <a16:creationId xmlns:a16="http://schemas.microsoft.com/office/drawing/2014/main" id="{9A134FC5-E876-3FB1-2288-95B261AD58F5}"/>
              </a:ext>
            </a:extLst>
          </p:cNvPr>
          <p:cNvSpPr>
            <a:spLocks noGrp="1" noChangeAspect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GPU </a:t>
            </a:r>
            <a:r>
              <a:rPr lang="ko-KR" altLang="en-US" dirty="0"/>
              <a:t>병렬 명령 처리를 프로그래밍 언어를 통해 수행할 수 있게 하는 기술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에서 </a:t>
            </a:r>
            <a:r>
              <a:rPr lang="en-US" altLang="ko-KR" dirty="0"/>
              <a:t>GPU</a:t>
            </a:r>
            <a:r>
              <a:rPr lang="ko-KR" altLang="en-US" dirty="0"/>
              <a:t>로 메모리 복사</a:t>
            </a:r>
            <a:endParaRPr lang="en-US" altLang="ko-KR" dirty="0"/>
          </a:p>
          <a:p>
            <a:r>
              <a:rPr lang="en-US" altLang="ko-KR" dirty="0"/>
              <a:t>GPU</a:t>
            </a:r>
            <a:r>
              <a:rPr lang="ko-KR" altLang="en-US" dirty="0"/>
              <a:t>에서 연산 수행</a:t>
            </a:r>
            <a:endParaRPr lang="en-US" altLang="ko-KR" dirty="0"/>
          </a:p>
          <a:p>
            <a:r>
              <a:rPr lang="en-US" altLang="ko-KR" dirty="0"/>
              <a:t>GPU</a:t>
            </a:r>
            <a:r>
              <a:rPr lang="ko-KR" altLang="en-US" dirty="0"/>
              <a:t>에서 </a:t>
            </a:r>
            <a:r>
              <a:rPr lang="en-US" altLang="ko-KR" dirty="0"/>
              <a:t>CPU</a:t>
            </a:r>
            <a:r>
              <a:rPr lang="ko-KR" altLang="en-US" dirty="0"/>
              <a:t>로 메모리 복사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A8CCD7-DC2E-2994-0ED3-FA17618FB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467" y="2410801"/>
            <a:ext cx="986075" cy="1434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976441-CDE0-B5F1-91AA-7B68CD4D4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968" y="2410801"/>
            <a:ext cx="1175648" cy="14342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E9FA52-9D46-AB8B-D097-7F60B148D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467" y="4776009"/>
            <a:ext cx="986075" cy="14342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3A0887-5298-7C29-B6D0-4CB1DEA03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968" y="4776009"/>
            <a:ext cx="1175648" cy="14342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73A09F-0787-89AA-4514-7F55D1A35282}"/>
              </a:ext>
            </a:extLst>
          </p:cNvPr>
          <p:cNvSpPr txBox="1"/>
          <p:nvPr/>
        </p:nvSpPr>
        <p:spPr>
          <a:xfrm>
            <a:off x="9190139" y="3941218"/>
            <a:ext cx="147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여기서 연산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16ABCE9-7674-9E6A-BF70-4003D670C4DF}"/>
              </a:ext>
            </a:extLst>
          </p:cNvPr>
          <p:cNvCxnSpPr>
            <a:cxnSpLocks/>
          </p:cNvCxnSpPr>
          <p:nvPr/>
        </p:nvCxnSpPr>
        <p:spPr>
          <a:xfrm>
            <a:off x="7974767" y="3127947"/>
            <a:ext cx="1079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A946F2-F7A0-CE15-F420-8D6C1A46F7F7}"/>
              </a:ext>
            </a:extLst>
          </p:cNvPr>
          <p:cNvCxnSpPr>
            <a:cxnSpLocks/>
          </p:cNvCxnSpPr>
          <p:nvPr/>
        </p:nvCxnSpPr>
        <p:spPr>
          <a:xfrm rot="10800000">
            <a:off x="7974767" y="5493154"/>
            <a:ext cx="1079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9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</a:t>
            </a:r>
            <a:endParaRPr lang="ko-KR" altLang="en-US" dirty="0"/>
          </a:p>
        </p:txBody>
      </p:sp>
      <p:sp>
        <p:nvSpPr>
          <p:cNvPr id="5" name="AutoShape 4" descr="ns_attach_image_10341480058497790">
            <a:extLst>
              <a:ext uri="{FF2B5EF4-FFF2-40B4-BE49-F238E27FC236}">
                <a16:creationId xmlns:a16="http://schemas.microsoft.com/office/drawing/2014/main" id="{9A134FC5-E876-3FB1-2288-95B261AD58F5}"/>
              </a:ext>
            </a:extLst>
          </p:cNvPr>
          <p:cNvSpPr>
            <a:spLocks noGrp="1" noChangeAspect="1" noChangeArrowheads="1"/>
          </p:cNvSpPr>
          <p:nvPr>
            <p:ph type="body" sz="quarter" idx="10"/>
          </p:nvPr>
        </p:nvSpPr>
        <p:spPr bwMode="auto">
          <a:xfrm>
            <a:off x="411920" y="1197495"/>
            <a:ext cx="11369675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/>
              <a:t>__device__</a:t>
            </a:r>
          </a:p>
          <a:p>
            <a:pPr lvl="1"/>
            <a:r>
              <a:rPr lang="en-US" altLang="ko-KR" b="1" dirty="0">
                <a:solidFill>
                  <a:schemeClr val="accent5"/>
                </a:solidFill>
              </a:rPr>
              <a:t>GPU</a:t>
            </a:r>
            <a:r>
              <a:rPr lang="ko-KR" altLang="en-US" dirty="0"/>
              <a:t>에서 수행되는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__host__</a:t>
            </a:r>
          </a:p>
          <a:p>
            <a:pPr lvl="1"/>
            <a:r>
              <a:rPr lang="en-US" altLang="ko-KR" b="1" dirty="0">
                <a:solidFill>
                  <a:schemeClr val="accent5"/>
                </a:solidFill>
              </a:rPr>
              <a:t>CPU</a:t>
            </a:r>
            <a:r>
              <a:rPr lang="ko-KR" altLang="en-US" dirty="0"/>
              <a:t>에서 수행되는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__device__</a:t>
            </a:r>
            <a:r>
              <a:rPr lang="ko-KR" altLang="en-US" dirty="0"/>
              <a:t> </a:t>
            </a:r>
            <a:r>
              <a:rPr lang="en-US" altLang="ko-KR" dirty="0"/>
              <a:t>__host__</a:t>
            </a:r>
          </a:p>
          <a:p>
            <a:pPr lvl="1"/>
            <a:r>
              <a:rPr lang="en-US" altLang="ko-KR" dirty="0"/>
              <a:t>CPU, GPU </a:t>
            </a:r>
            <a:r>
              <a:rPr lang="ko-KR" altLang="en-US" dirty="0"/>
              <a:t>두 곳에서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__global__</a:t>
            </a:r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에서 선언</a:t>
            </a:r>
            <a:r>
              <a:rPr lang="en-US" altLang="ko-KR" dirty="0"/>
              <a:t>, GPU</a:t>
            </a:r>
            <a:r>
              <a:rPr lang="ko-KR" altLang="en-US" dirty="0"/>
              <a:t>에서 수행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1977F7-61F0-5503-FE38-F68C2D3D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07915"/>
            <a:ext cx="5482466" cy="32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4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</a:t>
            </a:r>
            <a:r>
              <a:rPr lang="ko-KR" altLang="en-US" dirty="0"/>
              <a:t>메모리</a:t>
            </a:r>
          </a:p>
        </p:txBody>
      </p:sp>
      <p:sp>
        <p:nvSpPr>
          <p:cNvPr id="5" name="AutoShape 4" descr="ns_attach_image_10341480058497790">
            <a:extLst>
              <a:ext uri="{FF2B5EF4-FFF2-40B4-BE49-F238E27FC236}">
                <a16:creationId xmlns:a16="http://schemas.microsoft.com/office/drawing/2014/main" id="{9A134FC5-E876-3FB1-2288-95B261AD58F5}"/>
              </a:ext>
            </a:extLst>
          </p:cNvPr>
          <p:cNvSpPr>
            <a:spLocks noGrp="1" noChangeAspect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&lt;&lt;&lt; </a:t>
            </a:r>
            <a:r>
              <a:rPr lang="en-US" altLang="ko-KR" dirty="0" err="1"/>
              <a:t>BlockNum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ThreadNum</a:t>
            </a:r>
            <a:r>
              <a:rPr lang="ko-KR" altLang="en-US" dirty="0"/>
              <a:t> </a:t>
            </a:r>
            <a:r>
              <a:rPr lang="en-US" altLang="ko-KR" dirty="0"/>
              <a:t>&gt;&gt;&gt;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커널 함수에서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Block, Thread </a:t>
            </a:r>
            <a:r>
              <a:rPr lang="ko-KR" altLang="en-US" dirty="0"/>
              <a:t>개수 조절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번째 파라미터는 </a:t>
            </a:r>
            <a:r>
              <a:rPr lang="en-US" altLang="ko-KR" dirty="0"/>
              <a:t>Block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번째 파라미터는 </a:t>
            </a:r>
            <a:r>
              <a:rPr lang="en-US" altLang="ko-KR" dirty="0"/>
              <a:t>Thread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DC551C-4960-CF05-62A3-9D8BA3472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041" y="2141352"/>
            <a:ext cx="6814039" cy="3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1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223</Words>
  <Application>Microsoft Office PowerPoint</Application>
  <PresentationFormat>와이드스크린</PresentationFormat>
  <Paragraphs>73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CryptoCraft 테마</vt:lpstr>
      <vt:lpstr>제목 테마</vt:lpstr>
      <vt:lpstr>GPU 기초</vt:lpstr>
      <vt:lpstr>GPU</vt:lpstr>
      <vt:lpstr>GPU 구성요소</vt:lpstr>
      <vt:lpstr>GPU 구성요소</vt:lpstr>
      <vt:lpstr>GPU 메모리</vt:lpstr>
      <vt:lpstr>CUDA</vt:lpstr>
      <vt:lpstr>CUDA</vt:lpstr>
      <vt:lpstr>GPU 메모리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송민호</cp:lastModifiedBy>
  <cp:revision>133</cp:revision>
  <dcterms:created xsi:type="dcterms:W3CDTF">2019-03-05T04:29:07Z</dcterms:created>
  <dcterms:modified xsi:type="dcterms:W3CDTF">2022-12-15T08:47:49Z</dcterms:modified>
</cp:coreProperties>
</file>