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14"/>
  </p:notesMasterIdLst>
  <p:handoutMasterIdLst>
    <p:handoutMasterId r:id="rId15"/>
  </p:handoutMasterIdLst>
  <p:sldIdLst>
    <p:sldId id="420" r:id="rId2"/>
    <p:sldId id="486" r:id="rId3"/>
    <p:sldId id="467" r:id="rId4"/>
    <p:sldId id="489" r:id="rId5"/>
    <p:sldId id="488" r:id="rId6"/>
    <p:sldId id="474" r:id="rId7"/>
    <p:sldId id="490" r:id="rId8"/>
    <p:sldId id="491" r:id="rId9"/>
    <p:sldId id="492" r:id="rId10"/>
    <p:sldId id="493" r:id="rId11"/>
    <p:sldId id="494" r:id="rId12"/>
    <p:sldId id="29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63" autoAdjust="0"/>
    <p:restoredTop sz="94848"/>
  </p:normalViewPr>
  <p:slideViewPr>
    <p:cSldViewPr snapToGrid="0">
      <p:cViewPr varScale="1">
        <p:scale>
          <a:sx n="113" d="100"/>
          <a:sy n="113" d="100"/>
        </p:scale>
        <p:origin x="96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2024. 7. 16.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2024. 7. 16.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544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8372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2770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87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>
                <a:latin typeface="+mj-lt"/>
              </a:rPr>
              <a:t>Q &amp; A</a:t>
            </a:r>
            <a:endParaRPr lang="ko-KR" altLang="en-US" sz="8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4115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1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gGFVBTxjsB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0E50-C04F-9545-9437-A821B3EDE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</p:spPr>
        <p:txBody>
          <a:bodyPr>
            <a:normAutofit/>
          </a:bodyPr>
          <a:lstStyle/>
          <a:p>
            <a:r>
              <a:rPr kumimoji="1" lang="ko-KR" altLang="en-US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국산암호로 기밀성이 강화된 </a:t>
            </a:r>
            <a:r>
              <a:rPr kumimoji="1" lang="ko-KR" altLang="en-US" sz="4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스테가노그래피에</a:t>
            </a:r>
            <a:r>
              <a:rPr kumimoji="1" lang="ko-KR" altLang="en-US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대한 딥러닝 기반의 </a:t>
            </a:r>
            <a:r>
              <a:rPr kumimoji="1" lang="ko-KR" altLang="en-US" sz="40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스테그아날리시스</a:t>
            </a:r>
            <a:b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b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  <a:hlinkClick r:id="rId2"/>
              </a:rPr>
              <a:t>https://</a:t>
            </a:r>
            <a:r>
              <a:rPr kumimoji="1" lang="en-US" altLang="ko-KR" sz="4000" dirty="0" err="1">
                <a:latin typeface="Apple SD Gothic Neo" panose="02000300000000000000" pitchFamily="2" charset="-127"/>
                <a:ea typeface="Apple SD Gothic Neo" panose="02000300000000000000" pitchFamily="2" charset="-127"/>
                <a:hlinkClick r:id="rId2"/>
              </a:rPr>
              <a:t>youtu.be</a:t>
            </a:r>
            <a:r>
              <a:rPr kumimoji="1" lang="en-US" altLang="ko-KR" sz="4000" dirty="0">
                <a:latin typeface="Apple SD Gothic Neo" panose="02000300000000000000" pitchFamily="2" charset="-127"/>
                <a:ea typeface="Apple SD Gothic Neo" panose="02000300000000000000" pitchFamily="2" charset="-127"/>
                <a:hlinkClick r:id="rId2"/>
              </a:rPr>
              <a:t>/</a:t>
            </a:r>
            <a:r>
              <a:rPr kumimoji="1" lang="en-US" altLang="ko-KR" sz="4000" dirty="0" err="1">
                <a:latin typeface="Apple SD Gothic Neo" panose="02000300000000000000" pitchFamily="2" charset="-127"/>
                <a:ea typeface="Apple SD Gothic Neo" panose="02000300000000000000" pitchFamily="2" charset="-127"/>
                <a:hlinkClick r:id="rId2"/>
              </a:rPr>
              <a:t>gGFVBTxjsBs</a:t>
            </a:r>
            <a:endParaRPr kumimoji="1" lang="ko-KR" altLang="en-US" sz="4000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04678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F28F5-2F99-B894-5E4B-EDD4FA42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실험 진행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1AF85-58DB-8F19-BAEA-ADAE18E9E364}"/>
              </a:ext>
            </a:extLst>
          </p:cNvPr>
          <p:cNvSpPr txBox="1"/>
          <p:nvPr/>
        </p:nvSpPr>
        <p:spPr>
          <a:xfrm>
            <a:off x="411920" y="1095593"/>
            <a:ext cx="11677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dirty="0" err="1">
                <a:latin typeface="Helvetica" pitchFamily="2" charset="0"/>
              </a:rPr>
              <a:t>x_train</a:t>
            </a:r>
            <a:r>
              <a:rPr lang="en-US" altLang="ko-KR" dirty="0">
                <a:latin typeface="Helvetica" pitchFamily="2" charset="0"/>
              </a:rPr>
              <a:t>, </a:t>
            </a:r>
            <a:r>
              <a:rPr lang="en-US" altLang="ko-KR" dirty="0" err="1">
                <a:latin typeface="Helvetica" pitchFamily="2" charset="0"/>
              </a:rPr>
              <a:t>y_train</a:t>
            </a:r>
            <a:r>
              <a:rPr lang="ko-KR" altLang="en-US" dirty="0">
                <a:latin typeface="Helvetica" pitchFamily="2" charset="0"/>
              </a:rPr>
              <a:t>에 </a:t>
            </a:r>
            <a:r>
              <a:rPr lang="en-US" altLang="ko-KR" dirty="0" err="1">
                <a:latin typeface="Helvetica" pitchFamily="2" charset="0"/>
              </a:rPr>
              <a:t>arr</a:t>
            </a:r>
            <a:r>
              <a:rPr lang="ko-KR" altLang="en-US" dirty="0">
                <a:latin typeface="Helvetica" pitchFamily="2" charset="0"/>
              </a:rPr>
              <a:t>과 </a:t>
            </a:r>
            <a:r>
              <a:rPr lang="en-US" altLang="ko-KR" dirty="0">
                <a:latin typeface="Helvetica" pitchFamily="2" charset="0"/>
              </a:rPr>
              <a:t>B</a:t>
            </a:r>
            <a:r>
              <a:rPr lang="ko-KR" altLang="en-US" dirty="0" err="1">
                <a:latin typeface="Helvetica" pitchFamily="2" charset="0"/>
              </a:rPr>
              <a:t>를</a:t>
            </a:r>
            <a:r>
              <a:rPr lang="ko-KR" altLang="en-US" dirty="0">
                <a:latin typeface="Helvetica" pitchFamily="2" charset="0"/>
              </a:rPr>
              <a:t> 넣어 실험 진행</a:t>
            </a:r>
            <a:endParaRPr lang="en-US" altLang="ko-KR" dirty="0">
              <a:latin typeface="Helvetica" pitchFamily="2" charset="0"/>
            </a:endParaRPr>
          </a:p>
        </p:txBody>
      </p:sp>
      <p:pic>
        <p:nvPicPr>
          <p:cNvPr id="4" name="그림 3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12F03347-F2AA-2700-5B70-70F5344E27F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168"/>
          <a:stretch/>
        </p:blipFill>
        <p:spPr>
          <a:xfrm>
            <a:off x="411920" y="1464925"/>
            <a:ext cx="11368160" cy="4834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7664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F28F5-2F99-B894-5E4B-EDD4FA42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실험 진행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1AF85-58DB-8F19-BAEA-ADAE18E9E364}"/>
              </a:ext>
            </a:extLst>
          </p:cNvPr>
          <p:cNvSpPr txBox="1"/>
          <p:nvPr/>
        </p:nvSpPr>
        <p:spPr>
          <a:xfrm>
            <a:off x="411920" y="1095593"/>
            <a:ext cx="11677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dirty="0">
                <a:latin typeface="Helvetica" pitchFamily="2" charset="0"/>
              </a:rPr>
              <a:t>실험 결과</a:t>
            </a:r>
            <a:endParaRPr lang="en-US" altLang="ko-KR" dirty="0">
              <a:latin typeface="Helvetica" pitchFamily="2" charset="0"/>
            </a:endParaRPr>
          </a:p>
        </p:txBody>
      </p:sp>
      <p:pic>
        <p:nvPicPr>
          <p:cNvPr id="7" name="그림 6" descr="텍스트, 스크린샷, 문서, 번호이(가) 표시된 사진&#10;&#10;자동 생성된 설명">
            <a:extLst>
              <a:ext uri="{FF2B5EF4-FFF2-40B4-BE49-F238E27FC236}">
                <a16:creationId xmlns:a16="http://schemas.microsoft.com/office/drawing/2014/main" id="{D3A908E8-BAD3-0535-7748-FF8D0338DD6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1231"/>
          <a:stretch/>
        </p:blipFill>
        <p:spPr>
          <a:xfrm>
            <a:off x="411920" y="1791732"/>
            <a:ext cx="7505700" cy="3970675"/>
          </a:xfrm>
          <a:prstGeom prst="rect">
            <a:avLst/>
          </a:prstGeom>
        </p:spPr>
      </p:pic>
      <p:pic>
        <p:nvPicPr>
          <p:cNvPr id="9" name="그림 8" descr="텍스트, 스크린샷, 문서, 번호이(가) 표시된 사진&#10;&#10;자동 생성된 설명">
            <a:extLst>
              <a:ext uri="{FF2B5EF4-FFF2-40B4-BE49-F238E27FC236}">
                <a16:creationId xmlns:a16="http://schemas.microsoft.com/office/drawing/2014/main" id="{17AB4C39-B8E5-B2F7-13C7-F2DC5FB2DB4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700"/>
          <a:stretch/>
        </p:blipFill>
        <p:spPr>
          <a:xfrm>
            <a:off x="4274380" y="2415629"/>
            <a:ext cx="7505700" cy="2722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8484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566211-7A2C-234C-9DC3-A1D103F1DBDE}"/>
              </a:ext>
            </a:extLst>
          </p:cNvPr>
          <p:cNvSpPr/>
          <p:nvPr/>
        </p:nvSpPr>
        <p:spPr>
          <a:xfrm>
            <a:off x="3649362" y="2082113"/>
            <a:ext cx="4893276" cy="269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>
                <a:solidFill>
                  <a:schemeClr val="tx1"/>
                </a:solidFill>
              </a:rPr>
              <a:t>감사합니다</a:t>
            </a:r>
            <a:r>
              <a:rPr kumimoji="1" lang="en-US" altLang="ko-KR" sz="3600" b="1">
                <a:solidFill>
                  <a:schemeClr val="tx1"/>
                </a:solidFill>
              </a:rPr>
              <a:t>.</a:t>
            </a:r>
            <a:endParaRPr kumimoji="1" lang="ko-KR" altLang="en-US" sz="3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635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07875-2205-2020-060E-FEC9B377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연구</a:t>
            </a:r>
            <a:r>
              <a:rPr kumimoji="1" lang="ko-KR" altLang="en-US" dirty="0"/>
              <a:t> 계획</a:t>
            </a:r>
            <a:endParaRPr kumimoji="1" lang="ko-Kore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038171-D964-F1A2-0946-E47DAA1588AF}"/>
              </a:ext>
            </a:extLst>
          </p:cNvPr>
          <p:cNvSpPr txBox="1"/>
          <p:nvPr/>
        </p:nvSpPr>
        <p:spPr>
          <a:xfrm>
            <a:off x="411921" y="1956356"/>
            <a:ext cx="11677161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effectLst/>
                <a:latin typeface="Helvetica Neue" panose="02000503000000020004" pitchFamily="2" charset="0"/>
              </a:rPr>
              <a:t>기존 연구들</a:t>
            </a:r>
            <a:endParaRPr lang="ko-KR" altLang="en-US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Helvetica Neue" panose="02000503000000020004" pitchFamily="2" charset="0"/>
              </a:rPr>
              <a:t>기존의 대부분의 연구들이 </a:t>
            </a:r>
            <a:r>
              <a:rPr lang="ko-KR" altLang="en-US" dirty="0" err="1">
                <a:effectLst/>
                <a:latin typeface="Helvetica Neue" panose="02000503000000020004" pitchFamily="2" charset="0"/>
              </a:rPr>
              <a:t>임베딩</a:t>
            </a:r>
            <a:r>
              <a:rPr lang="ko-KR" altLang="en-US" dirty="0">
                <a:effectLst/>
                <a:latin typeface="Helvetica Neue" panose="02000503000000020004" pitchFamily="2" charset="0"/>
              </a:rPr>
              <a:t> 방식만 구별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latin typeface="Helvetica Neue" panose="02000503000000020004" pitchFamily="2" charset="0"/>
                <a:ea typeface="Apple SD Gothic Neo" panose="02000300000000000000" pitchFamily="2" charset="-127"/>
              </a:rPr>
              <a:t>그러나 이러한 연구들의 데이터는 기밀성이 낮으며 암호화를 진행하지 않았음</a:t>
            </a:r>
            <a:endParaRPr lang="en-US" altLang="ko-KR" dirty="0"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우리는 기밀성을 향상시키기 위해 </a:t>
            </a:r>
            <a:r>
              <a:rPr lang="ko-KR" altLang="en-US" dirty="0" err="1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임베딩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된 </a:t>
            </a:r>
            <a:r>
              <a:rPr lang="ko-KR" altLang="en-US" dirty="0" err="1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스테가노그래피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이미지에 국산암호 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Speck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을 사용하여 분석 할 예정</a:t>
            </a:r>
            <a:endParaRPr lang="en-US" altLang="ko-KR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우선 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32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비트인 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Speck 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암호를 시작으로 성공 시 다양한 국산 암호를 사용해 볼 예정</a:t>
            </a:r>
            <a:endParaRPr lang="ko-KR" altLang="en-US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 algn="just"/>
            <a:endParaRPr lang="en-US" altLang="ko-KR" dirty="0">
              <a:latin typeface="Helvetica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64E0447-534B-2D26-A408-D1E69EE26CDD}"/>
              </a:ext>
            </a:extLst>
          </p:cNvPr>
          <p:cNvSpPr txBox="1"/>
          <p:nvPr/>
        </p:nvSpPr>
        <p:spPr>
          <a:xfrm>
            <a:off x="411920" y="3987681"/>
            <a:ext cx="116771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 err="1">
                <a:latin typeface="Helvetica Neue" panose="02000503000000020004" pitchFamily="2" charset="0"/>
              </a:rPr>
              <a:t>스테가노그래피</a:t>
            </a:r>
            <a:r>
              <a:rPr lang="ko-KR" altLang="en-US" b="1" dirty="0">
                <a:latin typeface="Helvetica Neue" panose="02000503000000020004" pitchFamily="2" charset="0"/>
              </a:rPr>
              <a:t> </a:t>
            </a:r>
            <a:r>
              <a:rPr lang="ko-KR" altLang="en-US" b="1" dirty="0" err="1">
                <a:latin typeface="Helvetica Neue" panose="02000503000000020004" pitchFamily="2" charset="0"/>
              </a:rPr>
              <a:t>임베딩</a:t>
            </a:r>
            <a:r>
              <a:rPr lang="ko-KR" altLang="en-US" b="1" dirty="0">
                <a:latin typeface="Helvetica Neue" panose="02000503000000020004" pitchFamily="2" charset="0"/>
              </a:rPr>
              <a:t> </a:t>
            </a:r>
            <a:endParaRPr lang="ko-KR" altLang="en-US" dirty="0">
              <a:effectLst/>
              <a:latin typeface="Helvetica Neue" panose="02000503000000020004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ko-KR" altLang="en-US" dirty="0" err="1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스테가노그래피에서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가장 유명한 </a:t>
            </a:r>
            <a:r>
              <a:rPr lang="ko-KR" altLang="en-US" dirty="0" err="1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임베딩인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JMOD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와 </a:t>
            </a:r>
            <a:r>
              <a:rPr lang="en-US" altLang="ko-KR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JUNIWARD</a:t>
            </a:r>
            <a:r>
              <a:rPr lang="ko-KR" altLang="en-US" dirty="0" err="1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를</a:t>
            </a:r>
            <a:r>
              <a:rPr lang="ko-KR" altLang="en-US" dirty="0">
                <a:effectLst/>
                <a:latin typeface="Helvetica Neue" panose="02000503000000020004" pitchFamily="2" charset="0"/>
                <a:ea typeface="Apple SD Gothic Neo" panose="02000300000000000000" pitchFamily="2" charset="-127"/>
              </a:rPr>
              <a:t> 사용 </a:t>
            </a:r>
            <a:endParaRPr lang="en-US" altLang="ko-KR" dirty="0">
              <a:effectLst/>
              <a:latin typeface="Helvetica Neue" panose="02000503000000020004" pitchFamily="2" charset="0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00464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직사각형 87">
            <a:extLst>
              <a:ext uri="{FF2B5EF4-FFF2-40B4-BE49-F238E27FC236}">
                <a16:creationId xmlns:a16="http://schemas.microsoft.com/office/drawing/2014/main" id="{A55755DB-91AA-8646-ABAB-666D1486E8E1}"/>
              </a:ext>
            </a:extLst>
          </p:cNvPr>
          <p:cNvSpPr/>
          <p:nvPr/>
        </p:nvSpPr>
        <p:spPr>
          <a:xfrm>
            <a:off x="6370515" y="2873384"/>
            <a:ext cx="5821485" cy="3776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F305E813-333D-CC34-164C-3D4108C95967}"/>
              </a:ext>
            </a:extLst>
          </p:cNvPr>
          <p:cNvSpPr/>
          <p:nvPr/>
        </p:nvSpPr>
        <p:spPr>
          <a:xfrm>
            <a:off x="0" y="2873384"/>
            <a:ext cx="6255026" cy="377686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467A54F-196A-6922-3230-A3E8B986B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3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스테가노그래피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/</a:t>
            </a:r>
            <a:r>
              <a:rPr kumimoji="1"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</a:t>
            </a:r>
            <a:r>
              <a:rPr kumimoji="1"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스테그아날리시스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6AE09DB-1311-DB08-CDBF-D715AD387DF7}"/>
              </a:ext>
            </a:extLst>
          </p:cNvPr>
          <p:cNvSpPr/>
          <p:nvPr/>
        </p:nvSpPr>
        <p:spPr>
          <a:xfrm>
            <a:off x="205049" y="4839759"/>
            <a:ext cx="1699438" cy="418568"/>
          </a:xfrm>
          <a:prstGeom prst="rect">
            <a:avLst/>
          </a:prstGeom>
          <a:noFill/>
          <a:ln w="1905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E6CAFD3-C4CA-3578-E474-3F28145FD75E}"/>
              </a:ext>
            </a:extLst>
          </p:cNvPr>
          <p:cNvSpPr/>
          <p:nvPr/>
        </p:nvSpPr>
        <p:spPr>
          <a:xfrm>
            <a:off x="3875198" y="4839759"/>
            <a:ext cx="1774841" cy="418568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698276-B933-11CD-DBEC-A4E201446D76}"/>
              </a:ext>
            </a:extLst>
          </p:cNvPr>
          <p:cNvSpPr txBox="1"/>
          <p:nvPr/>
        </p:nvSpPr>
        <p:spPr>
          <a:xfrm>
            <a:off x="309179" y="4863830"/>
            <a:ext cx="17748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 err="1"/>
              <a:t>Stego</a:t>
            </a:r>
            <a:r>
              <a:rPr kumimoji="1" lang="en-US" altLang="ko-Kore-KR" sz="1600" dirty="0"/>
              <a:t> object(S)</a:t>
            </a:r>
            <a:endParaRPr kumimoji="1" lang="ko-Kore-KR" altLang="en-US" sz="1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882DCFE-D486-2D07-D7F9-55D2AD24477A}"/>
              </a:ext>
            </a:extLst>
          </p:cNvPr>
          <p:cNvSpPr txBox="1"/>
          <p:nvPr/>
        </p:nvSpPr>
        <p:spPr>
          <a:xfrm>
            <a:off x="3957668" y="4863830"/>
            <a:ext cx="180049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Cover object(C)</a:t>
            </a:r>
            <a:endParaRPr kumimoji="1" lang="ko-Kore-KR" altLang="en-US" sz="16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E3B7983A-6393-DD59-C4C0-4C8FCF348F0D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1904487" y="5049043"/>
            <a:ext cx="191214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0AAB05F-F92F-9A41-D696-1D462912A359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1054768" y="4217397"/>
            <a:ext cx="1" cy="6223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0A9A16D-20C6-C027-24A3-52A482E67FD1}"/>
              </a:ext>
            </a:extLst>
          </p:cNvPr>
          <p:cNvSpPr txBox="1"/>
          <p:nvPr/>
        </p:nvSpPr>
        <p:spPr>
          <a:xfrm>
            <a:off x="479424" y="3903311"/>
            <a:ext cx="135165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Embedding</a:t>
            </a:r>
            <a:endParaRPr kumimoji="1" lang="ko-Kore-KR" altLang="en-US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AD74B7-0CB9-7827-4425-07DA2E77EB5D}"/>
              </a:ext>
            </a:extLst>
          </p:cNvPr>
          <p:cNvSpPr txBox="1"/>
          <p:nvPr/>
        </p:nvSpPr>
        <p:spPr>
          <a:xfrm>
            <a:off x="1929360" y="4627592"/>
            <a:ext cx="2198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Secret Message(M)</a:t>
            </a:r>
            <a:endParaRPr kumimoji="1" lang="ko-Kore-KR" altLang="en-US" sz="1600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6A1ACE6C-E0B9-9E1E-1D86-B398F8117087}"/>
              </a:ext>
            </a:extLst>
          </p:cNvPr>
          <p:cNvCxnSpPr>
            <a:cxnSpLocks/>
          </p:cNvCxnSpPr>
          <p:nvPr/>
        </p:nvCxnSpPr>
        <p:spPr>
          <a:xfrm>
            <a:off x="4883294" y="4327809"/>
            <a:ext cx="0" cy="4944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3F0DD3E-7DDC-6452-92EB-4345F0AD16B5}"/>
              </a:ext>
            </a:extLst>
          </p:cNvPr>
          <p:cNvSpPr txBox="1"/>
          <p:nvPr/>
        </p:nvSpPr>
        <p:spPr>
          <a:xfrm>
            <a:off x="3774634" y="3977570"/>
            <a:ext cx="21980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Secret Message(M)</a:t>
            </a:r>
            <a:endParaRPr kumimoji="1" lang="ko-Kore-KR" altLang="en-US" sz="1600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4BD59BD3-DD12-2CF0-FA30-3DF520B4E874}"/>
              </a:ext>
            </a:extLst>
          </p:cNvPr>
          <p:cNvCxnSpPr>
            <a:cxnSpLocks/>
          </p:cNvCxnSpPr>
          <p:nvPr/>
        </p:nvCxnSpPr>
        <p:spPr>
          <a:xfrm flipV="1">
            <a:off x="4873653" y="5257762"/>
            <a:ext cx="0" cy="357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412A4C3-EEFE-3362-2882-FA7CFFDDE484}"/>
              </a:ext>
            </a:extLst>
          </p:cNvPr>
          <p:cNvSpPr txBox="1"/>
          <p:nvPr/>
        </p:nvSpPr>
        <p:spPr>
          <a:xfrm>
            <a:off x="3630593" y="5612449"/>
            <a:ext cx="25058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/>
              <a:t>Key(K)</a:t>
            </a:r>
          </a:p>
          <a:p>
            <a:pPr algn="ctr"/>
            <a:r>
              <a:rPr kumimoji="1" lang="en-US" altLang="ko-Kore-KR" sz="1600" dirty="0"/>
              <a:t>(Pure / Secret / Public)</a:t>
            </a:r>
            <a:endParaRPr kumimoji="1" lang="ko-Kore-KR" altLang="en-US" sz="16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39E784C-3FC8-E573-9495-37EECAF4FEA8}"/>
              </a:ext>
            </a:extLst>
          </p:cNvPr>
          <p:cNvSpPr/>
          <p:nvPr/>
        </p:nvSpPr>
        <p:spPr>
          <a:xfrm>
            <a:off x="6541962" y="4725877"/>
            <a:ext cx="1184939" cy="646331"/>
          </a:xfrm>
          <a:prstGeom prst="rect">
            <a:avLst/>
          </a:prstGeom>
          <a:noFill/>
          <a:ln w="19050">
            <a:solidFill>
              <a:srgbClr val="2E75B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ABC8E02-6D7E-5861-5B2F-2178B7F116A2}"/>
              </a:ext>
            </a:extLst>
          </p:cNvPr>
          <p:cNvSpPr txBox="1"/>
          <p:nvPr/>
        </p:nvSpPr>
        <p:spPr>
          <a:xfrm>
            <a:off x="6568766" y="4725877"/>
            <a:ext cx="11849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/>
              <a:t>Feature</a:t>
            </a:r>
          </a:p>
          <a:p>
            <a:pPr algn="ctr"/>
            <a:r>
              <a:rPr kumimoji="1" lang="en-US" altLang="ko-Kore-KR" sz="1600" dirty="0"/>
              <a:t>extraction</a:t>
            </a:r>
            <a:endParaRPr kumimoji="1" lang="ko-Kore-KR" altLang="en-US" sz="1600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4F7800C-C5A9-BE83-6E95-1D8F979DDA9E}"/>
              </a:ext>
            </a:extLst>
          </p:cNvPr>
          <p:cNvSpPr/>
          <p:nvPr/>
        </p:nvSpPr>
        <p:spPr>
          <a:xfrm>
            <a:off x="8141913" y="4725877"/>
            <a:ext cx="1243655" cy="646331"/>
          </a:xfrm>
          <a:prstGeom prst="rect">
            <a:avLst/>
          </a:prstGeom>
          <a:noFill/>
          <a:ln w="19050">
            <a:solidFill>
              <a:srgbClr val="2E75B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A0A71E3-1FDE-C0DA-307D-02B8381737CB}"/>
              </a:ext>
            </a:extLst>
          </p:cNvPr>
          <p:cNvSpPr txBox="1"/>
          <p:nvPr/>
        </p:nvSpPr>
        <p:spPr>
          <a:xfrm>
            <a:off x="8181430" y="4760939"/>
            <a:ext cx="115929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/>
              <a:t>Detection</a:t>
            </a:r>
          </a:p>
          <a:p>
            <a:pPr algn="ctr"/>
            <a:r>
              <a:rPr kumimoji="1" lang="en-US" altLang="ko-Kore-KR" sz="1600" dirty="0"/>
              <a:t>method</a:t>
            </a:r>
            <a:endParaRPr kumimoji="1" lang="ko-Kore-KR" altLang="en-US" sz="1600" dirty="0"/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3DD61234-5420-FA20-2466-8EE43B94199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5650039" y="5049043"/>
            <a:ext cx="8818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EA720E6-C9FC-64C8-E8AE-4411C189A15D}"/>
              </a:ext>
            </a:extLst>
          </p:cNvPr>
          <p:cNvSpPr txBox="1"/>
          <p:nvPr/>
        </p:nvSpPr>
        <p:spPr>
          <a:xfrm>
            <a:off x="6742726" y="5611613"/>
            <a:ext cx="3531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2E75B6"/>
                </a:solidFill>
              </a:rPr>
              <a:t>Deep learning – based approach</a:t>
            </a:r>
          </a:p>
          <a:p>
            <a:pPr algn="ctr"/>
            <a:r>
              <a:rPr kumimoji="1" lang="en-US" altLang="ko-Kore-KR" sz="1600" dirty="0"/>
              <a:t>can be applied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786DB8B9-E661-D671-5B95-916A57190D3D}"/>
              </a:ext>
            </a:extLst>
          </p:cNvPr>
          <p:cNvCxnSpPr>
            <a:cxnSpLocks/>
          </p:cNvCxnSpPr>
          <p:nvPr/>
        </p:nvCxnSpPr>
        <p:spPr>
          <a:xfrm>
            <a:off x="7726901" y="5049043"/>
            <a:ext cx="4006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꺾인 연결선[E] 39">
            <a:extLst>
              <a:ext uri="{FF2B5EF4-FFF2-40B4-BE49-F238E27FC236}">
                <a16:creationId xmlns:a16="http://schemas.microsoft.com/office/drawing/2014/main" id="{2E58153E-EC7A-A9AF-2091-6F1B25F7343E}"/>
              </a:ext>
            </a:extLst>
          </p:cNvPr>
          <p:cNvCxnSpPr>
            <a:cxnSpLocks/>
            <a:stCxn id="27" idx="3"/>
          </p:cNvCxnSpPr>
          <p:nvPr/>
        </p:nvCxnSpPr>
        <p:spPr>
          <a:xfrm flipV="1">
            <a:off x="9385568" y="4533660"/>
            <a:ext cx="888894" cy="51538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꺾인 연결선[E] 45">
            <a:extLst>
              <a:ext uri="{FF2B5EF4-FFF2-40B4-BE49-F238E27FC236}">
                <a16:creationId xmlns:a16="http://schemas.microsoft.com/office/drawing/2014/main" id="{5A001B3C-A6FA-7DC6-3571-EF157FF76FD7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9385568" y="5049043"/>
            <a:ext cx="888894" cy="5130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5A73A07-C1F0-1530-3895-A9035ED0A4BF}"/>
              </a:ext>
            </a:extLst>
          </p:cNvPr>
          <p:cNvSpPr/>
          <p:nvPr/>
        </p:nvSpPr>
        <p:spPr>
          <a:xfrm>
            <a:off x="10274462" y="4205412"/>
            <a:ext cx="1631855" cy="646331"/>
          </a:xfrm>
          <a:prstGeom prst="rect">
            <a:avLst/>
          </a:prstGeom>
          <a:noFill/>
          <a:ln w="19050">
            <a:solidFill>
              <a:srgbClr val="2E75B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01A0DE-682C-8050-60B3-A64778FF7619}"/>
              </a:ext>
            </a:extLst>
          </p:cNvPr>
          <p:cNvSpPr txBox="1"/>
          <p:nvPr/>
        </p:nvSpPr>
        <p:spPr>
          <a:xfrm>
            <a:off x="10376679" y="3808293"/>
            <a:ext cx="14274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600" dirty="0"/>
              <a:t>Classification</a:t>
            </a:r>
            <a:endParaRPr kumimoji="1" lang="ko-Kore-KR" altLang="en-US" sz="1600" dirty="0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B6D6A2D7-A814-5E84-0284-765D15276C62}"/>
              </a:ext>
            </a:extLst>
          </p:cNvPr>
          <p:cNvSpPr/>
          <p:nvPr/>
        </p:nvSpPr>
        <p:spPr>
          <a:xfrm>
            <a:off x="10288802" y="5235621"/>
            <a:ext cx="1617513" cy="960767"/>
          </a:xfrm>
          <a:prstGeom prst="rect">
            <a:avLst/>
          </a:prstGeom>
          <a:noFill/>
          <a:ln w="19050">
            <a:solidFill>
              <a:srgbClr val="2E75B6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35898119-217B-FF49-D5B5-42E6E130168D}"/>
              </a:ext>
            </a:extLst>
          </p:cNvPr>
          <p:cNvSpPr txBox="1"/>
          <p:nvPr/>
        </p:nvSpPr>
        <p:spPr>
          <a:xfrm>
            <a:off x="10456750" y="4225141"/>
            <a:ext cx="1209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 err="1"/>
              <a:t>Stego</a:t>
            </a:r>
            <a:r>
              <a:rPr kumimoji="1" lang="en-US" altLang="ko-Kore-KR" sz="1200" dirty="0"/>
              <a:t> or cover</a:t>
            </a:r>
            <a:endParaRPr kumimoji="1" lang="ko-Kore-KR" altLang="en-US" sz="1200" dirty="0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943C1DE-0709-9387-EAA5-B73D38DB760C}"/>
              </a:ext>
            </a:extLst>
          </p:cNvPr>
          <p:cNvSpPr/>
          <p:nvPr/>
        </p:nvSpPr>
        <p:spPr>
          <a:xfrm>
            <a:off x="10471709" y="4494396"/>
            <a:ext cx="262902" cy="266543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21FD2820-EA04-2A46-0650-956DF047C5B0}"/>
              </a:ext>
            </a:extLst>
          </p:cNvPr>
          <p:cNvSpPr txBox="1"/>
          <p:nvPr/>
        </p:nvSpPr>
        <p:spPr>
          <a:xfrm>
            <a:off x="10454483" y="4489168"/>
            <a:ext cx="259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C</a:t>
            </a:r>
            <a:endParaRPr kumimoji="1" lang="ko-Kore-KR" altLang="en-US" sz="1200" dirty="0"/>
          </a:p>
        </p:txBody>
      </p:sp>
      <p:sp>
        <p:nvSpPr>
          <p:cNvPr id="76" name="직사각형 75">
            <a:extLst>
              <a:ext uri="{FF2B5EF4-FFF2-40B4-BE49-F238E27FC236}">
                <a16:creationId xmlns:a16="http://schemas.microsoft.com/office/drawing/2014/main" id="{99578876-9E9D-ED81-FAEA-5AB49E6274B2}"/>
              </a:ext>
            </a:extLst>
          </p:cNvPr>
          <p:cNvSpPr/>
          <p:nvPr/>
        </p:nvSpPr>
        <p:spPr>
          <a:xfrm>
            <a:off x="11403399" y="4494396"/>
            <a:ext cx="262902" cy="266543"/>
          </a:xfrm>
          <a:prstGeom prst="rect">
            <a:avLst/>
          </a:prstGeom>
          <a:noFill/>
          <a:ln w="1905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1CA5A0C-B498-A9D0-314A-69385E62D6E3}"/>
              </a:ext>
            </a:extLst>
          </p:cNvPr>
          <p:cNvSpPr txBox="1"/>
          <p:nvPr/>
        </p:nvSpPr>
        <p:spPr>
          <a:xfrm>
            <a:off x="11388175" y="4498360"/>
            <a:ext cx="2597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/>
              <a:t>S</a:t>
            </a:r>
            <a:endParaRPr kumimoji="1" lang="ko-Kore-KR" altLang="en-US" sz="12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B291CA4-6956-B6C6-EF7D-5B72A64B7133}"/>
              </a:ext>
            </a:extLst>
          </p:cNvPr>
          <p:cNvSpPr txBox="1"/>
          <p:nvPr/>
        </p:nvSpPr>
        <p:spPr>
          <a:xfrm>
            <a:off x="10377384" y="5286345"/>
            <a:ext cx="14403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1200" dirty="0" err="1"/>
              <a:t>Stego</a:t>
            </a:r>
            <a:r>
              <a:rPr kumimoji="1" lang="en-US" altLang="ko-Kore-KR" sz="1200" dirty="0"/>
              <a:t> method 1</a:t>
            </a:r>
          </a:p>
          <a:p>
            <a:r>
              <a:rPr kumimoji="1" lang="en-US" altLang="ko-Kore-KR" sz="1200" dirty="0"/>
              <a:t>~ </a:t>
            </a:r>
            <a:r>
              <a:rPr kumimoji="1" lang="en-US" altLang="ko-Kore-KR" sz="1200" dirty="0" err="1"/>
              <a:t>Stego</a:t>
            </a:r>
            <a:r>
              <a:rPr kumimoji="1" lang="en-US" altLang="ko-Kore-KR" sz="1200" dirty="0"/>
              <a:t> method n</a:t>
            </a:r>
          </a:p>
          <a:p>
            <a:endParaRPr kumimoji="1" lang="ko-Kore-KR" altLang="en-US" sz="1200" dirty="0"/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BD747089-9B81-9A3F-30DE-90C8B4B9B06B}"/>
              </a:ext>
            </a:extLst>
          </p:cNvPr>
          <p:cNvSpPr/>
          <p:nvPr/>
        </p:nvSpPr>
        <p:spPr>
          <a:xfrm>
            <a:off x="10483603" y="5837665"/>
            <a:ext cx="262902" cy="266543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F33D1B6-6896-E789-C541-5923A5112340}"/>
                  </a:ext>
                </a:extLst>
              </p:cNvPr>
              <p:cNvSpPr txBox="1"/>
              <p:nvPr/>
            </p:nvSpPr>
            <p:spPr>
              <a:xfrm>
                <a:off x="10466377" y="5832437"/>
                <a:ext cx="2597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1" lang="ko-Kore-KR" altLang="en-US" sz="12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3F33D1B6-6896-E789-C541-5923A51123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6377" y="5832437"/>
                <a:ext cx="259788" cy="276999"/>
              </a:xfrm>
              <a:prstGeom prst="rect">
                <a:avLst/>
              </a:prstGeom>
              <a:blipFill>
                <a:blip r:embed="rId3"/>
                <a:stretch>
                  <a:fillRect r="-476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직사각형 82">
            <a:extLst>
              <a:ext uri="{FF2B5EF4-FFF2-40B4-BE49-F238E27FC236}">
                <a16:creationId xmlns:a16="http://schemas.microsoft.com/office/drawing/2014/main" id="{348A6071-E8A2-8EE5-6846-4198E6A32DE2}"/>
              </a:ext>
            </a:extLst>
          </p:cNvPr>
          <p:cNvSpPr/>
          <p:nvPr/>
        </p:nvSpPr>
        <p:spPr>
          <a:xfrm>
            <a:off x="11415293" y="5837665"/>
            <a:ext cx="262902" cy="266543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76AA0FA-F471-C1B6-E247-7D05C77892CE}"/>
                  </a:ext>
                </a:extLst>
              </p:cNvPr>
              <p:cNvSpPr txBox="1"/>
              <p:nvPr/>
            </p:nvSpPr>
            <p:spPr>
              <a:xfrm>
                <a:off x="11400069" y="5841629"/>
                <a:ext cx="25978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ko-Kore-K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kumimoji="1" lang="en-US" altLang="ko-Kore-KR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kumimoji="1" lang="ko-Kore-KR" altLang="en-US" sz="12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476AA0FA-F471-C1B6-E247-7D05C77892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0069" y="5841629"/>
                <a:ext cx="259788" cy="276999"/>
              </a:xfrm>
              <a:prstGeom prst="rect">
                <a:avLst/>
              </a:prstGeom>
              <a:blipFill>
                <a:blip r:embed="rId4"/>
                <a:stretch>
                  <a:fillRect r="-4545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TextBox 84">
            <a:extLst>
              <a:ext uri="{FF2B5EF4-FFF2-40B4-BE49-F238E27FC236}">
                <a16:creationId xmlns:a16="http://schemas.microsoft.com/office/drawing/2014/main" id="{2ED554DD-FDA6-5AE4-38A7-127438F451DA}"/>
              </a:ext>
            </a:extLst>
          </p:cNvPr>
          <p:cNvSpPr txBox="1"/>
          <p:nvPr/>
        </p:nvSpPr>
        <p:spPr>
          <a:xfrm>
            <a:off x="10880782" y="5787036"/>
            <a:ext cx="3797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…</a:t>
            </a:r>
            <a:endParaRPr kumimoji="1" lang="ko-Kore-KR" altLang="en-US" sz="12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49991CC6-0C08-45DB-A748-8A2A6E5E6C50}"/>
              </a:ext>
            </a:extLst>
          </p:cNvPr>
          <p:cNvSpPr txBox="1"/>
          <p:nvPr/>
        </p:nvSpPr>
        <p:spPr>
          <a:xfrm>
            <a:off x="2144796" y="2994324"/>
            <a:ext cx="1730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C00000"/>
                </a:solidFill>
              </a:rPr>
              <a:t>Steganography</a:t>
            </a:r>
          </a:p>
          <a:p>
            <a:pPr algn="ctr"/>
            <a:r>
              <a:rPr kumimoji="1" lang="en-US" altLang="ko-Kore-KR" sz="1600" dirty="0"/>
              <a:t>(Embedding)</a:t>
            </a:r>
            <a:endParaRPr kumimoji="1" lang="ko-Kore-KR" altLang="en-US" sz="16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68FA87E9-0C1D-F1DE-DB5D-5ACFF02D812B}"/>
              </a:ext>
            </a:extLst>
          </p:cNvPr>
          <p:cNvSpPr txBox="1"/>
          <p:nvPr/>
        </p:nvSpPr>
        <p:spPr>
          <a:xfrm>
            <a:off x="8558400" y="2994324"/>
            <a:ext cx="17304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600" dirty="0">
                <a:solidFill>
                  <a:srgbClr val="2E75B6"/>
                </a:solidFill>
              </a:rPr>
              <a:t>Steganalysis</a:t>
            </a:r>
          </a:p>
          <a:p>
            <a:pPr algn="ctr"/>
            <a:r>
              <a:rPr kumimoji="1" lang="en-US" altLang="ko-Kore-KR" sz="1600" dirty="0"/>
              <a:t>(Classification)</a:t>
            </a:r>
            <a:endParaRPr kumimoji="1" lang="ko-Kore-KR" altLang="en-US" sz="1600" dirty="0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38E3FDC0-F02F-B258-6453-C5330E8CA0C5}"/>
              </a:ext>
            </a:extLst>
          </p:cNvPr>
          <p:cNvSpPr txBox="1"/>
          <p:nvPr/>
        </p:nvSpPr>
        <p:spPr>
          <a:xfrm>
            <a:off x="309179" y="1019536"/>
            <a:ext cx="1167716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2000" b="1" dirty="0" err="1">
                <a:latin typeface="Helvetica" pitchFamily="2" charset="0"/>
              </a:rPr>
              <a:t>스테가노그래피</a:t>
            </a:r>
            <a:r>
              <a:rPr lang="ko-KR" altLang="en-US" dirty="0">
                <a:latin typeface="Helvetica" pitchFamily="2" charset="0"/>
              </a:rPr>
              <a:t> </a:t>
            </a:r>
            <a:endParaRPr lang="en-US" altLang="ko-KR" dirty="0">
              <a:latin typeface="Helvetica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Helvetica" pitchFamily="2" charset="0"/>
              </a:rPr>
              <a:t>스테가노그래피는</a:t>
            </a:r>
            <a:r>
              <a:rPr lang="ko-KR" altLang="en-US" dirty="0">
                <a:latin typeface="Helvetica" pitchFamily="2" charset="0"/>
              </a:rPr>
              <a:t> 중요 정보를 숨기기 위해 텍스트</a:t>
            </a:r>
            <a:r>
              <a:rPr lang="en-US" altLang="ko-KR" dirty="0">
                <a:latin typeface="Helvetica" pitchFamily="2" charset="0"/>
              </a:rPr>
              <a:t>,</a:t>
            </a:r>
            <a:r>
              <a:rPr lang="ko-KR" altLang="en-US" dirty="0">
                <a:latin typeface="Helvetica" pitchFamily="2" charset="0"/>
              </a:rPr>
              <a:t> 이미지</a:t>
            </a:r>
            <a:r>
              <a:rPr lang="en-US" altLang="ko-KR" dirty="0">
                <a:latin typeface="Helvetica" pitchFamily="2" charset="0"/>
              </a:rPr>
              <a:t>,</a:t>
            </a:r>
            <a:r>
              <a:rPr lang="ko-KR" altLang="en-US" dirty="0">
                <a:latin typeface="Helvetica" pitchFamily="2" charset="0"/>
              </a:rPr>
              <a:t> 동영상 등 미디어 파일에 데이터를 삽입하는 기술</a:t>
            </a:r>
            <a:endParaRPr lang="en-US" altLang="ko-KR" dirty="0">
              <a:latin typeface="Helvetica" pitchFamily="2" charset="0"/>
            </a:endParaRPr>
          </a:p>
          <a:p>
            <a:pPr algn="just"/>
            <a:endParaRPr lang="en-US" altLang="ko-KR" dirty="0">
              <a:latin typeface="Helvetica" pitchFamily="2" charset="0"/>
            </a:endParaRPr>
          </a:p>
          <a:p>
            <a:pPr algn="just"/>
            <a:r>
              <a:rPr lang="ko-KR" altLang="en-US" sz="2000" b="1" dirty="0" err="1">
                <a:latin typeface="Helvetica" pitchFamily="2" charset="0"/>
              </a:rPr>
              <a:t>스테그아날리시스</a:t>
            </a:r>
            <a:endParaRPr lang="en-US" altLang="ko-KR" sz="2000" b="1" dirty="0">
              <a:latin typeface="Helvetica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Helvetica" pitchFamily="2" charset="0"/>
              </a:rPr>
              <a:t>스테그아날리시스는</a:t>
            </a:r>
            <a:r>
              <a:rPr lang="ko-KR" altLang="en-US" dirty="0">
                <a:latin typeface="Helvetica" pitchFamily="2" charset="0"/>
              </a:rPr>
              <a:t> </a:t>
            </a:r>
            <a:r>
              <a:rPr lang="ko-KR" altLang="en-US" dirty="0" err="1">
                <a:latin typeface="Helvetica" pitchFamily="2" charset="0"/>
              </a:rPr>
              <a:t>스태가노그래피</a:t>
            </a:r>
            <a:r>
              <a:rPr lang="ko-KR" altLang="en-US" dirty="0">
                <a:latin typeface="Helvetica" pitchFamily="2" charset="0"/>
              </a:rPr>
              <a:t> 기법으로 생성된 </a:t>
            </a:r>
            <a:r>
              <a:rPr lang="ko-KR" altLang="en-US" dirty="0" err="1">
                <a:latin typeface="Helvetica" pitchFamily="2" charset="0"/>
              </a:rPr>
              <a:t>스태고</a:t>
            </a:r>
            <a:r>
              <a:rPr lang="ko-KR" altLang="en-US" dirty="0">
                <a:latin typeface="Helvetica" pitchFamily="2" charset="0"/>
              </a:rPr>
              <a:t> 오브젝트를 탐지하는 </a:t>
            </a:r>
            <a:r>
              <a:rPr lang="ko-KR" altLang="en-US" dirty="0" err="1">
                <a:latin typeface="Helvetica" pitchFamily="2" charset="0"/>
              </a:rPr>
              <a:t>기술으로</a:t>
            </a:r>
            <a:r>
              <a:rPr lang="ko-KR" altLang="en-US" dirty="0">
                <a:latin typeface="Helvetica" pitchFamily="2" charset="0"/>
              </a:rPr>
              <a:t> 이미지나 동영상 등에서 특징적인 부분을 분석하여 숨겨진 데이터를 찾아내는 역할</a:t>
            </a:r>
            <a:endParaRPr lang="en-US" altLang="ko-KR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820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D07875-2205-2020-060E-FEC9B377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JMOD, JUNIWARD</a:t>
            </a:r>
            <a:endParaRPr kumimoji="1" lang="ko-Kore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CFE698-B68F-D7E0-1391-A8F9344FEA01}"/>
              </a:ext>
            </a:extLst>
          </p:cNvPr>
          <p:cNvSpPr txBox="1"/>
          <p:nvPr/>
        </p:nvSpPr>
        <p:spPr>
          <a:xfrm>
            <a:off x="309179" y="1019536"/>
            <a:ext cx="1167716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sz="2000" b="1" dirty="0" err="1">
                <a:latin typeface="Helvetica" pitchFamily="2" charset="0"/>
              </a:rPr>
              <a:t>스테가노그래피</a:t>
            </a:r>
            <a:r>
              <a:rPr lang="ko-KR" altLang="en-US" sz="2000" b="1" dirty="0">
                <a:latin typeface="Helvetica" pitchFamily="2" charset="0"/>
              </a:rPr>
              <a:t> </a:t>
            </a:r>
            <a:r>
              <a:rPr lang="ko-KR" altLang="en-US" sz="2000" b="1" dirty="0" err="1">
                <a:latin typeface="Helvetica" pitchFamily="2" charset="0"/>
              </a:rPr>
              <a:t>임베딩</a:t>
            </a:r>
            <a:endParaRPr lang="en-US" altLang="ko-KR" sz="2000" b="1" dirty="0">
              <a:latin typeface="Helvetica" pitchFamily="2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Helvetica" pitchFamily="2" charset="0"/>
              </a:rPr>
              <a:t>JMOD, JUNIWARD</a:t>
            </a:r>
            <a:endParaRPr lang="en-US" altLang="ko-KR" dirty="0">
              <a:latin typeface="Helvetica" pitchFamily="2" charset="0"/>
            </a:endParaRPr>
          </a:p>
        </p:txBody>
      </p:sp>
      <p:pic>
        <p:nvPicPr>
          <p:cNvPr id="6" name="그림 5" descr="텍스트, 라인, 폰트, 번호이(가) 표시된 사진&#10;&#10;자동 생성된 설명">
            <a:extLst>
              <a:ext uri="{FF2B5EF4-FFF2-40B4-BE49-F238E27FC236}">
                <a16:creationId xmlns:a16="http://schemas.microsoft.com/office/drawing/2014/main" id="{79636306-83EF-33E0-912C-660E00DE4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0" y="2159090"/>
            <a:ext cx="6262528" cy="2103818"/>
          </a:xfrm>
          <a:prstGeom prst="rect">
            <a:avLst/>
          </a:prstGeom>
        </p:spPr>
      </p:pic>
      <p:pic>
        <p:nvPicPr>
          <p:cNvPr id="8" name="그림 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FAD683F-C6E9-3AC0-8162-936EA08F26F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0" y="4504963"/>
            <a:ext cx="6294594" cy="1432197"/>
          </a:xfrm>
          <a:prstGeom prst="rect">
            <a:avLst/>
          </a:prstGeom>
        </p:spPr>
      </p:pic>
      <p:pic>
        <p:nvPicPr>
          <p:cNvPr id="14" name="그림 13" descr="텍스트, 스크린샷, 번호, 폰트이(가) 표시된 사진&#10;&#10;자동 생성된 설명">
            <a:extLst>
              <a:ext uri="{FF2B5EF4-FFF2-40B4-BE49-F238E27FC236}">
                <a16:creationId xmlns:a16="http://schemas.microsoft.com/office/drawing/2014/main" id="{022EEADE-BB41-9AC8-F52D-51BC3158FF2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5680" y="1974760"/>
            <a:ext cx="4724400" cy="39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549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그림 18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3FB83F5D-61BD-44CE-705A-5BDB3DFCA4F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798"/>
          <a:stretch/>
        </p:blipFill>
        <p:spPr>
          <a:xfrm>
            <a:off x="411920" y="4363028"/>
            <a:ext cx="2527300" cy="2200726"/>
          </a:xfrm>
          <a:prstGeom prst="rect">
            <a:avLst/>
          </a:prstGeom>
        </p:spPr>
      </p:pic>
      <p:pic>
        <p:nvPicPr>
          <p:cNvPr id="33" name="그림 32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51CC6D2A-CB6E-33E7-7289-DE861C0B3A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146"/>
          <a:stretch/>
        </p:blipFill>
        <p:spPr>
          <a:xfrm>
            <a:off x="411920" y="1814955"/>
            <a:ext cx="3632200" cy="240375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F4D07875-2205-2020-060E-FEC9B377E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실험 진행</a:t>
            </a:r>
            <a:endParaRPr kumimoji="1" lang="ko-Kore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D70D255-1ADD-EF48-0AC2-DEE2BD697DAF}"/>
              </a:ext>
            </a:extLst>
          </p:cNvPr>
          <p:cNvSpPr/>
          <p:nvPr/>
        </p:nvSpPr>
        <p:spPr>
          <a:xfrm>
            <a:off x="453960" y="2670632"/>
            <a:ext cx="1279837" cy="399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FAFAE9E-2AB0-56D1-1F98-A60874BEB388}"/>
              </a:ext>
            </a:extLst>
          </p:cNvPr>
          <p:cNvSpPr/>
          <p:nvPr/>
        </p:nvSpPr>
        <p:spPr>
          <a:xfrm>
            <a:off x="481193" y="6104269"/>
            <a:ext cx="2254007" cy="3992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23" name="그림 22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DCB2B350-5716-7370-7CC5-EEC197EFF11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2140" y="1814955"/>
            <a:ext cx="6565900" cy="39751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BD7AF875-34D3-1190-70C2-87A41E0C5199}"/>
              </a:ext>
            </a:extLst>
          </p:cNvPr>
          <p:cNvSpPr txBox="1"/>
          <p:nvPr/>
        </p:nvSpPr>
        <p:spPr>
          <a:xfrm>
            <a:off x="309179" y="1019536"/>
            <a:ext cx="11677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dirty="0" err="1">
                <a:latin typeface="Helvetica" pitchFamily="2" charset="0"/>
              </a:rPr>
              <a:t>임베딩</a:t>
            </a:r>
            <a:r>
              <a:rPr lang="ko-KR" altLang="en-US" dirty="0">
                <a:latin typeface="Helvetica" pitchFamily="2" charset="0"/>
              </a:rPr>
              <a:t> 된 </a:t>
            </a:r>
            <a:r>
              <a:rPr lang="en-US" altLang="ko-KR" dirty="0">
                <a:latin typeface="Helvetica" pitchFamily="2" charset="0"/>
              </a:rPr>
              <a:t>S_JMOD</a:t>
            </a:r>
            <a:r>
              <a:rPr lang="ko-KR" altLang="en-US" dirty="0">
                <a:latin typeface="Helvetica" pitchFamily="2" charset="0"/>
              </a:rPr>
              <a:t> 이미지</a:t>
            </a:r>
            <a:r>
              <a:rPr lang="en-US" altLang="ko-KR" dirty="0">
                <a:latin typeface="Helvetica" pitchFamily="2" charset="0"/>
              </a:rPr>
              <a:t> 2</a:t>
            </a:r>
            <a:r>
              <a:rPr lang="ko-KR" altLang="en-US" dirty="0">
                <a:latin typeface="Helvetica" pitchFamily="2" charset="0"/>
              </a:rPr>
              <a:t>만</a:t>
            </a:r>
            <a:r>
              <a:rPr lang="en-US" altLang="ko-KR" dirty="0">
                <a:latin typeface="Helvetica" pitchFamily="2" charset="0"/>
              </a:rPr>
              <a:t>8</a:t>
            </a:r>
            <a:r>
              <a:rPr lang="ko-KR" altLang="en-US" dirty="0">
                <a:latin typeface="Helvetica" pitchFamily="2" charset="0"/>
              </a:rPr>
              <a:t>천장을 </a:t>
            </a:r>
            <a:r>
              <a:rPr lang="en-US" altLang="ko-KR" dirty="0">
                <a:latin typeface="Helvetica" pitchFamily="2" charset="0"/>
              </a:rPr>
              <a:t>32x32</a:t>
            </a:r>
            <a:r>
              <a:rPr lang="ko-KR" altLang="en-US" dirty="0">
                <a:latin typeface="Helvetica" pitchFamily="2" charset="0"/>
              </a:rPr>
              <a:t>사이즈로 줄임</a:t>
            </a:r>
            <a:r>
              <a:rPr lang="en-US" altLang="ko-KR" dirty="0">
                <a:latin typeface="Helvetica" pitchFamily="2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298843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F28F5-2F99-B894-5E4B-EDD4FA42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실험 진행</a:t>
            </a:r>
            <a:endParaRPr kumimoji="1" lang="ko-Kore-KR" altLang="en-US" dirty="0"/>
          </a:p>
        </p:txBody>
      </p:sp>
      <p:pic>
        <p:nvPicPr>
          <p:cNvPr id="7" name="그림 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D37F70A1-4095-F99D-0631-B24C07942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0" y="1869919"/>
            <a:ext cx="6083300" cy="1460500"/>
          </a:xfrm>
          <a:prstGeom prst="rect">
            <a:avLst/>
          </a:prstGeom>
        </p:spPr>
      </p:pic>
      <p:pic>
        <p:nvPicPr>
          <p:cNvPr id="15" name="그림 14" descr="텍스트, 스크린샷, 번호, 메뉴이(가) 표시된 사진&#10;&#10;자동 생성된 설명">
            <a:extLst>
              <a:ext uri="{FF2B5EF4-FFF2-40B4-BE49-F238E27FC236}">
                <a16:creationId xmlns:a16="http://schemas.microsoft.com/office/drawing/2014/main" id="{386704B5-50CD-7113-9414-A2EBA8F381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20" y="3556134"/>
            <a:ext cx="4787900" cy="2654300"/>
          </a:xfrm>
          <a:prstGeom prst="rect">
            <a:avLst/>
          </a:prstGeom>
        </p:spPr>
      </p:pic>
      <p:pic>
        <p:nvPicPr>
          <p:cNvPr id="17" name="그림 16" descr="텍스트, 스크린샷, 폰트, 도표이(가) 표시된 사진&#10;&#10;자동 생성된 설명">
            <a:extLst>
              <a:ext uri="{FF2B5EF4-FFF2-40B4-BE49-F238E27FC236}">
                <a16:creationId xmlns:a16="http://schemas.microsoft.com/office/drawing/2014/main" id="{5984B45B-51C1-5B80-522A-AD626076DE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5080" y="1869919"/>
            <a:ext cx="4445000" cy="16891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8F5F6C0-E3D0-DEEE-1684-C6193BC840C3}"/>
              </a:ext>
            </a:extLst>
          </p:cNvPr>
          <p:cNvSpPr txBox="1"/>
          <p:nvPr/>
        </p:nvSpPr>
        <p:spPr>
          <a:xfrm>
            <a:off x="411920" y="1095593"/>
            <a:ext cx="11677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dirty="0">
                <a:latin typeface="Helvetica" pitchFamily="2" charset="0"/>
              </a:rPr>
              <a:t>이미지가 </a:t>
            </a:r>
            <a:r>
              <a:rPr lang="en-US" altLang="ko-KR" dirty="0">
                <a:latin typeface="Helvetica" pitchFamily="2" charset="0"/>
              </a:rPr>
              <a:t>3</a:t>
            </a:r>
            <a:r>
              <a:rPr lang="ko-KR" altLang="en-US" dirty="0">
                <a:latin typeface="Helvetica" pitchFamily="2" charset="0"/>
              </a:rPr>
              <a:t>차원 배열이고 컬러로 </a:t>
            </a:r>
            <a:r>
              <a:rPr lang="ko-KR" altLang="en-US" dirty="0" err="1">
                <a:latin typeface="Helvetica" pitchFamily="2" charset="0"/>
              </a:rPr>
              <a:t>진행하게되면</a:t>
            </a:r>
            <a:r>
              <a:rPr lang="ko-KR" altLang="en-US" dirty="0">
                <a:latin typeface="Helvetica" pitchFamily="2" charset="0"/>
              </a:rPr>
              <a:t> 계산이 복잡하여 흑백 컬러로 변환 </a:t>
            </a:r>
            <a:r>
              <a:rPr lang="en-US" altLang="ko-KR" dirty="0">
                <a:latin typeface="Helvetica" pitchFamily="2" charset="0"/>
              </a:rPr>
              <a:t>(</a:t>
            </a:r>
            <a:r>
              <a:rPr lang="ko-KR" altLang="en-US" dirty="0">
                <a:latin typeface="Helvetica" pitchFamily="2" charset="0"/>
              </a:rPr>
              <a:t>사이즈는 </a:t>
            </a:r>
            <a:r>
              <a:rPr lang="en-US" altLang="ko-KR" dirty="0">
                <a:latin typeface="Helvetica" pitchFamily="2" charset="0"/>
              </a:rPr>
              <a:t>32x32)</a:t>
            </a:r>
          </a:p>
        </p:txBody>
      </p:sp>
    </p:spTree>
    <p:extLst>
      <p:ext uri="{BB962C8B-B14F-4D97-AF65-F5344CB8AC3E}">
        <p14:creationId xmlns:p14="http://schemas.microsoft.com/office/powerpoint/2010/main" val="3357338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F28F5-2F99-B894-5E4B-EDD4FA42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실험 진행</a:t>
            </a:r>
            <a:endParaRPr kumimoji="1" lang="ko-Kore-KR" altLang="en-US" dirty="0"/>
          </a:p>
        </p:txBody>
      </p:sp>
      <p:pic>
        <p:nvPicPr>
          <p:cNvPr id="14" name="그림 1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B35323C1-B49A-26D6-6739-856823F393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080" y="4099379"/>
            <a:ext cx="5715000" cy="1295400"/>
          </a:xfrm>
          <a:prstGeom prst="rect">
            <a:avLst/>
          </a:prstGeom>
        </p:spPr>
      </p:pic>
      <p:pic>
        <p:nvPicPr>
          <p:cNvPr id="16" name="그림 15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8200617A-C2F9-08AC-1004-2C179EED9D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9180" y="1724479"/>
            <a:ext cx="5930900" cy="2197100"/>
          </a:xfrm>
          <a:prstGeom prst="rect">
            <a:avLst/>
          </a:prstGeom>
        </p:spPr>
      </p:pic>
      <p:pic>
        <p:nvPicPr>
          <p:cNvPr id="18" name="그림 17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A8C0326F-7C7B-61F1-1732-1287052A9A6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505"/>
          <a:stretch/>
        </p:blipFill>
        <p:spPr>
          <a:xfrm>
            <a:off x="411920" y="1724479"/>
            <a:ext cx="5207000" cy="2954399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5E81AF85-58DB-8F19-BAEA-ADAE18E9E364}"/>
              </a:ext>
            </a:extLst>
          </p:cNvPr>
          <p:cNvSpPr txBox="1"/>
          <p:nvPr/>
        </p:nvSpPr>
        <p:spPr>
          <a:xfrm>
            <a:off x="411920" y="1095593"/>
            <a:ext cx="11677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ko-KR" dirty="0">
                <a:latin typeface="Helvetica" pitchFamily="2" charset="0"/>
              </a:rPr>
              <a:t>S_JMOD</a:t>
            </a:r>
            <a:r>
              <a:rPr lang="ko-KR" altLang="en-US" dirty="0">
                <a:latin typeface="Helvetica" pitchFamily="2" charset="0"/>
              </a:rPr>
              <a:t> 이미지 구조를 </a:t>
            </a:r>
            <a:r>
              <a:rPr lang="en-US" altLang="ko-KR" dirty="0">
                <a:latin typeface="Helvetica" pitchFamily="2" charset="0"/>
              </a:rPr>
              <a:t>3</a:t>
            </a:r>
            <a:r>
              <a:rPr lang="ko-KR" altLang="en-US" dirty="0">
                <a:latin typeface="Helvetica" pitchFamily="2" charset="0"/>
              </a:rPr>
              <a:t>차원 배열로 변경 </a:t>
            </a:r>
            <a:endParaRPr lang="en-US" altLang="ko-KR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295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F28F5-2F99-B894-5E4B-EDD4FA42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실험 진행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1AF85-58DB-8F19-BAEA-ADAE18E9E364}"/>
              </a:ext>
            </a:extLst>
          </p:cNvPr>
          <p:cNvSpPr txBox="1"/>
          <p:nvPr/>
        </p:nvSpPr>
        <p:spPr>
          <a:xfrm>
            <a:off x="411920" y="1095593"/>
            <a:ext cx="11677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dirty="0">
                <a:latin typeface="Helvetica" pitchFamily="2" charset="0"/>
              </a:rPr>
              <a:t>국산 암호 </a:t>
            </a:r>
            <a:r>
              <a:rPr lang="en-US" altLang="ko-KR" dirty="0">
                <a:latin typeface="Helvetica" pitchFamily="2" charset="0"/>
              </a:rPr>
              <a:t>Speck</a:t>
            </a:r>
            <a:r>
              <a:rPr lang="ko-KR" altLang="en-US" dirty="0" err="1">
                <a:latin typeface="Helvetica" pitchFamily="2" charset="0"/>
              </a:rPr>
              <a:t>으로</a:t>
            </a:r>
            <a:r>
              <a:rPr lang="en-US" altLang="ko-KR" dirty="0">
                <a:latin typeface="Helvetica" pitchFamily="2" charset="0"/>
              </a:rPr>
              <a:t> </a:t>
            </a:r>
            <a:r>
              <a:rPr lang="ko-KR" altLang="en-US" dirty="0">
                <a:latin typeface="Helvetica" pitchFamily="2" charset="0"/>
              </a:rPr>
              <a:t>암호화 진행 후 </a:t>
            </a:r>
            <a:r>
              <a:rPr lang="en-US" altLang="ko-KR" dirty="0" err="1">
                <a:latin typeface="Helvetica" pitchFamily="2" charset="0"/>
              </a:rPr>
              <a:t>npy</a:t>
            </a:r>
            <a:r>
              <a:rPr lang="en-US" altLang="ko-KR" dirty="0">
                <a:latin typeface="Helvetica" pitchFamily="2" charset="0"/>
              </a:rPr>
              <a:t> </a:t>
            </a:r>
            <a:r>
              <a:rPr lang="ko-KR" altLang="en-US" dirty="0">
                <a:latin typeface="Helvetica" pitchFamily="2" charset="0"/>
              </a:rPr>
              <a:t>파일 저장</a:t>
            </a:r>
            <a:r>
              <a:rPr lang="en-US" altLang="ko-KR" dirty="0">
                <a:latin typeface="Helvetica" pitchFamily="2" charset="0"/>
              </a:rPr>
              <a:t> </a:t>
            </a:r>
            <a:r>
              <a:rPr lang="ko-KR" altLang="en-US" dirty="0">
                <a:latin typeface="Helvetica" pitchFamily="2" charset="0"/>
              </a:rPr>
              <a:t>데이터 </a:t>
            </a:r>
            <a:r>
              <a:rPr lang="en-US" altLang="ko-KR" dirty="0">
                <a:latin typeface="Helvetica" pitchFamily="2" charset="0"/>
              </a:rPr>
              <a:t>/</a:t>
            </a:r>
            <a:r>
              <a:rPr lang="ko-KR" altLang="en-US" dirty="0">
                <a:latin typeface="Helvetica" pitchFamily="2" charset="0"/>
              </a:rPr>
              <a:t> 라벨로 나누어 저장</a:t>
            </a:r>
            <a:endParaRPr lang="en-US" altLang="ko-KR" dirty="0">
              <a:latin typeface="Helvetica" pitchFamily="2" charset="0"/>
            </a:endParaRPr>
          </a:p>
        </p:txBody>
      </p:sp>
      <p:pic>
        <p:nvPicPr>
          <p:cNvPr id="4" name="그림 3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A7EB970F-277F-8247-1535-0A756C19786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36"/>
          <a:stretch/>
        </p:blipFill>
        <p:spPr>
          <a:xfrm>
            <a:off x="411920" y="1687024"/>
            <a:ext cx="6131384" cy="2959100"/>
          </a:xfrm>
          <a:prstGeom prst="rect">
            <a:avLst/>
          </a:prstGeom>
        </p:spPr>
      </p:pic>
      <p:pic>
        <p:nvPicPr>
          <p:cNvPr id="6" name="그림 5" descr="스크린샷, 텍스트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FFD50C64-867B-492D-D3DF-FCBBBDE23E2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798"/>
          <a:stretch/>
        </p:blipFill>
        <p:spPr>
          <a:xfrm>
            <a:off x="411920" y="4771807"/>
            <a:ext cx="6131384" cy="990600"/>
          </a:xfrm>
          <a:prstGeom prst="rect">
            <a:avLst/>
          </a:prstGeom>
        </p:spPr>
      </p:pic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BD64BD1F-892E-3191-DAED-1F01C8D6B26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50"/>
          <a:stretch/>
        </p:blipFill>
        <p:spPr>
          <a:xfrm>
            <a:off x="6816436" y="1687024"/>
            <a:ext cx="4963644" cy="1422400"/>
          </a:xfrm>
          <a:prstGeom prst="rect">
            <a:avLst/>
          </a:prstGeom>
        </p:spPr>
      </p:pic>
      <p:pic>
        <p:nvPicPr>
          <p:cNvPr id="10" name="그림 9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0970141-7F77-ED24-6F44-37997E7FE1A6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4"/>
          <a:stretch/>
        </p:blipFill>
        <p:spPr>
          <a:xfrm>
            <a:off x="6816435" y="4009807"/>
            <a:ext cx="4963645" cy="175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5584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4F28F5-2F99-B894-5E4B-EDD4FA42F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실험 진행</a:t>
            </a:r>
            <a:endParaRPr kumimoji="1" lang="ko-Kore-KR" alt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1AF85-58DB-8F19-BAEA-ADAE18E9E364}"/>
              </a:ext>
            </a:extLst>
          </p:cNvPr>
          <p:cNvSpPr txBox="1"/>
          <p:nvPr/>
        </p:nvSpPr>
        <p:spPr>
          <a:xfrm>
            <a:off x="411920" y="1095593"/>
            <a:ext cx="116771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ko-KR" altLang="en-US" dirty="0" err="1">
                <a:latin typeface="Helvetica" pitchFamily="2" charset="0"/>
              </a:rPr>
              <a:t>코랩에</a:t>
            </a:r>
            <a:r>
              <a:rPr lang="ko-KR" altLang="en-US" dirty="0">
                <a:latin typeface="Helvetica" pitchFamily="2" charset="0"/>
              </a:rPr>
              <a:t> </a:t>
            </a:r>
            <a:r>
              <a:rPr lang="ko-KR" altLang="en-US" dirty="0" err="1">
                <a:latin typeface="Helvetica" pitchFamily="2" charset="0"/>
              </a:rPr>
              <a:t>로드하여</a:t>
            </a:r>
            <a:r>
              <a:rPr lang="ko-KR" altLang="en-US" dirty="0">
                <a:latin typeface="Helvetica" pitchFamily="2" charset="0"/>
              </a:rPr>
              <a:t> </a:t>
            </a:r>
            <a:r>
              <a:rPr lang="en-US" altLang="ko-KR" dirty="0" err="1">
                <a:latin typeface="Helvetica" pitchFamily="2" charset="0"/>
              </a:rPr>
              <a:t>arr</a:t>
            </a:r>
            <a:r>
              <a:rPr lang="en-US" altLang="ko-KR" dirty="0">
                <a:latin typeface="Helvetica" pitchFamily="2" charset="0"/>
              </a:rPr>
              <a:t>,</a:t>
            </a:r>
            <a:r>
              <a:rPr lang="ko-KR" altLang="en-US" dirty="0">
                <a:latin typeface="Helvetica" pitchFamily="2" charset="0"/>
              </a:rPr>
              <a:t> </a:t>
            </a:r>
            <a:r>
              <a:rPr lang="en-US" altLang="ko-KR" dirty="0">
                <a:latin typeface="Helvetica" pitchFamily="2" charset="0"/>
              </a:rPr>
              <a:t>B</a:t>
            </a:r>
            <a:r>
              <a:rPr lang="ko-KR" altLang="en-US" dirty="0">
                <a:latin typeface="Helvetica" pitchFamily="2" charset="0"/>
              </a:rPr>
              <a:t>이라는 변수에 데이터를 저장</a:t>
            </a:r>
            <a:endParaRPr lang="en-US" altLang="ko-KR" dirty="0">
              <a:latin typeface="Helvetica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CC9E531-E599-B3E5-4290-7BA5675A7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05" y="1590608"/>
            <a:ext cx="11240389" cy="1297462"/>
          </a:xfrm>
          <a:prstGeom prst="rect">
            <a:avLst/>
          </a:prstGeom>
        </p:spPr>
      </p:pic>
      <p:pic>
        <p:nvPicPr>
          <p:cNvPr id="9" name="그림 8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6301EE29-AB0A-1FE6-3CA8-FC63A6CB40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919" y="3006082"/>
            <a:ext cx="11434318" cy="2835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559067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24623</TotalTime>
  <Words>290</Words>
  <Application>Microsoft Macintosh PowerPoint</Application>
  <PresentationFormat>와이드스크린</PresentationFormat>
  <Paragraphs>63</Paragraphs>
  <Slides>12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Apple SD Gothic Neo</vt:lpstr>
      <vt:lpstr>맑은 고딕</vt:lpstr>
      <vt:lpstr>Arial</vt:lpstr>
      <vt:lpstr>Cambria Math</vt:lpstr>
      <vt:lpstr>Helvetica</vt:lpstr>
      <vt:lpstr>Helvetica Neue</vt:lpstr>
      <vt:lpstr>제목 테마</vt:lpstr>
      <vt:lpstr>국산암호로 기밀성이 강화된 스테가노그래피에 대한 딥러닝 기반의 스테그아날리시스  https://youtu.be/gGFVBTxjsBs</vt:lpstr>
      <vt:lpstr>연구 계획</vt:lpstr>
      <vt:lpstr>스테가노그래피 / 스테그아날리시스</vt:lpstr>
      <vt:lpstr>JMOD, JUNIWARD</vt:lpstr>
      <vt:lpstr>실험 진행</vt:lpstr>
      <vt:lpstr>실험 진행</vt:lpstr>
      <vt:lpstr>실험 진행</vt:lpstr>
      <vt:lpstr>실험 진행</vt:lpstr>
      <vt:lpstr>실험 진행</vt:lpstr>
      <vt:lpstr>실험 진행</vt:lpstr>
      <vt:lpstr>실험 진행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김덕영</cp:lastModifiedBy>
  <cp:revision>273</cp:revision>
  <dcterms:created xsi:type="dcterms:W3CDTF">2019-03-05T04:29:07Z</dcterms:created>
  <dcterms:modified xsi:type="dcterms:W3CDTF">2024-07-16T06:34:06Z</dcterms:modified>
</cp:coreProperties>
</file>