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0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5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34E2-C461-49D2-891A-A5DAD011BC3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B9A8-CD53-4F74-9FA0-743C7CAC2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7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XwijDHKAY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Efficient Key Management Scheme for Health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Paper review</a:t>
            </a:r>
          </a:p>
          <a:p>
            <a:r>
              <a:rPr lang="en-US" altLang="ko-KR">
                <a:hlinkClick r:id="rId2"/>
              </a:rPr>
              <a:t>https://youtu.be/NXwijDHKAYU</a:t>
            </a:r>
            <a:endParaRPr lang="en-US" altLang="ko-KR" dirty="0" smtClean="0">
              <a:latin typeface="Bahnschrift Condensed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0" y="6620610"/>
            <a:ext cx="102108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lternateGothic2 BT" panose="020B0608020202050204" pitchFamily="34" charset="0"/>
              </a:rPr>
              <a:t>H. Zhao, P. Bai, Y. Peng and R. Xu, "Efficient key management scheme for health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lternateGothic2 BT" panose="020B0608020202050204" pitchFamily="34" charset="0"/>
              </a:rPr>
              <a:t>blockchain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lternateGothic2 BT" panose="020B0608020202050204" pitchFamily="34" charset="0"/>
              </a:rPr>
              <a:t>," in </a:t>
            </a:r>
            <a:r>
              <a:rPr lang="en-US" altLang="ko-KR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lternateGothic2 BT" panose="020B0608020202050204" pitchFamily="34" charset="0"/>
              </a:rPr>
              <a:t>CAAI Transactions on Intelligence Technology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lternateGothic2 BT" panose="020B0608020202050204" pitchFamily="34" charset="0"/>
              </a:rPr>
              <a:t>, vol. 3, no. 2, pp. 114-118, 6 2018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ternateGothic2 BT" panose="020B0608020202050204" pitchFamily="34" charset="0"/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lternateGothic2 BT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Original BSN’s Problems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Monopoly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Vulnerability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Privacy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Integrity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14" y="1030471"/>
            <a:ext cx="2715486" cy="27154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82" y="4295714"/>
            <a:ext cx="1881249" cy="1881249"/>
          </a:xfrm>
          <a:prstGeom prst="rect">
            <a:avLst/>
          </a:prstGeom>
        </p:spPr>
      </p:pic>
      <p:cxnSp>
        <p:nvCxnSpPr>
          <p:cNvPr id="8" name="꺾인 연결선 7"/>
          <p:cNvCxnSpPr>
            <a:stCxn id="6" idx="3"/>
            <a:endCxn id="4" idx="2"/>
          </p:cNvCxnSpPr>
          <p:nvPr/>
        </p:nvCxnSpPr>
        <p:spPr>
          <a:xfrm flipV="1">
            <a:off x="8308731" y="3745957"/>
            <a:ext cx="658626" cy="14903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Proposed BSN using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Monopoly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Vulnerability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Privacy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Integrity Problem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06" y="1293111"/>
            <a:ext cx="795154" cy="795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82" y="4295714"/>
            <a:ext cx="1881249" cy="1881249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5400000" flipH="1" flipV="1">
            <a:off x="7841036" y="3668306"/>
            <a:ext cx="1573612" cy="638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29" y="1293111"/>
            <a:ext cx="795154" cy="7951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60" y="2388214"/>
            <a:ext cx="795154" cy="7951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875" y="2391113"/>
            <a:ext cx="795154" cy="795154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4" idx="2"/>
            <a:endCxn id="9" idx="1"/>
          </p:cNvCxnSpPr>
          <p:nvPr/>
        </p:nvCxnSpPr>
        <p:spPr>
          <a:xfrm>
            <a:off x="7215883" y="2088265"/>
            <a:ext cx="397577" cy="697526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8408614" y="2785791"/>
            <a:ext cx="1055261" cy="289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3"/>
            <a:endCxn id="7" idx="2"/>
          </p:cNvCxnSpPr>
          <p:nvPr/>
        </p:nvCxnSpPr>
        <p:spPr>
          <a:xfrm flipV="1">
            <a:off x="10259029" y="2088265"/>
            <a:ext cx="397577" cy="7004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7613460" y="1690688"/>
            <a:ext cx="264556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3"/>
            <a:endCxn id="10" idx="0"/>
          </p:cNvCxnSpPr>
          <p:nvPr/>
        </p:nvCxnSpPr>
        <p:spPr>
          <a:xfrm>
            <a:off x="7613460" y="1690688"/>
            <a:ext cx="2247992" cy="7004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1"/>
            <a:endCxn id="9" idx="0"/>
          </p:cNvCxnSpPr>
          <p:nvPr/>
        </p:nvCxnSpPr>
        <p:spPr>
          <a:xfrm flipH="1">
            <a:off x="8011037" y="1690688"/>
            <a:ext cx="2247992" cy="697526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28921" y="1603385"/>
            <a:ext cx="81464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Consensus</a:t>
            </a:r>
          </a:p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Algorithm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7350" y="3862935"/>
            <a:ext cx="7809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Broadcast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55425" y="5869186"/>
            <a:ext cx="7441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Wearable</a:t>
            </a:r>
          </a:p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Device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328" y="3818661"/>
            <a:ext cx="8980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Implantable</a:t>
            </a:r>
          </a:p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Device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0107" y="4899225"/>
            <a:ext cx="69762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Gateway</a:t>
            </a:r>
          </a:p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Device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88" y="299347"/>
            <a:ext cx="736833" cy="7368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68" y="299347"/>
            <a:ext cx="736833" cy="7368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46155" y="1016952"/>
            <a:ext cx="6286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A chain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02459" y="1012005"/>
            <a:ext cx="6286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Bahnschrift Condensed" panose="020B0502040204020203" pitchFamily="34" charset="0"/>
              </a:rPr>
              <a:t>B chain</a:t>
            </a:r>
            <a:endParaRPr lang="ko-KR" altLang="en-US" sz="1400" dirty="0">
              <a:latin typeface="Bahnschrift Condensed" panose="020B0502040204020203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8308731" y="4305790"/>
            <a:ext cx="870438" cy="118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179169" y="41801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Bahnschrift Condensed" panose="020B0502040204020203" pitchFamily="34" charset="0"/>
              </a:rPr>
              <a:t>Encrypt!</a:t>
            </a:r>
            <a:endParaRPr lang="ko-KR" altLang="en-US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Fuzzy Vault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47" y="365125"/>
            <a:ext cx="6530147" cy="60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Fuzzy Vault using PPG (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photoplethysmography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) signal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Production of PPG vector.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Collect PPG signals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Encoding signals into vectors using FFT ( fast Fourier transform )</a:t>
                </a:r>
              </a:p>
              <a:p>
                <a:pPr marL="914400" lvl="2" indent="0">
                  <a:buNone/>
                </a:pPr>
                <a:r>
                  <a:rPr lang="en-US" altLang="ko-KR" b="0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 </m:t>
                    </m:r>
                  </m:oMath>
                </a14:m>
                <a:r>
                  <a:rPr lang="en-US" altLang="ko-KR" b="0" dirty="0" smtClean="0">
                    <a:sym typeface="Wingdings" panose="05000000000000000000" pitchFamily="2" charset="2"/>
                  </a:rPr>
                  <a:t>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endParaRPr lang="en-US" altLang="ko-KR" dirty="0">
                  <a:latin typeface="Bahnschrift" panose="020B0502040204020203" pitchFamily="34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Creating Polynomial.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Create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with a public order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Coefficients are produced from a random number </a:t>
                </a:r>
                <a:r>
                  <a:rPr lang="en-US" altLang="ko-KR" dirty="0" smtClean="0">
                    <a:latin typeface="Bahnschrift" panose="020B0502040204020203" pitchFamily="34" charset="0"/>
                    <a:sym typeface="Wingdings" panose="05000000000000000000" pitchFamily="2" charset="2"/>
                  </a:rPr>
                  <a:t> common key</a:t>
                </a:r>
              </a:p>
              <a:p>
                <a:pPr marL="914400" lvl="2" indent="0">
                  <a:buNone/>
                </a:pPr>
                <a:r>
                  <a:rPr lang="en-US" altLang="ko-KR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𝐶𝑜𝑒𝑓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latin typeface="Bahnschrift" panose="020B0502040204020203" pitchFamily="34" charset="0"/>
                </a:endParaRPr>
              </a:p>
              <a:p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3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Fuzzy Vault using PPG (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photoplethysmography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) signal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 startAt="3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Vault Production.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Compute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b="0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Build a chaff points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using random numbers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Vault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endParaRPr lang="en-US" altLang="ko-KR" dirty="0">
                  <a:latin typeface="Bahnschrift" panose="020B0502040204020203" pitchFamily="34" charset="0"/>
                </a:endParaRPr>
              </a:p>
              <a:p>
                <a:pPr marL="571500" indent="-571500">
                  <a:buFont typeface="+mj-lt"/>
                  <a:buAutoNum type="romanUcPeriod" startAt="3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Vault Transmission.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 startAt="3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Opening Vault.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Reconstruct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Lagrangian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Interpolation</m:t>
                    </m:r>
                  </m:oMath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Recovery K’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Validate K’ using T</a:t>
                </a: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 b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>
            <a:endCxn id="6" idx="1"/>
          </p:cNvCxnSpPr>
          <p:nvPr/>
        </p:nvCxnSpPr>
        <p:spPr>
          <a:xfrm flipV="1">
            <a:off x="7420708" y="2417884"/>
            <a:ext cx="439616" cy="25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60324" y="223321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predefined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67402" y="2868731"/>
                <a:ext cx="858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latin typeface="Bahnschrift Condensed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2" y="2868731"/>
                <a:ext cx="858714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8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Fuzzy Vault using PPG signal problem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feature points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 err="1" smtClean="0">
                    <a:latin typeface="Bahnschrift" panose="020B0502040204020203" pitchFamily="34" charset="0"/>
                  </a:rPr>
                  <a:t>th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-order polynomial</a:t>
                </a:r>
              </a:p>
              <a:p>
                <a:endParaRPr lang="en-US" altLang="ko-KR" dirty="0" smtClean="0">
                  <a:latin typeface="Bahnschrift" panose="020B0502040204020203" pitchFamily="34" charset="0"/>
                </a:endParaRPr>
              </a:p>
              <a:p>
                <a:r>
                  <a:rPr lang="en-US" altLang="ko-KR" dirty="0" smtClean="0">
                    <a:latin typeface="Bahnschrift" panose="020B0502040204020203" pitchFamily="34" charset="0"/>
                  </a:rPr>
                  <a:t>Relation between parameters</a:t>
                </a:r>
              </a:p>
              <a:p>
                <a:endParaRPr lang="en-US" altLang="ko-KR" dirty="0">
                  <a:latin typeface="Bahnschrift" panose="020B0502040204020203" pitchFamily="34" charset="0"/>
                </a:endParaRPr>
              </a:p>
              <a:p>
                <a:r>
                  <a:rPr lang="en-US" altLang="ko-KR" dirty="0" smtClean="0">
                    <a:latin typeface="Bahnschrift" panose="020B0502040204020203" pitchFamily="34" charset="0"/>
                  </a:rPr>
                  <a:t>Revised.</a:t>
                </a:r>
              </a:p>
              <a:p>
                <a:pPr lvl="1"/>
                <a:r>
                  <a:rPr lang="en-US" altLang="ko-KR" dirty="0" smtClean="0">
                    <a:latin typeface="Bahnschrift" panose="020B0502040204020203" pitchFamily="34" charset="0"/>
                  </a:rPr>
                  <a:t>Key encoding</a:t>
                </a:r>
              </a:p>
              <a:p>
                <a:pPr lvl="1"/>
                <a:r>
                  <a:rPr lang="en-US" altLang="ko-KR" dirty="0" smtClean="0">
                    <a:latin typeface="Bahnschrift" panose="020B0502040204020203" pitchFamily="34" charset="0"/>
                  </a:rPr>
                  <a:t>LOTR ( Lower-order twice reconstruction )</a:t>
                </a:r>
                <a:endParaRPr lang="en-US" altLang="ko-KR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Proposed BSN again 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Initialization period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Some biosensor can generate key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Set specific node A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When gateway device needs to encrypt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Gateway gives order and asks A to generate key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makes pre-key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and encodes it into </a:t>
                </a:r>
                <a:r>
                  <a:rPr lang="en-US" altLang="ko-KR" dirty="0" err="1" smtClean="0">
                    <a:latin typeface="Bahnschrift" panose="020B0502040204020203" pitchFamily="34" charset="0"/>
                  </a:rPr>
                  <a:t>codeword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as a coefficients to construct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Bahnschrift" panose="020B0502040204020203" pitchFamily="34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en-US" altLang="ko-KR" dirty="0" smtClean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Proposed BSN again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 startAt="3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Making Vault</a:t>
                </a:r>
                <a:endParaRPr lang="en-US" altLang="ko-KR" dirty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collects PPG signals from adjacent nodes.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encodes these signals into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using FFT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makes vault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  <a:p>
                <a:pPr marL="571500" indent="-571500">
                  <a:buFont typeface="+mj-lt"/>
                  <a:buAutoNum type="romanUcPeriod" startAt="3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Encrypting Vault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calculates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encryption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key</m:t>
                    </m:r>
                  </m:oMath>
                </a14:m>
                <a:endParaRPr lang="en-US" altLang="ko-KR" b="0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generates random number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</a:rPr>
                  <a:t> 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Do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>
            <a:endCxn id="6" idx="1"/>
          </p:cNvCxnSpPr>
          <p:nvPr/>
        </p:nvCxnSpPr>
        <p:spPr>
          <a:xfrm flipV="1">
            <a:off x="4598377" y="3420207"/>
            <a:ext cx="457201" cy="40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55578" y="323554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Random function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 flipV="1">
            <a:off x="4914900" y="3701830"/>
            <a:ext cx="288682" cy="12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03582" y="351716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Pre-distributed key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Proposed BSN again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 startAt="5"/>
                </a:pPr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Sending to G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A sends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to Gateway device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 startAt="5"/>
                </a:pPr>
                <a:r>
                  <a:rPr lang="en-US" altLang="ko-KR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Broadcasting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to encrypt physiological data </a:t>
                </a:r>
                <a:r>
                  <a:rPr lang="en-US" altLang="ko-KR" b="0" dirty="0" err="1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Mp</a:t>
                </a:r>
                <a:endParaRPr lang="en-US" altLang="ko-KR" dirty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broadcasts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deletes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Proposed BSN again ( Recovering )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Searching block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User uses gateway to point out block on chain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searches block by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ko-KR" b="0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sends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to A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Once A received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Decrypt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to get vault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Collect signals from adjacent biosensors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Encoding these signals and recovery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using LOTR and interpolation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Verifying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decodes coefficients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Bahnschrift" panose="020B0502040204020203" pitchFamily="34" charset="0"/>
                  </a:rPr>
                  <a:t> using RS code</a:t>
                </a:r>
              </a:p>
              <a:p>
                <a:pPr marL="1485900" lvl="2" indent="-571500">
                  <a:buFont typeface="+mj-lt"/>
                  <a:buAutoNum type="romanUcPeriod"/>
                </a:pPr>
                <a:r>
                  <a:rPr lang="en-US" altLang="ko-KR" dirty="0" smtClean="0">
                    <a:latin typeface="Bahnschrift" panose="020B0502040204020203" pitchFamily="34" charset="0"/>
                  </a:rPr>
                  <a:t>A checks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7562890" y="843240"/>
                <a:ext cx="3790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90" y="843240"/>
                <a:ext cx="379091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Is consists of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Consensus Mechanism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Digital Signature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Hash Chains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Shared Database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Security and performance analysis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>
                <a:latin typeface="Bahnschrift" panose="020B0502040204020203" pitchFamily="34" charset="0"/>
              </a:rPr>
              <a:t>Attacking the </a:t>
            </a:r>
            <a:r>
              <a:rPr lang="en-US" altLang="ko-KR" dirty="0" err="1" smtClean="0">
                <a:latin typeface="Bahnschrift" panose="020B0502040204020203" pitchFamily="34" charset="0"/>
              </a:rPr>
              <a:t>blockchain</a:t>
            </a:r>
            <a:endParaRPr lang="en-US" altLang="ko-KR" dirty="0" smtClean="0">
              <a:latin typeface="Bahnschrift" panose="020B0502040204020203" pitchFamily="34" charset="0"/>
            </a:endParaRPr>
          </a:p>
          <a:p>
            <a:pPr marL="1028700" lvl="1" indent="-571500">
              <a:buFont typeface="+mj-lt"/>
              <a:buAutoNum type="romanUcPeriod"/>
            </a:pPr>
            <a:endParaRPr lang="en-US" altLang="ko-KR" dirty="0" smtClean="0">
              <a:latin typeface="Bahnschrift" panose="020B0502040204020203" pitchFamily="34" charset="0"/>
            </a:endParaRPr>
          </a:p>
          <a:p>
            <a:pPr marL="1028700" lvl="1" indent="-571500">
              <a:buFont typeface="+mj-lt"/>
              <a:buAutoNum type="romanUcPeriod"/>
            </a:pPr>
            <a:endParaRPr lang="en-US" altLang="ko-KR" dirty="0">
              <a:latin typeface="Bahnschrift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>
                <a:latin typeface="Bahnschrift" panose="020B0502040204020203" pitchFamily="34" charset="0"/>
              </a:rPr>
              <a:t>Attacking the BSN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ko-KR" dirty="0" smtClean="0">
                <a:latin typeface="Bahnschrift" panose="020B0502040204020203" pitchFamily="34" charset="0"/>
              </a:rPr>
              <a:t>On or into the human body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ko-KR" dirty="0" smtClean="0">
                <a:latin typeface="Bahnschrift" panose="020B0502040204020203" pitchFamily="34" charset="0"/>
              </a:rPr>
              <a:t>Increase order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dirty="0" smtClean="0">
              <a:latin typeface="Bahnschrift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>
                <a:latin typeface="Bahnschrift" panose="020B0502040204020203" pitchFamily="34" charset="0"/>
              </a:rPr>
              <a:t>Performance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ko-KR" dirty="0" smtClean="0">
                <a:latin typeface="Bahnschrift" panose="020B0502040204020203" pitchFamily="34" charset="0"/>
              </a:rPr>
              <a:t>BSN nodes are in charge of generation, backup, recovery</a:t>
            </a:r>
          </a:p>
          <a:p>
            <a:pPr marL="1028700" lvl="1" indent="-571500">
              <a:buFont typeface="+mj-lt"/>
              <a:buAutoNum type="romanUcPeriod"/>
            </a:pPr>
            <a:endParaRPr lang="en-US" altLang="ko-KR" dirty="0" smtClean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971483" y="1866412"/>
                <a:ext cx="3790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83" y="1866412"/>
                <a:ext cx="379091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7112976" y="1894051"/>
            <a:ext cx="314053" cy="3140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08679" y="1898338"/>
            <a:ext cx="575898" cy="3140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750171" y="2263383"/>
                <a:ext cx="23495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 smtClean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71" y="2263383"/>
                <a:ext cx="23495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66" y="3131517"/>
            <a:ext cx="1881249" cy="18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Provides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Non-Repudiation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Integrity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Distributed Storage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Time-based Traceability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Can be used in</a:t>
            </a:r>
          </a:p>
          <a:p>
            <a:pPr lvl="1"/>
            <a:r>
              <a:rPr lang="en-US" altLang="ko-KR" b="1" dirty="0" smtClean="0">
                <a:latin typeface="Bahnschrift" panose="020B0502040204020203" pitchFamily="34" charset="0"/>
              </a:rPr>
              <a:t>Healthcare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Fintech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Computational Law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Audit</a:t>
            </a:r>
          </a:p>
          <a:p>
            <a:pPr lvl="1"/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Notarization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Has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Speed of recording Issue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Efficiency of consensus </a:t>
            </a:r>
            <a:r>
              <a:rPr lang="en-US" altLang="ko-KR" dirty="0" smtClean="0">
                <a:latin typeface="Bahnschrift" panose="020B0502040204020203" pitchFamily="34" charset="0"/>
              </a:rPr>
              <a:t>Issue</a:t>
            </a:r>
            <a:endParaRPr lang="en-US" altLang="ko-KR" dirty="0" smtClean="0">
              <a:latin typeface="Bahnschrift" panose="020B0502040204020203" pitchFamily="34" charset="0"/>
            </a:endParaRP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b="1" dirty="0" smtClean="0">
                <a:latin typeface="Bahnschrift" panose="020B0502040204020203" pitchFamily="34" charset="0"/>
              </a:rPr>
              <a:t>Privacy of data </a:t>
            </a:r>
            <a:r>
              <a:rPr lang="en-US" altLang="ko-KR" b="1" dirty="0" smtClean="0">
                <a:latin typeface="Bahnschrift" panose="020B0502040204020203" pitchFamily="34" charset="0"/>
              </a:rPr>
              <a:t>Issue</a:t>
            </a:r>
            <a:endParaRPr lang="en-US" altLang="ko-KR" b="1" dirty="0" smtClean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altLang="ko-K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Privacy of Data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trike="sngStrike" dirty="0" smtClean="0">
                <a:latin typeface="Bahnschrift" panose="020B0502040204020203" pitchFamily="34" charset="0"/>
              </a:rPr>
              <a:t>Zero-Knowledge Proof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b="1" dirty="0" smtClean="0">
                <a:latin typeface="Bahnschrift" panose="020B0502040204020203" pitchFamily="34" charset="0"/>
              </a:rPr>
              <a:t>Encrypt and Store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Key Management Issue</a:t>
            </a:r>
            <a:endParaRPr lang="en-US" altLang="ko-K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Key Management Issue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One key for all blocks</a:t>
            </a:r>
          </a:p>
          <a:p>
            <a:endParaRPr lang="en-US" altLang="ko-KR" b="1" dirty="0">
              <a:latin typeface="Bahnschrift" panose="020B0502040204020203" pitchFamily="34" charset="0"/>
            </a:endParaRPr>
          </a:p>
          <a:p>
            <a:endParaRPr lang="en-US" altLang="ko-KR" b="1" dirty="0" smtClean="0">
              <a:latin typeface="Bahnschrift" panose="020B0502040204020203" pitchFamily="34" charset="0"/>
            </a:endParaRPr>
          </a:p>
          <a:p>
            <a:endParaRPr lang="en-US" altLang="ko-KR" b="1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One key for a block</a:t>
            </a:r>
            <a:endParaRPr lang="en-US" altLang="ko-KR" dirty="0">
              <a:latin typeface="Bahnschrift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20708" y="4475285"/>
            <a:ext cx="3933092" cy="17145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Considering application scenario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Health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" panose="020B0502040204020203" pitchFamily="34" charset="0"/>
              </a:rPr>
              <a:t>Blockchain</a:t>
            </a:r>
            <a:r>
              <a:rPr lang="en-US" altLang="ko-KR" dirty="0" smtClean="0">
                <a:latin typeface="Bahnschrift" panose="020B0502040204020203" pitchFamily="34" charset="0"/>
              </a:rPr>
              <a:t> handling health data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Has a number of private data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latin typeface="Bahnschrift" panose="020B0502040204020203" pitchFamily="34" charset="0"/>
              </a:rPr>
              <a:t>Must solve privacy issue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Body Sensor Networks ( BSNs )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BAN, WBAN, MBAN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25" y="1825625"/>
            <a:ext cx="6392375" cy="43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405</Words>
  <Application>Microsoft Office PowerPoint</Application>
  <PresentationFormat>와이드스크린</PresentationFormat>
  <Paragraphs>174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AlternateGothic2 BT</vt:lpstr>
      <vt:lpstr>Arial</vt:lpstr>
      <vt:lpstr>Bahnschrift</vt:lpstr>
      <vt:lpstr>Bahnschrift Condensed</vt:lpstr>
      <vt:lpstr>Cambria Math</vt:lpstr>
      <vt:lpstr>Wingdings</vt:lpstr>
      <vt:lpstr>Office 테마</vt:lpstr>
      <vt:lpstr>Efficient Key Management Scheme for Health Blockchain</vt:lpstr>
      <vt:lpstr>Blockchain</vt:lpstr>
      <vt:lpstr>Blockchain</vt:lpstr>
      <vt:lpstr>Blockchain</vt:lpstr>
      <vt:lpstr>Blockchain</vt:lpstr>
      <vt:lpstr>Privacy of Data</vt:lpstr>
      <vt:lpstr>Key Management Issue</vt:lpstr>
      <vt:lpstr>Health Blockchain</vt:lpstr>
      <vt:lpstr>Body Sensor Networks ( BSNs )</vt:lpstr>
      <vt:lpstr>Original BSN’s Problems</vt:lpstr>
      <vt:lpstr>Proposed BSN using Blockchain</vt:lpstr>
      <vt:lpstr>Fuzzy Vault</vt:lpstr>
      <vt:lpstr>Fuzzy Vault using PPG ( photoplethysmography ) signal</vt:lpstr>
      <vt:lpstr>Fuzzy Vault using PPG ( photoplethysmography ) signal</vt:lpstr>
      <vt:lpstr>Fuzzy Vault using PPG signal problem</vt:lpstr>
      <vt:lpstr>Proposed BSN again </vt:lpstr>
      <vt:lpstr>Proposed BSN again</vt:lpstr>
      <vt:lpstr>Proposed BSN again</vt:lpstr>
      <vt:lpstr>Proposed BSN again ( Recovering )</vt:lpstr>
      <vt:lpstr>Security and 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Key Management Scheme for Health Blockchain</dc:title>
  <dc:creator>user</dc:creator>
  <cp:lastModifiedBy>user</cp:lastModifiedBy>
  <cp:revision>33</cp:revision>
  <dcterms:created xsi:type="dcterms:W3CDTF">2020-03-12T04:22:49Z</dcterms:created>
  <dcterms:modified xsi:type="dcterms:W3CDTF">2020-03-12T12:45:55Z</dcterms:modified>
</cp:coreProperties>
</file>