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1" r:id="rId6"/>
    <p:sldId id="284" r:id="rId7"/>
    <p:sldId id="282" r:id="rId8"/>
    <p:sldId id="285" r:id="rId9"/>
    <p:sldId id="283" r:id="rId10"/>
    <p:sldId id="286" r:id="rId11"/>
    <p:sldId id="287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912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C6CF6A8-6AA6-4784-940D-F52BCA7438D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76"/>
          <a:stretch/>
        </p:blipFill>
        <p:spPr>
          <a:xfrm>
            <a:off x="11822603" y="6229350"/>
            <a:ext cx="313504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027119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509155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42499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344177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509156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42175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35075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1797415A-3CF6-5A2D-7E30-E009D6384F7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046628" y="42633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4" name="모서리가 둥근 직사각형 19">
            <a:extLst>
              <a:ext uri="{FF2B5EF4-FFF2-40B4-BE49-F238E27FC236}">
                <a16:creationId xmlns:a16="http://schemas.microsoft.com/office/drawing/2014/main" id="{9D09544C-939F-EF49-5322-E1BDA4A94DC0}"/>
              </a:ext>
            </a:extLst>
          </p:cNvPr>
          <p:cNvSpPr/>
          <p:nvPr userDrawn="1"/>
        </p:nvSpPr>
        <p:spPr>
          <a:xfrm>
            <a:off x="1055592" y="4269936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Metamorphic Test </a:t>
            </a:r>
            <a:r>
              <a:rPr lang="ko-KR" altLang="en-US" dirty="0"/>
              <a:t>이론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커피동아리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1367B-C689-C8DF-07F4-1BDE4029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6C8A72-8E39-42D2-2795-355DC5348F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Metamorphic Test</a:t>
            </a:r>
            <a:r>
              <a:rPr lang="ko-KR" altLang="en-US" dirty="0"/>
              <a:t>는 알고리즘 내부 동작을 수정하여 테스트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실제로 내부 동작을 수정하지는 않음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암호 라이브러리 호출을 다르게 하여 테스트 진행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세밀한 동작의 오류를 검출할 수 있음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테스트 종류에 따라 결과 값이 서로 일치하지 않는 경우에도 통과할 수 있음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암호 구현의 적합성을 검사하기 위해 본 테스트를 진행하는 것이 좋음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세부적인 오류를 점검</a:t>
            </a:r>
            <a:r>
              <a:rPr lang="ko-KR" altLang="en-US" dirty="0"/>
              <a:t>할 수 있는 방법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998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Metamorphic Test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Bit-Contribution Test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Bit-Exclusion Test</a:t>
            </a:r>
            <a:endParaRPr lang="ko-KR" altLang="en-US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2D1DF146-A49B-5C29-8F05-E92A913D701A}"/>
              </a:ext>
            </a:extLst>
          </p:cNvPr>
          <p:cNvSpPr txBox="1">
            <a:spLocks/>
          </p:cNvSpPr>
          <p:nvPr/>
        </p:nvSpPr>
        <p:spPr>
          <a:xfrm>
            <a:off x="1055592" y="4291200"/>
            <a:ext cx="10071850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Update Test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Metamorphic Test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기존 암호 구현 적합성 테스트는 테스트 벡터의 일치만 확인</a:t>
            </a:r>
            <a:endParaRPr lang="en-US" altLang="ko-KR" dirty="0"/>
          </a:p>
          <a:p>
            <a:pPr lvl="1"/>
            <a:r>
              <a:rPr lang="ko-KR" altLang="en-US" dirty="0"/>
              <a:t>운용모드 구분이 아닌 다양한 테스트 방법이 존재</a:t>
            </a:r>
            <a:endParaRPr lang="en-US" altLang="ko-KR" dirty="0"/>
          </a:p>
          <a:p>
            <a:pPr lvl="1"/>
            <a:r>
              <a:rPr lang="en-US" altLang="ko-KR" dirty="0"/>
              <a:t>KAT: Known Answer Test, </a:t>
            </a:r>
            <a:r>
              <a:rPr lang="ko-KR" altLang="en-US" dirty="0"/>
              <a:t>정형화된 키</a:t>
            </a:r>
            <a:r>
              <a:rPr lang="en-US" altLang="ko-KR" dirty="0"/>
              <a:t>, </a:t>
            </a:r>
            <a:r>
              <a:rPr lang="ko-KR" altLang="en-US" dirty="0" err="1"/>
              <a:t>평문을</a:t>
            </a:r>
            <a:r>
              <a:rPr lang="ko-KR" altLang="en-US" dirty="0"/>
              <a:t> 사용하는 테스트</a:t>
            </a:r>
            <a:endParaRPr lang="en-US" altLang="ko-KR" dirty="0"/>
          </a:p>
          <a:p>
            <a:pPr lvl="1"/>
            <a:r>
              <a:rPr lang="en-US" altLang="ko-KR" dirty="0"/>
              <a:t>MCT: Monte Carlo Test, </a:t>
            </a:r>
            <a:r>
              <a:rPr lang="ko-KR" altLang="en-US" dirty="0"/>
              <a:t>반복적인 동작의 정확성을 테스트</a:t>
            </a:r>
            <a:endParaRPr lang="en-US" altLang="ko-KR" dirty="0"/>
          </a:p>
          <a:p>
            <a:pPr lvl="1"/>
            <a:r>
              <a:rPr lang="en-US" altLang="ko-KR" dirty="0"/>
              <a:t>MMT: Multi-block Message Test, </a:t>
            </a:r>
            <a:r>
              <a:rPr lang="ko-KR" altLang="en-US" dirty="0"/>
              <a:t>블록이 길이를 다양하게 하여 테스트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기존 테스트 방법은 높은 신뢰도를 가짐</a:t>
            </a:r>
            <a:endParaRPr lang="en-US" altLang="ko-KR" dirty="0"/>
          </a:p>
          <a:p>
            <a:pPr lvl="1"/>
            <a:r>
              <a:rPr lang="ko-KR" altLang="en-US" dirty="0"/>
              <a:t>하지만 </a:t>
            </a:r>
            <a:r>
              <a:rPr lang="ko-KR" altLang="en-US" b="1" dirty="0">
                <a:solidFill>
                  <a:srgbClr val="FF0000"/>
                </a:solidFill>
              </a:rPr>
              <a:t>알고리즘 내부의 세세한 에러를 파악하기는 어려움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Metamorphic</a:t>
            </a:r>
            <a:r>
              <a:rPr lang="ko-KR" altLang="en-US" dirty="0"/>
              <a:t> </a:t>
            </a:r>
            <a:r>
              <a:rPr lang="en-US" altLang="ko-KR" dirty="0"/>
              <a:t>Test</a:t>
            </a:r>
            <a:r>
              <a:rPr lang="ko-KR" altLang="en-US" dirty="0"/>
              <a:t>는 작은 오류를 잡아내는 테스트</a:t>
            </a:r>
            <a:endParaRPr lang="en-US" altLang="ko-KR" dirty="0"/>
          </a:p>
          <a:p>
            <a:pPr lvl="1"/>
            <a:r>
              <a:rPr lang="ko-KR" altLang="en-US" b="1" dirty="0">
                <a:solidFill>
                  <a:srgbClr val="FF0000"/>
                </a:solidFill>
              </a:rPr>
              <a:t>알고리즘 동작 자체를 수정</a:t>
            </a:r>
            <a:r>
              <a:rPr lang="ko-KR" altLang="en-US" dirty="0"/>
              <a:t>하여 테스트를 진행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75A07-22B5-AC8B-B446-9CA134974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Bit-Contribution Test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D48EA8-6ED8-B6DF-28B1-B1AF547D8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입력 값의 </a:t>
            </a:r>
            <a:r>
              <a:rPr lang="en-US" altLang="ko-KR" dirty="0"/>
              <a:t>1</a:t>
            </a:r>
            <a:r>
              <a:rPr lang="ko-KR" altLang="en-US" dirty="0"/>
              <a:t>비트를 반전시켜 동작을 검사</a:t>
            </a:r>
            <a:endParaRPr lang="en-US" altLang="ko-KR" dirty="0"/>
          </a:p>
          <a:p>
            <a:pPr lvl="1"/>
            <a:r>
              <a:rPr lang="ko-KR" altLang="en-US" dirty="0"/>
              <a:t>입력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1</a:t>
            </a:r>
            <a:r>
              <a:rPr lang="ko-KR" altLang="en-US" dirty="0"/>
              <a:t>바이트당 실험 횟수는 </a:t>
            </a:r>
            <a:r>
              <a:rPr lang="en-US" altLang="ko-KR" dirty="0"/>
              <a:t>8</a:t>
            </a:r>
            <a:r>
              <a:rPr lang="ko-KR" altLang="en-US" dirty="0"/>
              <a:t>회 </a:t>
            </a:r>
            <a:r>
              <a:rPr lang="en-US" altLang="ko-KR" dirty="0"/>
              <a:t>(e.g. 64</a:t>
            </a:r>
            <a:r>
              <a:rPr lang="ko-KR" altLang="en-US" dirty="0"/>
              <a:t>바이트 입력 </a:t>
            </a:r>
            <a:r>
              <a:rPr lang="en-US" altLang="ko-KR" dirty="0">
                <a:sym typeface="Wingdings" panose="05000000000000000000" pitchFamily="2" charset="2"/>
              </a:rPr>
              <a:t> 512</a:t>
            </a:r>
            <a:r>
              <a:rPr lang="ko-KR" altLang="en-US" dirty="0">
                <a:sym typeface="Wingdings" panose="05000000000000000000" pitchFamily="2" charset="2"/>
              </a:rPr>
              <a:t>회 실험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</a:p>
          <a:p>
            <a:pPr lvl="1"/>
            <a:r>
              <a:rPr lang="ko-KR" altLang="en-US" b="1" dirty="0">
                <a:solidFill>
                  <a:srgbClr val="FF0000"/>
                </a:solidFill>
                <a:sym typeface="Wingdings" panose="05000000000000000000" pitchFamily="2" charset="2"/>
              </a:rPr>
              <a:t>모든 입력 값의 해시 값은 </a:t>
            </a:r>
            <a:r>
              <a:rPr lang="ko-KR" altLang="en-US" b="1" dirty="0" err="1">
                <a:solidFill>
                  <a:srgbClr val="FF0000"/>
                </a:solidFill>
                <a:sym typeface="Wingdings" panose="05000000000000000000" pitchFamily="2" charset="2"/>
              </a:rPr>
              <a:t>달라야함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49E46CB8-9A4B-0E38-4766-1837A949EFB5}"/>
              </a:ext>
            </a:extLst>
          </p:cNvPr>
          <p:cNvGrpSpPr/>
          <p:nvPr/>
        </p:nvGrpSpPr>
        <p:grpSpPr>
          <a:xfrm>
            <a:off x="1108165" y="2893422"/>
            <a:ext cx="9975669" cy="3506974"/>
            <a:chOff x="831667" y="3180805"/>
            <a:chExt cx="9975669" cy="350697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C079410-C8ED-E031-5036-F7D2A854BE76}"/>
                </a:ext>
              </a:extLst>
            </p:cNvPr>
            <p:cNvSpPr/>
            <p:nvPr/>
          </p:nvSpPr>
          <p:spPr>
            <a:xfrm>
              <a:off x="1628502" y="3180806"/>
              <a:ext cx="3108960" cy="496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 = message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6758C6E-1C96-3075-2667-09893D643770}"/>
                </a:ext>
              </a:extLst>
            </p:cNvPr>
            <p:cNvSpPr/>
            <p:nvPr/>
          </p:nvSpPr>
          <p:spPr>
            <a:xfrm>
              <a:off x="6901542" y="3180805"/>
              <a:ext cx="3108960" cy="496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m’ = message </a:t>
              </a:r>
              <a:r>
                <a:rPr lang="en-US" altLang="ko-KR" b="1" dirty="0">
                  <a:solidFill>
                    <a:srgbClr val="FF0000"/>
                  </a:solidFill>
                  <a:sym typeface="Wingdings" panose="05000000000000000000" pitchFamily="2" charset="2"/>
                </a:rPr>
                <a:t> flip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4C6D92F-782E-9740-0127-5C797B4FC110}"/>
                </a:ext>
              </a:extLst>
            </p:cNvPr>
            <p:cNvGrpSpPr/>
            <p:nvPr/>
          </p:nvGrpSpPr>
          <p:grpSpPr>
            <a:xfrm>
              <a:off x="831667" y="3859810"/>
              <a:ext cx="4702629" cy="2151020"/>
              <a:chOff x="827314" y="2778034"/>
              <a:chExt cx="4702629" cy="2151020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51AC6291-F31B-2B91-990E-22A9F3F908C3}"/>
                  </a:ext>
                </a:extLst>
              </p:cNvPr>
              <p:cNvSpPr/>
              <p:nvPr/>
            </p:nvSpPr>
            <p:spPr>
              <a:xfrm>
                <a:off x="827314" y="2778034"/>
                <a:ext cx="4702629" cy="21510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FF1AEBD3-11AD-EE4E-5A0A-ADED52388033}"/>
                  </a:ext>
                </a:extLst>
              </p:cNvPr>
              <p:cNvSpPr/>
              <p:nvPr/>
            </p:nvSpPr>
            <p:spPr>
              <a:xfrm>
                <a:off x="922018" y="2862529"/>
                <a:ext cx="1412967" cy="537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Init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C3FEDE80-8603-B95C-17FD-E167FB87D3D9}"/>
                  </a:ext>
                </a:extLst>
              </p:cNvPr>
              <p:cNvSpPr/>
              <p:nvPr/>
            </p:nvSpPr>
            <p:spPr>
              <a:xfrm>
                <a:off x="1924595" y="3580179"/>
                <a:ext cx="2516774" cy="539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Update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BC43BB0F-2819-7200-F426-6ABC7DBAA83B}"/>
                  </a:ext>
                </a:extLst>
              </p:cNvPr>
              <p:cNvSpPr/>
              <p:nvPr/>
            </p:nvSpPr>
            <p:spPr>
              <a:xfrm>
                <a:off x="4030978" y="4300057"/>
                <a:ext cx="1412967" cy="539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Final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A647ED5-6083-12FB-853B-00A6FB1B8EE4}"/>
                </a:ext>
              </a:extLst>
            </p:cNvPr>
            <p:cNvGrpSpPr/>
            <p:nvPr/>
          </p:nvGrpSpPr>
          <p:grpSpPr>
            <a:xfrm>
              <a:off x="6104707" y="3859810"/>
              <a:ext cx="4702629" cy="2151020"/>
              <a:chOff x="827314" y="2778034"/>
              <a:chExt cx="4702629" cy="215102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99067619-293E-9189-D219-580B5E73ACE3}"/>
                  </a:ext>
                </a:extLst>
              </p:cNvPr>
              <p:cNvSpPr/>
              <p:nvPr/>
            </p:nvSpPr>
            <p:spPr>
              <a:xfrm>
                <a:off x="827314" y="2778034"/>
                <a:ext cx="4702629" cy="21510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153C905-7482-7C31-5630-CFB98BCE422A}"/>
                  </a:ext>
                </a:extLst>
              </p:cNvPr>
              <p:cNvSpPr/>
              <p:nvPr/>
            </p:nvSpPr>
            <p:spPr>
              <a:xfrm>
                <a:off x="922018" y="2862529"/>
                <a:ext cx="1412967" cy="537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Init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EC92AAD-8CA3-91D6-25EA-AF596A92F83D}"/>
                  </a:ext>
                </a:extLst>
              </p:cNvPr>
              <p:cNvSpPr/>
              <p:nvPr/>
            </p:nvSpPr>
            <p:spPr>
              <a:xfrm>
                <a:off x="1924595" y="3580179"/>
                <a:ext cx="2516774" cy="539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Update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3617710-49D9-0161-3FE6-F460B1C38E31}"/>
                  </a:ext>
                </a:extLst>
              </p:cNvPr>
              <p:cNvSpPr/>
              <p:nvPr/>
            </p:nvSpPr>
            <p:spPr>
              <a:xfrm>
                <a:off x="4030978" y="4300057"/>
                <a:ext cx="1412967" cy="539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Final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819FE01-BA58-530C-F66E-8C9D28EDA01E}"/>
                </a:ext>
              </a:extLst>
            </p:cNvPr>
            <p:cNvCxnSpPr>
              <a:stCxn id="4" idx="2"/>
              <a:endCxn id="9" idx="0"/>
            </p:cNvCxnSpPr>
            <p:nvPr/>
          </p:nvCxnSpPr>
          <p:spPr>
            <a:xfrm>
              <a:off x="3182982" y="3677195"/>
              <a:ext cx="4353" cy="984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4FEF3332-0DD6-4454-566B-494F3C782E27}"/>
                </a:ext>
              </a:extLst>
            </p:cNvPr>
            <p:cNvCxnSpPr>
              <a:cxnSpLocks/>
              <a:stCxn id="5" idx="2"/>
              <a:endCxn id="16" idx="0"/>
            </p:cNvCxnSpPr>
            <p:nvPr/>
          </p:nvCxnSpPr>
          <p:spPr>
            <a:xfrm>
              <a:off x="8456022" y="3677194"/>
              <a:ext cx="4353" cy="9847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CC2294D-DBDF-9CCA-C8FF-C161BFA01022}"/>
                </a:ext>
              </a:extLst>
            </p:cNvPr>
            <p:cNvSpPr/>
            <p:nvPr/>
          </p:nvSpPr>
          <p:spPr>
            <a:xfrm>
              <a:off x="1628501" y="6190960"/>
              <a:ext cx="3108960" cy="496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d = digest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8F34D68D-9884-5881-3423-0BF73DA45FE6}"/>
                </a:ext>
              </a:extLst>
            </p:cNvPr>
            <p:cNvSpPr/>
            <p:nvPr/>
          </p:nvSpPr>
          <p:spPr>
            <a:xfrm>
              <a:off x="6901541" y="6191390"/>
              <a:ext cx="3108960" cy="496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d’ = digest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1B221D5-8C08-87A5-E44A-F4247F86995D}"/>
                </a:ext>
              </a:extLst>
            </p:cNvPr>
            <p:cNvCxnSpPr>
              <a:cxnSpLocks/>
              <a:stCxn id="16" idx="3"/>
              <a:endCxn id="17" idx="0"/>
            </p:cNvCxnSpPr>
            <p:nvPr/>
          </p:nvCxnSpPr>
          <p:spPr>
            <a:xfrm>
              <a:off x="9718762" y="4931829"/>
              <a:ext cx="296093" cy="4500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D247A8-43FC-32CA-4A6C-55D9C875246F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>
            <a:off x="7182393" y="4194442"/>
            <a:ext cx="296093" cy="450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1D94BB0-A272-2AAE-7EA7-27C0CFE14C71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>
          <a:xfrm flipH="1">
            <a:off x="8732519" y="5634198"/>
            <a:ext cx="1558834" cy="269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AE6E6124-B0CC-5012-9669-A58A53F36CEF}"/>
              </a:ext>
            </a:extLst>
          </p:cNvPr>
          <p:cNvCxnSpPr>
            <a:cxnSpLocks/>
            <a:stCxn id="8" idx="2"/>
            <a:endCxn id="9" idx="1"/>
          </p:cNvCxnSpPr>
          <p:nvPr/>
        </p:nvCxnSpPr>
        <p:spPr>
          <a:xfrm>
            <a:off x="1909353" y="4194442"/>
            <a:ext cx="296093" cy="450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90ECACB9-8F4F-B63E-76EC-C6EC8E01234E}"/>
              </a:ext>
            </a:extLst>
          </p:cNvPr>
          <p:cNvCxnSpPr>
            <a:cxnSpLocks/>
            <a:stCxn id="9" idx="3"/>
            <a:endCxn id="11" idx="0"/>
          </p:cNvCxnSpPr>
          <p:nvPr/>
        </p:nvCxnSpPr>
        <p:spPr>
          <a:xfrm>
            <a:off x="4722220" y="4644446"/>
            <a:ext cx="296093" cy="450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DF5FB82-09E1-047C-8FBE-7B87D98C4F68}"/>
              </a:ext>
            </a:extLst>
          </p:cNvPr>
          <p:cNvCxnSpPr>
            <a:cxnSpLocks/>
            <a:stCxn id="11" idx="2"/>
            <a:endCxn id="23" idx="0"/>
          </p:cNvCxnSpPr>
          <p:nvPr/>
        </p:nvCxnSpPr>
        <p:spPr>
          <a:xfrm flipH="1">
            <a:off x="3459479" y="5634198"/>
            <a:ext cx="1558834" cy="269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0536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325E9-97F8-DCD4-C878-B2D5547D9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Bit-Contribution Test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07777C-9903-CB99-BBF5-BF54AD751D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입력 값을 </a:t>
            </a:r>
            <a:r>
              <a:rPr lang="en-US" altLang="ko-KR" dirty="0"/>
              <a:t>1</a:t>
            </a:r>
            <a:r>
              <a:rPr lang="ko-KR" altLang="en-US" dirty="0"/>
              <a:t>비트 씩 바꿔가며 테스트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잘못된 구현이 있다면 해시 충돌 발생 가능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정상적이라면 충돌이 일어나지 않음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dirty="0"/>
              <a:t>규모가 크고 번거롭지만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>
                <a:solidFill>
                  <a:srgbClr val="FF0000"/>
                </a:solidFill>
              </a:rPr>
              <a:t>코드의 정밀한 구현을 점검</a:t>
            </a:r>
            <a:r>
              <a:rPr lang="ko-KR" altLang="en-US" dirty="0"/>
              <a:t>하기 좋음</a:t>
            </a:r>
          </a:p>
        </p:txBody>
      </p:sp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29163DED-C778-F0CB-DC3E-AC038244A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820" y="1152525"/>
            <a:ext cx="4848180" cy="542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013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A3C8E-5C15-50BA-64B9-051B7A5C6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Bit-Exclusion Test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6BA4EF-43FD-27C8-1A59-6BA596D028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입력 값에 추가적인 임의의 값을 추가</a:t>
            </a:r>
            <a:endParaRPr lang="en-US" altLang="ko-KR" dirty="0"/>
          </a:p>
          <a:p>
            <a:pPr lvl="1"/>
            <a:r>
              <a:rPr lang="ko-KR" altLang="en-US" dirty="0"/>
              <a:t>하지만 함수 가동시에 </a:t>
            </a:r>
            <a:r>
              <a:rPr lang="ko-KR" altLang="en-US" b="1" dirty="0">
                <a:solidFill>
                  <a:srgbClr val="FF0000"/>
                </a:solidFill>
              </a:rPr>
              <a:t>길이 옵션은 정상 길이</a:t>
            </a:r>
            <a:r>
              <a:rPr lang="ko-KR" altLang="en-US" dirty="0"/>
              <a:t>를 사용</a:t>
            </a:r>
            <a:endParaRPr lang="en-US" altLang="ko-KR" dirty="0"/>
          </a:p>
          <a:p>
            <a:pPr lvl="1"/>
            <a:r>
              <a:rPr lang="ko-KR" altLang="en-US" dirty="0"/>
              <a:t>임의의 값은 입력되지 않기 때문에 </a:t>
            </a:r>
            <a:r>
              <a:rPr lang="ko-KR" altLang="en-US" b="1" dirty="0">
                <a:solidFill>
                  <a:srgbClr val="FF0000"/>
                </a:solidFill>
              </a:rPr>
              <a:t>동일 해시가 출력</a:t>
            </a:r>
            <a:r>
              <a:rPr lang="ko-KR" altLang="en-US" dirty="0"/>
              <a:t>되어야 함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851495-1545-05D4-F133-40C5CB2B315F}"/>
              </a:ext>
            </a:extLst>
          </p:cNvPr>
          <p:cNvGrpSpPr/>
          <p:nvPr/>
        </p:nvGrpSpPr>
        <p:grpSpPr>
          <a:xfrm>
            <a:off x="1108165" y="2893422"/>
            <a:ext cx="9975669" cy="3506974"/>
            <a:chOff x="831667" y="3180805"/>
            <a:chExt cx="9975669" cy="350697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5456F0E-BACA-1C93-191A-3AACCC555446}"/>
                </a:ext>
              </a:extLst>
            </p:cNvPr>
            <p:cNvSpPr/>
            <p:nvPr/>
          </p:nvSpPr>
          <p:spPr>
            <a:xfrm>
              <a:off x="1628502" y="3180806"/>
              <a:ext cx="3108960" cy="496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 = message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D813849-D577-213A-CF17-7D4A548D52BD}"/>
                </a:ext>
              </a:extLst>
            </p:cNvPr>
            <p:cNvSpPr/>
            <p:nvPr/>
          </p:nvSpPr>
          <p:spPr>
            <a:xfrm>
              <a:off x="6901542" y="3180805"/>
              <a:ext cx="3108960" cy="496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m’ = message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12BE26A-493F-8F16-6362-7D3167C735BA}"/>
                </a:ext>
              </a:extLst>
            </p:cNvPr>
            <p:cNvGrpSpPr/>
            <p:nvPr/>
          </p:nvGrpSpPr>
          <p:grpSpPr>
            <a:xfrm>
              <a:off x="831667" y="3859810"/>
              <a:ext cx="4702629" cy="2151020"/>
              <a:chOff x="827314" y="2778034"/>
              <a:chExt cx="4702629" cy="215102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3590F36-253A-987E-B334-0EBF755BBB67}"/>
                  </a:ext>
                </a:extLst>
              </p:cNvPr>
              <p:cNvSpPr/>
              <p:nvPr/>
            </p:nvSpPr>
            <p:spPr>
              <a:xfrm>
                <a:off x="827314" y="2778034"/>
                <a:ext cx="4702629" cy="21510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C1EBD302-5966-5F12-B989-1CE830F2A103}"/>
                  </a:ext>
                </a:extLst>
              </p:cNvPr>
              <p:cNvSpPr/>
              <p:nvPr/>
            </p:nvSpPr>
            <p:spPr>
              <a:xfrm>
                <a:off x="922018" y="2862529"/>
                <a:ext cx="1412967" cy="537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Init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4FD7CE9C-F6B7-7E11-41CA-43FD9CEED318}"/>
                  </a:ext>
                </a:extLst>
              </p:cNvPr>
              <p:cNvSpPr/>
              <p:nvPr/>
            </p:nvSpPr>
            <p:spPr>
              <a:xfrm>
                <a:off x="1924595" y="3580179"/>
                <a:ext cx="2516774" cy="539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Update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D149C607-BF0D-6DFE-FC05-7F8087C9E757}"/>
                  </a:ext>
                </a:extLst>
              </p:cNvPr>
              <p:cNvSpPr/>
              <p:nvPr/>
            </p:nvSpPr>
            <p:spPr>
              <a:xfrm>
                <a:off x="4030978" y="4300057"/>
                <a:ext cx="1412967" cy="539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Final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AE437A9C-9A2C-0352-14BA-6DBF7C94ACA5}"/>
                </a:ext>
              </a:extLst>
            </p:cNvPr>
            <p:cNvGrpSpPr/>
            <p:nvPr/>
          </p:nvGrpSpPr>
          <p:grpSpPr>
            <a:xfrm>
              <a:off x="6104707" y="3859810"/>
              <a:ext cx="4702629" cy="2151020"/>
              <a:chOff x="827314" y="2778034"/>
              <a:chExt cx="4702629" cy="215102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21602D8B-8FF6-E624-F949-E3F1175E4A78}"/>
                  </a:ext>
                </a:extLst>
              </p:cNvPr>
              <p:cNvSpPr/>
              <p:nvPr/>
            </p:nvSpPr>
            <p:spPr>
              <a:xfrm>
                <a:off x="827314" y="2778034"/>
                <a:ext cx="4702629" cy="21510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18A1F020-2954-7795-C6CD-08953310DE35}"/>
                  </a:ext>
                </a:extLst>
              </p:cNvPr>
              <p:cNvSpPr/>
              <p:nvPr/>
            </p:nvSpPr>
            <p:spPr>
              <a:xfrm>
                <a:off x="922018" y="2862529"/>
                <a:ext cx="1412967" cy="537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Init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CDB86C74-49DE-BB03-C71B-07C843662737}"/>
                  </a:ext>
                </a:extLst>
              </p:cNvPr>
              <p:cNvSpPr/>
              <p:nvPr/>
            </p:nvSpPr>
            <p:spPr>
              <a:xfrm>
                <a:off x="1924595" y="3580179"/>
                <a:ext cx="2516774" cy="539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Update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4507813D-99F8-6998-5CAC-1DD78D181AF0}"/>
                  </a:ext>
                </a:extLst>
              </p:cNvPr>
              <p:cNvSpPr/>
              <p:nvPr/>
            </p:nvSpPr>
            <p:spPr>
              <a:xfrm>
                <a:off x="4030978" y="4300057"/>
                <a:ext cx="1412967" cy="539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Final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ABA948F7-EF33-A10A-4A8A-9CE4AF2981F1}"/>
                </a:ext>
              </a:extLst>
            </p:cNvPr>
            <p:cNvCxnSpPr>
              <a:stCxn id="5" idx="2"/>
              <a:endCxn id="20" idx="0"/>
            </p:cNvCxnSpPr>
            <p:nvPr/>
          </p:nvCxnSpPr>
          <p:spPr>
            <a:xfrm>
              <a:off x="3182982" y="3677195"/>
              <a:ext cx="4353" cy="984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FF2AA8C3-5123-653A-64F2-C4DFAA846D93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>
              <a:off x="8456022" y="3677194"/>
              <a:ext cx="4353" cy="9847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B6F8382-C5DA-5AA8-5EC1-8124D1201591}"/>
                </a:ext>
              </a:extLst>
            </p:cNvPr>
            <p:cNvSpPr/>
            <p:nvPr/>
          </p:nvSpPr>
          <p:spPr>
            <a:xfrm>
              <a:off x="1628501" y="6190960"/>
              <a:ext cx="3108960" cy="496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d = digest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A6A82CCF-CF76-08A7-5A25-63F743831D54}"/>
                </a:ext>
              </a:extLst>
            </p:cNvPr>
            <p:cNvSpPr/>
            <p:nvPr/>
          </p:nvSpPr>
          <p:spPr>
            <a:xfrm>
              <a:off x="6901541" y="6191390"/>
              <a:ext cx="3108960" cy="496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d’ = digest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570402-365E-902C-A9D0-AF70221460E5}"/>
              </a:ext>
            </a:extLst>
          </p:cNvPr>
          <p:cNvSpPr/>
          <p:nvPr/>
        </p:nvSpPr>
        <p:spPr>
          <a:xfrm>
            <a:off x="10282647" y="2893421"/>
            <a:ext cx="801187" cy="496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FF0000"/>
                </a:solidFill>
              </a:rPr>
              <a:t>flip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96FA102-F9A9-74D5-BDCD-A03B37F41121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3459479" y="3923197"/>
            <a:ext cx="79139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B7B3E19-4A5C-D184-7CBF-2F8216268EEC}"/>
              </a:ext>
            </a:extLst>
          </p:cNvPr>
          <p:cNvSpPr/>
          <p:nvPr/>
        </p:nvSpPr>
        <p:spPr>
          <a:xfrm>
            <a:off x="4250871" y="3654437"/>
            <a:ext cx="1412967" cy="53752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B0F0"/>
                </a:solidFill>
              </a:rPr>
              <a:t>length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6D7BAFF-F574-3DEC-DAEE-2108B2920A8B}"/>
              </a:ext>
            </a:extLst>
          </p:cNvPr>
          <p:cNvCxnSpPr>
            <a:cxnSpLocks/>
            <a:stCxn id="30" idx="1"/>
          </p:cNvCxnSpPr>
          <p:nvPr/>
        </p:nvCxnSpPr>
        <p:spPr>
          <a:xfrm flipH="1">
            <a:off x="8732519" y="3923197"/>
            <a:ext cx="85235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05408EE-6404-CF30-5FBA-89993ABD46CC}"/>
              </a:ext>
            </a:extLst>
          </p:cNvPr>
          <p:cNvSpPr/>
          <p:nvPr/>
        </p:nvSpPr>
        <p:spPr>
          <a:xfrm>
            <a:off x="9584869" y="3654437"/>
            <a:ext cx="1412967" cy="53752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00B0F0"/>
                </a:solidFill>
              </a:rPr>
              <a:t>length</a:t>
            </a:r>
            <a:endParaRPr lang="ko-KR" altLang="en-US" b="1" dirty="0">
              <a:solidFill>
                <a:srgbClr val="00B0F0"/>
              </a:solidFill>
            </a:endParaRPr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EC51715-7006-C142-5ED8-38058816D7FF}"/>
              </a:ext>
            </a:extLst>
          </p:cNvPr>
          <p:cNvCxnSpPr>
            <a:cxnSpLocks/>
            <a:stCxn id="19" idx="2"/>
            <a:endCxn id="20" idx="1"/>
          </p:cNvCxnSpPr>
          <p:nvPr/>
        </p:nvCxnSpPr>
        <p:spPr>
          <a:xfrm>
            <a:off x="1909353" y="4194442"/>
            <a:ext cx="296093" cy="450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2552F29-0288-39FB-6681-C53318AA7835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>
            <a:off x="4722220" y="4644446"/>
            <a:ext cx="296093" cy="450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5784C7F-36C0-0CD6-989B-5477FB8C0250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 flipH="1">
            <a:off x="3459479" y="5634198"/>
            <a:ext cx="1558834" cy="269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E057390-CCE0-C734-2DE9-D3CCC0217ABA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>
            <a:off x="7182393" y="4194442"/>
            <a:ext cx="296093" cy="450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50AF595-CAD9-1B07-3E68-DF99B838639F}"/>
              </a:ext>
            </a:extLst>
          </p:cNvPr>
          <p:cNvCxnSpPr>
            <a:cxnSpLocks/>
            <a:stCxn id="16" idx="3"/>
            <a:endCxn id="17" idx="0"/>
          </p:cNvCxnSpPr>
          <p:nvPr/>
        </p:nvCxnSpPr>
        <p:spPr>
          <a:xfrm>
            <a:off x="9995260" y="4644446"/>
            <a:ext cx="296093" cy="450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1EF02E8-9CA7-866F-D4A5-DC2283DA1437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flipH="1">
            <a:off x="8732519" y="5634198"/>
            <a:ext cx="1558834" cy="269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3764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12DD65-2E43-A48D-309A-5002D6314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Bit-Exclusion Test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C239E9-E6DC-2DF8-C981-6E3EC0184F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ko-KR" altLang="en-US" dirty="0"/>
              <a:t>인위적인 추가 입력 값을 확인 가능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실제 함수 가동 시에는 메시지 길이 매개변수로 인해 무시되는 부분</a:t>
            </a:r>
            <a:endParaRPr lang="en-US" altLang="ko-KR" dirty="0"/>
          </a:p>
          <a:p>
            <a:pPr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메시지 길이 관련 체크</a:t>
            </a:r>
            <a:r>
              <a:rPr lang="ko-KR" altLang="en-US" dirty="0"/>
              <a:t>가 이루어지는지 확인 가능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해당 부분이 미흡하다면 본 테스트를 통과할 수 없음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6A90162F-B688-3CE5-16F6-D0F895F62E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752" y="4853472"/>
            <a:ext cx="8706496" cy="1068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86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86DCB-C877-BF80-00E3-368EF3D2B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Update Test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11200A-DA52-F3DC-0DD2-918E30DC75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입력 메시지를 인위적으로 분할하여 갱신 함수를 여러 번 호출</a:t>
            </a:r>
            <a:endParaRPr lang="en-US" altLang="ko-KR" dirty="0"/>
          </a:p>
          <a:p>
            <a:pPr lvl="1"/>
            <a:r>
              <a:rPr lang="ko-KR" altLang="en-US" dirty="0"/>
              <a:t>블록암호의 경우</a:t>
            </a:r>
            <a:r>
              <a:rPr lang="en-US" altLang="ko-KR" dirty="0"/>
              <a:t>, </a:t>
            </a:r>
            <a:r>
              <a:rPr lang="ko-KR" altLang="en-US" dirty="0"/>
              <a:t>암호 생성 과정을 호출</a:t>
            </a:r>
            <a:endParaRPr lang="en-US" altLang="ko-KR" dirty="0"/>
          </a:p>
          <a:p>
            <a:r>
              <a:rPr lang="ko-KR" altLang="en-US" dirty="0"/>
              <a:t>결과 값 생성 전에는 구조체에 값이 누적될 수 있어야함</a:t>
            </a:r>
            <a:endParaRPr lang="en-US" altLang="ko-KR" dirty="0"/>
          </a:p>
          <a:p>
            <a:pPr lvl="1"/>
            <a:r>
              <a:rPr lang="ko-KR" altLang="en-US" dirty="0"/>
              <a:t>따라서 </a:t>
            </a:r>
            <a:r>
              <a:rPr lang="ko-KR" altLang="en-US" b="1" dirty="0">
                <a:solidFill>
                  <a:srgbClr val="FF0000"/>
                </a:solidFill>
              </a:rPr>
              <a:t>결과 값은 서로 동일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42177CD-74D7-53E9-922D-9350ED9DC708}"/>
              </a:ext>
            </a:extLst>
          </p:cNvPr>
          <p:cNvGrpSpPr/>
          <p:nvPr/>
        </p:nvGrpSpPr>
        <p:grpSpPr>
          <a:xfrm>
            <a:off x="1108165" y="2893423"/>
            <a:ext cx="9975669" cy="3506973"/>
            <a:chOff x="831667" y="3180806"/>
            <a:chExt cx="9975669" cy="350697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ADB14EA-8267-DF60-3C83-51ACF2F5FD08}"/>
                </a:ext>
              </a:extLst>
            </p:cNvPr>
            <p:cNvSpPr/>
            <p:nvPr/>
          </p:nvSpPr>
          <p:spPr>
            <a:xfrm>
              <a:off x="1628502" y="3180806"/>
              <a:ext cx="3108960" cy="496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 = message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298D0FB-CAAF-5C0F-E880-A0B65BA1481F}"/>
                </a:ext>
              </a:extLst>
            </p:cNvPr>
            <p:cNvSpPr/>
            <p:nvPr/>
          </p:nvSpPr>
          <p:spPr>
            <a:xfrm>
              <a:off x="6901541" y="3182861"/>
              <a:ext cx="1554480" cy="496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m1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6E1399EC-8C36-0490-78FC-807B073275F0}"/>
                </a:ext>
              </a:extLst>
            </p:cNvPr>
            <p:cNvGrpSpPr/>
            <p:nvPr/>
          </p:nvGrpSpPr>
          <p:grpSpPr>
            <a:xfrm>
              <a:off x="831667" y="3859810"/>
              <a:ext cx="4702629" cy="2151020"/>
              <a:chOff x="827314" y="2778034"/>
              <a:chExt cx="4702629" cy="2151020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30C8E84E-883D-E2D1-2BD1-E723375F2D1A}"/>
                  </a:ext>
                </a:extLst>
              </p:cNvPr>
              <p:cNvSpPr/>
              <p:nvPr/>
            </p:nvSpPr>
            <p:spPr>
              <a:xfrm>
                <a:off x="827314" y="2778034"/>
                <a:ext cx="4702629" cy="21510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F484BB2B-5387-99B3-CCC5-CD9F1EC0BA82}"/>
                  </a:ext>
                </a:extLst>
              </p:cNvPr>
              <p:cNvSpPr/>
              <p:nvPr/>
            </p:nvSpPr>
            <p:spPr>
              <a:xfrm>
                <a:off x="922018" y="2862529"/>
                <a:ext cx="1412967" cy="537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Init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4551FA3-23D7-8C7B-CC01-7D63BBAAF25B}"/>
                  </a:ext>
                </a:extLst>
              </p:cNvPr>
              <p:cNvSpPr/>
              <p:nvPr/>
            </p:nvSpPr>
            <p:spPr>
              <a:xfrm>
                <a:off x="1924595" y="3580179"/>
                <a:ext cx="2516774" cy="539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Update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1C869BAE-AE87-27E6-3454-94E2F0D06DB2}"/>
                  </a:ext>
                </a:extLst>
              </p:cNvPr>
              <p:cNvSpPr/>
              <p:nvPr/>
            </p:nvSpPr>
            <p:spPr>
              <a:xfrm>
                <a:off x="4030978" y="4300057"/>
                <a:ext cx="1412967" cy="539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Final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685E3CF-65B1-C675-44D7-F5D69D0AC6A2}"/>
                </a:ext>
              </a:extLst>
            </p:cNvPr>
            <p:cNvGrpSpPr/>
            <p:nvPr/>
          </p:nvGrpSpPr>
          <p:grpSpPr>
            <a:xfrm>
              <a:off x="6104707" y="3859810"/>
              <a:ext cx="4702629" cy="2151020"/>
              <a:chOff x="827314" y="2778034"/>
              <a:chExt cx="4702629" cy="2151020"/>
            </a:xfrm>
          </p:grpSpPr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5104B617-67EF-1643-408E-EA1BDC67A9CA}"/>
                  </a:ext>
                </a:extLst>
              </p:cNvPr>
              <p:cNvSpPr/>
              <p:nvPr/>
            </p:nvSpPr>
            <p:spPr>
              <a:xfrm>
                <a:off x="827314" y="2778034"/>
                <a:ext cx="4702629" cy="21510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EC9192E4-D297-8640-7EB0-D67EAD73D4AB}"/>
                  </a:ext>
                </a:extLst>
              </p:cNvPr>
              <p:cNvSpPr/>
              <p:nvPr/>
            </p:nvSpPr>
            <p:spPr>
              <a:xfrm>
                <a:off x="922018" y="2862529"/>
                <a:ext cx="1412967" cy="53752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Init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2BA2E94D-ED4D-8D12-CA84-634D3BAB12B6}"/>
                  </a:ext>
                </a:extLst>
              </p:cNvPr>
              <p:cNvSpPr/>
              <p:nvPr/>
            </p:nvSpPr>
            <p:spPr>
              <a:xfrm>
                <a:off x="1924595" y="3580179"/>
                <a:ext cx="951411" cy="539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Update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A2EF888-D768-11F3-AA00-6F3944E79ACB}"/>
                  </a:ext>
                </a:extLst>
              </p:cNvPr>
              <p:cNvSpPr/>
              <p:nvPr/>
            </p:nvSpPr>
            <p:spPr>
              <a:xfrm>
                <a:off x="4030978" y="4300057"/>
                <a:ext cx="1412967" cy="53974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ysClr val="windowText" lastClr="000000"/>
                    </a:solidFill>
                  </a:rPr>
                  <a:t>Final</a:t>
                </a:r>
                <a:endParaRPr lang="ko-KR" altLang="en-US" dirty="0">
                  <a:solidFill>
                    <a:sysClr val="windowText" lastClr="000000"/>
                  </a:solidFill>
                </a:endParaRPr>
              </a:p>
            </p:txBody>
          </p:sp>
        </p:grp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143879D0-F7D0-D68D-69EE-5057E18B060C}"/>
                </a:ext>
              </a:extLst>
            </p:cNvPr>
            <p:cNvCxnSpPr>
              <a:stCxn id="5" idx="2"/>
              <a:endCxn id="20" idx="0"/>
            </p:cNvCxnSpPr>
            <p:nvPr/>
          </p:nvCxnSpPr>
          <p:spPr>
            <a:xfrm>
              <a:off x="3182982" y="3677195"/>
              <a:ext cx="4353" cy="98476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11D8F33F-B4CF-6C76-C723-C248342969B4}"/>
                </a:ext>
              </a:extLst>
            </p:cNvPr>
            <p:cNvCxnSpPr>
              <a:cxnSpLocks/>
              <a:stCxn id="6" idx="2"/>
              <a:endCxn id="16" idx="0"/>
            </p:cNvCxnSpPr>
            <p:nvPr/>
          </p:nvCxnSpPr>
          <p:spPr>
            <a:xfrm flipH="1">
              <a:off x="7677694" y="3679250"/>
              <a:ext cx="1087" cy="98270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5CD5D3C-8597-9ACC-7255-7B6E1FC98B22}"/>
                </a:ext>
              </a:extLst>
            </p:cNvPr>
            <p:cNvSpPr/>
            <p:nvPr/>
          </p:nvSpPr>
          <p:spPr>
            <a:xfrm>
              <a:off x="1628501" y="6190960"/>
              <a:ext cx="3108960" cy="496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d = digest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ED018F0-D466-0F39-CEEB-3B9EF73C2322}"/>
                </a:ext>
              </a:extLst>
            </p:cNvPr>
            <p:cNvSpPr/>
            <p:nvPr/>
          </p:nvSpPr>
          <p:spPr>
            <a:xfrm>
              <a:off x="6901541" y="6191390"/>
              <a:ext cx="3108960" cy="496389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ysClr val="windowText" lastClr="000000"/>
                  </a:solidFill>
                </a:rPr>
                <a:t>d’ = digest</a:t>
              </a:r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3" name="직선 화살표 연결선 12">
              <a:extLst>
                <a:ext uri="{FF2B5EF4-FFF2-40B4-BE49-F238E27FC236}">
                  <a16:creationId xmlns:a16="http://schemas.microsoft.com/office/drawing/2014/main" id="{D77B87EB-AC22-B9DC-5126-0AC4B94FE6E0}"/>
                </a:ext>
              </a:extLst>
            </p:cNvPr>
            <p:cNvCxnSpPr>
              <a:cxnSpLocks/>
              <a:stCxn id="16" idx="3"/>
              <a:endCxn id="28" idx="1"/>
            </p:cNvCxnSpPr>
            <p:nvPr/>
          </p:nvCxnSpPr>
          <p:spPr>
            <a:xfrm>
              <a:off x="8153399" y="4931829"/>
              <a:ext cx="60306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39D9D0B-58EA-73B3-7353-DEB7784652DE}"/>
              </a:ext>
            </a:extLst>
          </p:cNvPr>
          <p:cNvSpPr/>
          <p:nvPr/>
        </p:nvSpPr>
        <p:spPr>
          <a:xfrm>
            <a:off x="8732519" y="2890659"/>
            <a:ext cx="1554480" cy="49638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m2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FBFDB8-7729-C0FC-D394-8C9E31071AFB}"/>
              </a:ext>
            </a:extLst>
          </p:cNvPr>
          <p:cNvSpPr/>
          <p:nvPr/>
        </p:nvSpPr>
        <p:spPr>
          <a:xfrm>
            <a:off x="9032966" y="4374572"/>
            <a:ext cx="951411" cy="53974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Update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6BE34FD-E83F-B37E-4977-B207F8F9BD2B}"/>
              </a:ext>
            </a:extLst>
          </p:cNvPr>
          <p:cNvCxnSpPr>
            <a:cxnSpLocks/>
            <a:stCxn id="28" idx="3"/>
            <a:endCxn id="17" idx="0"/>
          </p:cNvCxnSpPr>
          <p:nvPr/>
        </p:nvCxnSpPr>
        <p:spPr>
          <a:xfrm>
            <a:off x="9984377" y="4644446"/>
            <a:ext cx="306976" cy="450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A3D8886-1131-FA27-9209-6A949BE804FF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flipH="1">
            <a:off x="8732519" y="5634198"/>
            <a:ext cx="1558834" cy="2698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855AB15C-E48E-356D-E348-8704919CEFDC}"/>
              </a:ext>
            </a:extLst>
          </p:cNvPr>
          <p:cNvCxnSpPr>
            <a:cxnSpLocks/>
            <a:stCxn id="19" idx="2"/>
            <a:endCxn id="20" idx="1"/>
          </p:cNvCxnSpPr>
          <p:nvPr/>
        </p:nvCxnSpPr>
        <p:spPr>
          <a:xfrm>
            <a:off x="1909353" y="4194442"/>
            <a:ext cx="296093" cy="450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6146125-7A12-2E59-A465-EF48E7226BBE}"/>
              </a:ext>
            </a:extLst>
          </p:cNvPr>
          <p:cNvCxnSpPr>
            <a:cxnSpLocks/>
            <a:stCxn id="20" idx="3"/>
            <a:endCxn id="21" idx="0"/>
          </p:cNvCxnSpPr>
          <p:nvPr/>
        </p:nvCxnSpPr>
        <p:spPr>
          <a:xfrm>
            <a:off x="4722220" y="4644446"/>
            <a:ext cx="296093" cy="450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00FC3A79-1D14-6817-7E7F-D11D31D81B3B}"/>
              </a:ext>
            </a:extLst>
          </p:cNvPr>
          <p:cNvCxnSpPr>
            <a:cxnSpLocks/>
            <a:stCxn id="21" idx="2"/>
            <a:endCxn id="11" idx="0"/>
          </p:cNvCxnSpPr>
          <p:nvPr/>
        </p:nvCxnSpPr>
        <p:spPr>
          <a:xfrm flipH="1">
            <a:off x="3459479" y="5634198"/>
            <a:ext cx="1558834" cy="2693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4E332948-55E4-CD05-EEA3-3C31AF66B9D0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>
            <a:off x="7182393" y="4194442"/>
            <a:ext cx="296093" cy="4500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D3BBB821-39CF-B788-EB70-9FDA99C85193}"/>
              </a:ext>
            </a:extLst>
          </p:cNvPr>
          <p:cNvCxnSpPr>
            <a:cxnSpLocks/>
            <a:stCxn id="22" idx="2"/>
            <a:endCxn id="28" idx="0"/>
          </p:cNvCxnSpPr>
          <p:nvPr/>
        </p:nvCxnSpPr>
        <p:spPr>
          <a:xfrm flipH="1">
            <a:off x="9508672" y="3387048"/>
            <a:ext cx="1087" cy="9875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67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4A6ED-E90C-D817-76DE-FE0F8CF6F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Update Test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7617FF-23F4-7E4E-17D8-F3994EE801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메시지 블록마다 길이를 다르게 동작</a:t>
            </a:r>
            <a:endParaRPr lang="en-US" altLang="ko-KR" dirty="0"/>
          </a:p>
          <a:p>
            <a:pPr lvl="1"/>
            <a:r>
              <a:rPr lang="ko-KR" altLang="en-US" dirty="0"/>
              <a:t>하지만 </a:t>
            </a:r>
            <a:r>
              <a:rPr lang="ko-KR" altLang="en-US" b="1" dirty="0">
                <a:solidFill>
                  <a:srgbClr val="FF0000"/>
                </a:solidFill>
              </a:rPr>
              <a:t>출력 값은 같은 것을 확인 </a:t>
            </a:r>
            <a:r>
              <a:rPr lang="ko-KR" altLang="en-US" dirty="0"/>
              <a:t>가능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AF34829-4031-BCC3-CF3B-25244C05128B}"/>
              </a:ext>
            </a:extLst>
          </p:cNvPr>
          <p:cNvGrpSpPr/>
          <p:nvPr/>
        </p:nvGrpSpPr>
        <p:grpSpPr>
          <a:xfrm>
            <a:off x="2724571" y="2346877"/>
            <a:ext cx="6742858" cy="4409523"/>
            <a:chOff x="5037222" y="1573397"/>
            <a:chExt cx="6742858" cy="4409523"/>
          </a:xfrm>
        </p:grpSpPr>
        <p:pic>
          <p:nvPicPr>
            <p:cNvPr id="5" name="그림 4" descr="텍스트이(가) 표시된 사진&#10;&#10;자동 생성된 설명">
              <a:extLst>
                <a:ext uri="{FF2B5EF4-FFF2-40B4-BE49-F238E27FC236}">
                  <a16:creationId xmlns:a16="http://schemas.microsoft.com/office/drawing/2014/main" id="{6DEB838F-FE94-1F17-9BDB-E843C3B414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7222" y="4506730"/>
              <a:ext cx="6742857" cy="1476190"/>
            </a:xfrm>
            <a:prstGeom prst="rect">
              <a:avLst/>
            </a:prstGeom>
          </p:spPr>
        </p:pic>
        <p:pic>
          <p:nvPicPr>
            <p:cNvPr id="7" name="그림 6" descr="텍스트이(가) 표시된 사진&#10;&#10;자동 생성된 설명">
              <a:extLst>
                <a:ext uri="{FF2B5EF4-FFF2-40B4-BE49-F238E27FC236}">
                  <a16:creationId xmlns:a16="http://schemas.microsoft.com/office/drawing/2014/main" id="{BADB0249-C16D-7DA4-54E9-9A3009180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7223" y="3030540"/>
              <a:ext cx="6742857" cy="1476190"/>
            </a:xfrm>
            <a:prstGeom prst="rect">
              <a:avLst/>
            </a:prstGeom>
          </p:spPr>
        </p:pic>
        <p:pic>
          <p:nvPicPr>
            <p:cNvPr id="9" name="그림 8" descr="텍스트이(가) 표시된 사진&#10;&#10;자동 생성된 설명">
              <a:extLst>
                <a:ext uri="{FF2B5EF4-FFF2-40B4-BE49-F238E27FC236}">
                  <a16:creationId xmlns:a16="http://schemas.microsoft.com/office/drawing/2014/main" id="{92EF8E71-A9F7-FFEA-2232-9DC0480C1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37224" y="1573397"/>
              <a:ext cx="6742856" cy="14571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288113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</TotalTime>
  <Words>395</Words>
  <Application>Microsoft Office PowerPoint</Application>
  <PresentationFormat>와이드스크린</PresentationFormat>
  <Paragraphs>88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CryptoCraft 테마</vt:lpstr>
      <vt:lpstr>제목 테마</vt:lpstr>
      <vt:lpstr>Metamorphic Test 이론</vt:lpstr>
      <vt:lpstr>PowerPoint 프레젠테이션</vt:lpstr>
      <vt:lpstr> Metamorphic Test란?</vt:lpstr>
      <vt:lpstr> Bit-Contribution Test</vt:lpstr>
      <vt:lpstr> Bit-Contribution Test</vt:lpstr>
      <vt:lpstr> Bit-Exclusion Test</vt:lpstr>
      <vt:lpstr> Bit-Exclusion Test</vt:lpstr>
      <vt:lpstr> Update Test</vt:lpstr>
      <vt:lpstr> Update Test</vt:lpstr>
      <vt:lpstr>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KHD</cp:lastModifiedBy>
  <cp:revision>70</cp:revision>
  <dcterms:created xsi:type="dcterms:W3CDTF">2019-03-05T04:29:07Z</dcterms:created>
  <dcterms:modified xsi:type="dcterms:W3CDTF">2022-11-14T12:08:18Z</dcterms:modified>
</cp:coreProperties>
</file>