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7" r:id="rId2"/>
    <p:sldId id="259" r:id="rId3"/>
    <p:sldId id="271" r:id="rId4"/>
    <p:sldId id="278" r:id="rId5"/>
    <p:sldId id="261" r:id="rId6"/>
    <p:sldId id="265" r:id="rId7"/>
    <p:sldId id="279" r:id="rId8"/>
    <p:sldId id="275" r:id="rId9"/>
  </p:sldIdLst>
  <p:sldSz cx="12192000" cy="6858000"/>
  <p:notesSz cx="6858000" cy="9144000"/>
  <p:embeddedFontLst>
    <p:embeddedFont>
      <p:font typeface="나눔고딕 ExtraBold" panose="020B0600000101010101" charset="-127"/>
      <p:bold r:id="rId10"/>
    </p:embeddedFont>
    <p:embeddedFont>
      <p:font typeface="한컴산뜻돋움" panose="020B0600000101010101" charset="-127"/>
      <p:regular r:id="rId11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pos="7038" userDrawn="1">
          <p15:clr>
            <a:srgbClr val="A4A3A4"/>
          </p15:clr>
        </p15:guide>
        <p15:guide id="4" orient="horz" pos="15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D0091B"/>
    <a:srgbClr val="F7F7F7"/>
    <a:srgbClr val="F3953A"/>
    <a:srgbClr val="EE4D6E"/>
    <a:srgbClr val="F287B3"/>
    <a:srgbClr val="29AAE2"/>
    <a:srgbClr val="1C7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98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40" y="44"/>
      </p:cViewPr>
      <p:guideLst>
        <p:guide orient="horz" pos="2160"/>
        <p:guide pos="461"/>
        <p:guide pos="7038"/>
        <p:guide orient="horz" pos="15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049023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70167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741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16384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76790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32895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547772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3932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6578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69250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7910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95D5-1044-4358-B7CC-0188E990AAA0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FFC75-647F-4924-83FA-4CCA6D303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7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 dir="r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Zn9fbfq6fo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531748" y="2022396"/>
            <a:ext cx="2738474" cy="4241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2022396"/>
            <a:ext cx="384933" cy="4241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32" y="227360"/>
            <a:ext cx="10952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자동 잠금</a:t>
            </a:r>
            <a:r>
              <a:rPr lang="en-US" altLang="ko-KR" sz="48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&amp;</a:t>
            </a:r>
            <a:r>
              <a:rPr lang="ko-KR" altLang="en-US" sz="48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생체인식을 이용한</a:t>
            </a:r>
            <a:endParaRPr lang="en-US" altLang="ko-KR" sz="4800" b="1" dirty="0">
              <a:solidFill>
                <a:schemeClr val="accent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48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자전거 거치대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831517" y="3429000"/>
            <a:ext cx="2138935" cy="1558749"/>
            <a:chOff x="830309" y="2331186"/>
            <a:chExt cx="2138935" cy="629768"/>
          </a:xfrm>
        </p:grpSpPr>
        <p:sp>
          <p:nvSpPr>
            <p:cNvPr id="11" name="TextBox 10"/>
            <p:cNvSpPr txBox="1"/>
            <p:nvPr/>
          </p:nvSpPr>
          <p:spPr>
            <a:xfrm>
              <a:off x="910365" y="2331186"/>
              <a:ext cx="2058879" cy="161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20</a:t>
              </a:r>
              <a:r>
                <a:rPr lang="ko-KR" altLang="en-US" sz="2000" spc="-15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조</a:t>
              </a:r>
              <a:endParaRPr lang="en-US" altLang="ko-KR" sz="2000" spc="-15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0309" y="2674953"/>
              <a:ext cx="2138935" cy="286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1891122 </a:t>
              </a:r>
              <a:r>
                <a:rPr lang="ko-KR" altLang="en-US" sz="2000" spc="-150" dirty="0">
                  <a:solidFill>
                    <a:schemeClr val="bg1">
                      <a:lumMod val="6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강은서</a:t>
              </a:r>
              <a:endParaRPr lang="en-US" altLang="ko-KR" sz="2000" spc="-150" dirty="0">
                <a:solidFill>
                  <a:schemeClr val="bg1">
                    <a:lumMod val="6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/>
              <a:r>
                <a:rPr lang="en-US" altLang="ko-KR" sz="2000" spc="-150" dirty="0">
                  <a:solidFill>
                    <a:schemeClr val="bg1">
                      <a:lumMod val="6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1891133 </a:t>
              </a:r>
              <a:r>
                <a:rPr lang="ko-KR" altLang="en-US" sz="2000" spc="-150" dirty="0" err="1">
                  <a:solidFill>
                    <a:schemeClr val="bg1">
                      <a:lumMod val="65000"/>
                    </a:schemeClr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김가현</a:t>
              </a:r>
              <a:endParaRPr lang="ko-KR" altLang="en-US" sz="2000" spc="-150" dirty="0">
                <a:solidFill>
                  <a:schemeClr val="bg1">
                    <a:lumMod val="6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63D42273-6166-4BC3-8461-012E88C0ADDF}"/>
              </a:ext>
            </a:extLst>
          </p:cNvPr>
          <p:cNvSpPr/>
          <p:nvPr/>
        </p:nvSpPr>
        <p:spPr>
          <a:xfrm>
            <a:off x="3569991" y="2022396"/>
            <a:ext cx="5907384" cy="4241672"/>
          </a:xfrm>
          <a:prstGeom prst="flowChartDelay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0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531748" y="457164"/>
            <a:ext cx="3525902" cy="981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2022396"/>
            <a:ext cx="384933" cy="4241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>
            <a:off x="9913935" y="0"/>
            <a:ext cx="92153" cy="1062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075068" y="308016"/>
            <a:ext cx="1231107" cy="876884"/>
            <a:chOff x="9227343" y="2647483"/>
            <a:chExt cx="1231107" cy="876884"/>
          </a:xfrm>
        </p:grpSpPr>
        <p:sp>
          <p:nvSpPr>
            <p:cNvPr id="25" name="TextBox 24"/>
            <p:cNvSpPr txBox="1"/>
            <p:nvPr/>
          </p:nvSpPr>
          <p:spPr>
            <a:xfrm>
              <a:off x="9227343" y="3001147"/>
              <a:ext cx="1231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Index</a:t>
              </a:r>
              <a:endParaRPr lang="ko-KR" altLang="en-US" sz="28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228138" y="2647483"/>
              <a:ext cx="12303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2</a:t>
              </a:r>
              <a:endPara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75002" y="2054207"/>
            <a:ext cx="472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1. 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기존의 문제점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99684" y="2681192"/>
            <a:ext cx="555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기존의 자전거 보관 방식과 문제점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6902" y="3495916"/>
            <a:ext cx="472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2.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새로운 아이디어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99684" y="4122056"/>
            <a:ext cx="42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생체인식을 적용한 자전거 거치대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31748" y="697436"/>
            <a:ext cx="4796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목차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86BCD-1A45-4B33-8EDF-27EBD2E20B29}"/>
              </a:ext>
            </a:extLst>
          </p:cNvPr>
          <p:cNvSpPr txBox="1"/>
          <p:nvPr/>
        </p:nvSpPr>
        <p:spPr>
          <a:xfrm>
            <a:off x="1275002" y="4938160"/>
            <a:ext cx="472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3.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기대효과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5E4F7D-CECD-4CA7-9D6E-ECC4A85D570D}"/>
              </a:ext>
            </a:extLst>
          </p:cNvPr>
          <p:cNvSpPr txBox="1"/>
          <p:nvPr/>
        </p:nvSpPr>
        <p:spPr>
          <a:xfrm>
            <a:off x="1837784" y="5564300"/>
            <a:ext cx="42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 문제점을 보완하여 개선된 점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389BB8-0136-4716-B770-8CA53E48A5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5" y="2768721"/>
            <a:ext cx="3703785" cy="349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2022396"/>
            <a:ext cx="384933" cy="4241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4455" y="434343"/>
            <a:ext cx="1020312" cy="981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>
            <a:off x="9913935" y="0"/>
            <a:ext cx="92153" cy="1062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51269" y="274105"/>
            <a:ext cx="1513194" cy="815329"/>
            <a:chOff x="9227344" y="2647483"/>
            <a:chExt cx="1513194" cy="815329"/>
          </a:xfrm>
        </p:grpSpPr>
        <p:sp>
          <p:nvSpPr>
            <p:cNvPr id="33" name="TextBox 32"/>
            <p:cNvSpPr txBox="1"/>
            <p:nvPr/>
          </p:nvSpPr>
          <p:spPr>
            <a:xfrm>
              <a:off x="9227344" y="3001147"/>
              <a:ext cx="1513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문제점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28138" y="2647483"/>
              <a:ext cx="1011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3</a:t>
              </a:r>
              <a:endPara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79905" y="660235"/>
            <a:ext cx="705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1. </a:t>
            </a:r>
            <a:r>
              <a:rPr lang="ko-KR" altLang="en-US" sz="44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기존의 문제점</a:t>
            </a:r>
          </a:p>
        </p:txBody>
      </p:sp>
      <p:sp>
        <p:nvSpPr>
          <p:cNvPr id="2" name="직사각형 1">
            <a:hlinkClick r:id="rId2"/>
            <a:extLst>
              <a:ext uri="{FF2B5EF4-FFF2-40B4-BE49-F238E27FC236}">
                <a16:creationId xmlns:a16="http://schemas.microsoft.com/office/drawing/2014/main" id="{01903334-E921-4F69-A0DA-6788BDE6B0D5}"/>
              </a:ext>
            </a:extLst>
          </p:cNvPr>
          <p:cNvSpPr/>
          <p:nvPr/>
        </p:nvSpPr>
        <p:spPr>
          <a:xfrm>
            <a:off x="1234611" y="1948934"/>
            <a:ext cx="331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 https://youtu.be/5Zn9fbfq6fo</a:t>
            </a:r>
          </a:p>
        </p:txBody>
      </p:sp>
    </p:spTree>
    <p:extLst>
      <p:ext uri="{BB962C8B-B14F-4D97-AF65-F5344CB8AC3E}">
        <p14:creationId xmlns:p14="http://schemas.microsoft.com/office/powerpoint/2010/main" val="1071325618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2022396"/>
            <a:ext cx="384933" cy="4241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28" name="직사각형 13"/>
          <p:cNvSpPr>
            <a:spLocks noChangeArrowheads="1"/>
          </p:cNvSpPr>
          <p:nvPr/>
        </p:nvSpPr>
        <p:spPr bwMode="auto">
          <a:xfrm>
            <a:off x="1524888" y="4490344"/>
            <a:ext cx="4788625" cy="71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 자전거 거치대</a:t>
            </a:r>
            <a:endParaRPr lang="en-US" altLang="ko-KR" sz="3600" b="1" dirty="0">
              <a:solidFill>
                <a:srgbClr val="D0091B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269403" y="5791678"/>
            <a:ext cx="6644532" cy="406087"/>
            <a:chOff x="2931658" y="5747832"/>
            <a:chExt cx="6644532" cy="406087"/>
          </a:xfrm>
        </p:grpSpPr>
        <p:sp>
          <p:nvSpPr>
            <p:cNvPr id="34" name="TextBox 33"/>
            <p:cNvSpPr txBox="1"/>
            <p:nvPr/>
          </p:nvSpPr>
          <p:spPr>
            <a:xfrm>
              <a:off x="2931658" y="5747832"/>
              <a:ext cx="6644532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도난위험도↑</a:t>
              </a:r>
              <a:r>
                <a:rPr lang="en-US" altLang="ko-KR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+</a:t>
              </a:r>
              <a:r>
                <a:rPr lang="ko-KR" altLang="en-US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비밀번호 분실 위험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 rot="16200000" flipH="1">
              <a:off x="6231064" y="2808794"/>
              <a:ext cx="45719" cy="664453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F3953A"/>
                </a:solidFill>
              </a:endParaRPr>
            </a:p>
          </p:txBody>
        </p:sp>
      </p:grpSp>
      <p:sp>
        <p:nvSpPr>
          <p:cNvPr id="18" name="Freeform 6"/>
          <p:cNvSpPr>
            <a:spLocks/>
          </p:cNvSpPr>
          <p:nvPr/>
        </p:nvSpPr>
        <p:spPr bwMode="auto">
          <a:xfrm>
            <a:off x="2763346" y="5822461"/>
            <a:ext cx="455432" cy="344883"/>
          </a:xfrm>
          <a:custGeom>
            <a:avLst/>
            <a:gdLst>
              <a:gd name="T0" fmla="*/ 3373 w 3716"/>
              <a:gd name="T1" fmla="*/ 0 h 2814"/>
              <a:gd name="T2" fmla="*/ 3400 w 3716"/>
              <a:gd name="T3" fmla="*/ 2 h 2814"/>
              <a:gd name="T4" fmla="*/ 3426 w 3716"/>
              <a:gd name="T5" fmla="*/ 10 h 2814"/>
              <a:gd name="T6" fmla="*/ 3451 w 3716"/>
              <a:gd name="T7" fmla="*/ 24 h 2814"/>
              <a:gd name="T8" fmla="*/ 3473 w 3716"/>
              <a:gd name="T9" fmla="*/ 41 h 2814"/>
              <a:gd name="T10" fmla="*/ 3674 w 3716"/>
              <a:gd name="T11" fmla="*/ 238 h 2814"/>
              <a:gd name="T12" fmla="*/ 3692 w 3716"/>
              <a:gd name="T13" fmla="*/ 261 h 2814"/>
              <a:gd name="T14" fmla="*/ 3705 w 3716"/>
              <a:gd name="T15" fmla="*/ 285 h 2814"/>
              <a:gd name="T16" fmla="*/ 3713 w 3716"/>
              <a:gd name="T17" fmla="*/ 311 h 2814"/>
              <a:gd name="T18" fmla="*/ 3716 w 3716"/>
              <a:gd name="T19" fmla="*/ 338 h 2814"/>
              <a:gd name="T20" fmla="*/ 3713 w 3716"/>
              <a:gd name="T21" fmla="*/ 364 h 2814"/>
              <a:gd name="T22" fmla="*/ 3705 w 3716"/>
              <a:gd name="T23" fmla="*/ 390 h 2814"/>
              <a:gd name="T24" fmla="*/ 3692 w 3716"/>
              <a:gd name="T25" fmla="*/ 414 h 2814"/>
              <a:gd name="T26" fmla="*/ 3674 w 3716"/>
              <a:gd name="T27" fmla="*/ 437 h 2814"/>
              <a:gd name="T28" fmla="*/ 1387 w 3716"/>
              <a:gd name="T29" fmla="*/ 2773 h 2814"/>
              <a:gd name="T30" fmla="*/ 1370 w 3716"/>
              <a:gd name="T31" fmla="*/ 2787 h 2814"/>
              <a:gd name="T32" fmla="*/ 1352 w 3716"/>
              <a:gd name="T33" fmla="*/ 2799 h 2814"/>
              <a:gd name="T34" fmla="*/ 1333 w 3716"/>
              <a:gd name="T35" fmla="*/ 2807 h 2814"/>
              <a:gd name="T36" fmla="*/ 1311 w 3716"/>
              <a:gd name="T37" fmla="*/ 2813 h 2814"/>
              <a:gd name="T38" fmla="*/ 1286 w 3716"/>
              <a:gd name="T39" fmla="*/ 2814 h 2814"/>
              <a:gd name="T40" fmla="*/ 1286 w 3716"/>
              <a:gd name="T41" fmla="*/ 2814 h 2814"/>
              <a:gd name="T42" fmla="*/ 1262 w 3716"/>
              <a:gd name="T43" fmla="*/ 2813 h 2814"/>
              <a:gd name="T44" fmla="*/ 1240 w 3716"/>
              <a:gd name="T45" fmla="*/ 2807 h 2814"/>
              <a:gd name="T46" fmla="*/ 1222 w 3716"/>
              <a:gd name="T47" fmla="*/ 2799 h 2814"/>
              <a:gd name="T48" fmla="*/ 1204 w 3716"/>
              <a:gd name="T49" fmla="*/ 2787 h 2814"/>
              <a:gd name="T50" fmla="*/ 1187 w 3716"/>
              <a:gd name="T51" fmla="*/ 2773 h 2814"/>
              <a:gd name="T52" fmla="*/ 72 w 3716"/>
              <a:gd name="T53" fmla="*/ 1589 h 2814"/>
              <a:gd name="T54" fmla="*/ 42 w 3716"/>
              <a:gd name="T55" fmla="*/ 1548 h 2814"/>
              <a:gd name="T56" fmla="*/ 27 w 3716"/>
              <a:gd name="T57" fmla="*/ 1529 h 2814"/>
              <a:gd name="T58" fmla="*/ 15 w 3716"/>
              <a:gd name="T59" fmla="*/ 1509 h 2814"/>
              <a:gd name="T60" fmla="*/ 7 w 3716"/>
              <a:gd name="T61" fmla="*/ 1488 h 2814"/>
              <a:gd name="T62" fmla="*/ 1 w 3716"/>
              <a:gd name="T63" fmla="*/ 1467 h 2814"/>
              <a:gd name="T64" fmla="*/ 0 w 3716"/>
              <a:gd name="T65" fmla="*/ 1448 h 2814"/>
              <a:gd name="T66" fmla="*/ 1 w 3716"/>
              <a:gd name="T67" fmla="*/ 1431 h 2814"/>
              <a:gd name="T68" fmla="*/ 7 w 3716"/>
              <a:gd name="T69" fmla="*/ 1410 h 2814"/>
              <a:gd name="T70" fmla="*/ 15 w 3716"/>
              <a:gd name="T71" fmla="*/ 1389 h 2814"/>
              <a:gd name="T72" fmla="*/ 27 w 3716"/>
              <a:gd name="T73" fmla="*/ 1369 h 2814"/>
              <a:gd name="T74" fmla="*/ 42 w 3716"/>
              <a:gd name="T75" fmla="*/ 1351 h 2814"/>
              <a:gd name="T76" fmla="*/ 243 w 3716"/>
              <a:gd name="T77" fmla="*/ 1154 h 2814"/>
              <a:gd name="T78" fmla="*/ 266 w 3716"/>
              <a:gd name="T79" fmla="*/ 1135 h 2814"/>
              <a:gd name="T80" fmla="*/ 290 w 3716"/>
              <a:gd name="T81" fmla="*/ 1122 h 2814"/>
              <a:gd name="T82" fmla="*/ 316 w 3716"/>
              <a:gd name="T83" fmla="*/ 1114 h 2814"/>
              <a:gd name="T84" fmla="*/ 343 w 3716"/>
              <a:gd name="T85" fmla="*/ 1111 h 2814"/>
              <a:gd name="T86" fmla="*/ 370 w 3716"/>
              <a:gd name="T87" fmla="*/ 1114 h 2814"/>
              <a:gd name="T88" fmla="*/ 396 w 3716"/>
              <a:gd name="T89" fmla="*/ 1122 h 2814"/>
              <a:gd name="T90" fmla="*/ 421 w 3716"/>
              <a:gd name="T91" fmla="*/ 1135 h 2814"/>
              <a:gd name="T92" fmla="*/ 443 w 3716"/>
              <a:gd name="T93" fmla="*/ 1154 h 2814"/>
              <a:gd name="T94" fmla="*/ 457 w 3716"/>
              <a:gd name="T95" fmla="*/ 1167 h 2814"/>
              <a:gd name="T96" fmla="*/ 1244 w 3716"/>
              <a:gd name="T97" fmla="*/ 1998 h 2814"/>
              <a:gd name="T98" fmla="*/ 1259 w 3716"/>
              <a:gd name="T99" fmla="*/ 2009 h 2814"/>
              <a:gd name="T100" fmla="*/ 1276 w 3716"/>
              <a:gd name="T101" fmla="*/ 2017 h 2814"/>
              <a:gd name="T102" fmla="*/ 1294 w 3716"/>
              <a:gd name="T103" fmla="*/ 2019 h 2814"/>
              <a:gd name="T104" fmla="*/ 1311 w 3716"/>
              <a:gd name="T105" fmla="*/ 2017 h 2814"/>
              <a:gd name="T106" fmla="*/ 1328 w 3716"/>
              <a:gd name="T107" fmla="*/ 2009 h 2814"/>
              <a:gd name="T108" fmla="*/ 1344 w 3716"/>
              <a:gd name="T109" fmla="*/ 1998 h 2814"/>
              <a:gd name="T110" fmla="*/ 3259 w 3716"/>
              <a:gd name="T111" fmla="*/ 41 h 2814"/>
              <a:gd name="T112" fmla="*/ 3273 w 3716"/>
              <a:gd name="T113" fmla="*/ 41 h 2814"/>
              <a:gd name="T114" fmla="*/ 3296 w 3716"/>
              <a:gd name="T115" fmla="*/ 24 h 2814"/>
              <a:gd name="T116" fmla="*/ 3321 w 3716"/>
              <a:gd name="T117" fmla="*/ 10 h 2814"/>
              <a:gd name="T118" fmla="*/ 3347 w 3716"/>
              <a:gd name="T119" fmla="*/ 2 h 2814"/>
              <a:gd name="T120" fmla="*/ 3373 w 3716"/>
              <a:gd name="T121" fmla="*/ 0 h 2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16" h="2814">
                <a:moveTo>
                  <a:pt x="3373" y="0"/>
                </a:moveTo>
                <a:lnTo>
                  <a:pt x="3400" y="2"/>
                </a:lnTo>
                <a:lnTo>
                  <a:pt x="3426" y="10"/>
                </a:lnTo>
                <a:lnTo>
                  <a:pt x="3451" y="24"/>
                </a:lnTo>
                <a:lnTo>
                  <a:pt x="3473" y="41"/>
                </a:lnTo>
                <a:lnTo>
                  <a:pt x="3674" y="238"/>
                </a:lnTo>
                <a:lnTo>
                  <a:pt x="3692" y="261"/>
                </a:lnTo>
                <a:lnTo>
                  <a:pt x="3705" y="285"/>
                </a:lnTo>
                <a:lnTo>
                  <a:pt x="3713" y="311"/>
                </a:lnTo>
                <a:lnTo>
                  <a:pt x="3716" y="338"/>
                </a:lnTo>
                <a:lnTo>
                  <a:pt x="3713" y="364"/>
                </a:lnTo>
                <a:lnTo>
                  <a:pt x="3705" y="390"/>
                </a:lnTo>
                <a:lnTo>
                  <a:pt x="3692" y="414"/>
                </a:lnTo>
                <a:lnTo>
                  <a:pt x="3674" y="437"/>
                </a:lnTo>
                <a:lnTo>
                  <a:pt x="1387" y="2773"/>
                </a:lnTo>
                <a:lnTo>
                  <a:pt x="1370" y="2787"/>
                </a:lnTo>
                <a:lnTo>
                  <a:pt x="1352" y="2799"/>
                </a:lnTo>
                <a:lnTo>
                  <a:pt x="1333" y="2807"/>
                </a:lnTo>
                <a:lnTo>
                  <a:pt x="1311" y="2813"/>
                </a:lnTo>
                <a:lnTo>
                  <a:pt x="1286" y="2814"/>
                </a:lnTo>
                <a:lnTo>
                  <a:pt x="1286" y="2814"/>
                </a:lnTo>
                <a:lnTo>
                  <a:pt x="1262" y="2813"/>
                </a:lnTo>
                <a:lnTo>
                  <a:pt x="1240" y="2807"/>
                </a:lnTo>
                <a:lnTo>
                  <a:pt x="1222" y="2799"/>
                </a:lnTo>
                <a:lnTo>
                  <a:pt x="1204" y="2787"/>
                </a:lnTo>
                <a:lnTo>
                  <a:pt x="1187" y="2773"/>
                </a:lnTo>
                <a:lnTo>
                  <a:pt x="72" y="1589"/>
                </a:lnTo>
                <a:lnTo>
                  <a:pt x="42" y="1548"/>
                </a:lnTo>
                <a:lnTo>
                  <a:pt x="27" y="1529"/>
                </a:lnTo>
                <a:lnTo>
                  <a:pt x="15" y="1509"/>
                </a:lnTo>
                <a:lnTo>
                  <a:pt x="7" y="1488"/>
                </a:lnTo>
                <a:lnTo>
                  <a:pt x="1" y="1467"/>
                </a:lnTo>
                <a:lnTo>
                  <a:pt x="0" y="1448"/>
                </a:lnTo>
                <a:lnTo>
                  <a:pt x="1" y="1431"/>
                </a:lnTo>
                <a:lnTo>
                  <a:pt x="7" y="1410"/>
                </a:lnTo>
                <a:lnTo>
                  <a:pt x="15" y="1389"/>
                </a:lnTo>
                <a:lnTo>
                  <a:pt x="27" y="1369"/>
                </a:lnTo>
                <a:lnTo>
                  <a:pt x="42" y="1351"/>
                </a:lnTo>
                <a:lnTo>
                  <a:pt x="243" y="1154"/>
                </a:lnTo>
                <a:lnTo>
                  <a:pt x="266" y="1135"/>
                </a:lnTo>
                <a:lnTo>
                  <a:pt x="290" y="1122"/>
                </a:lnTo>
                <a:lnTo>
                  <a:pt x="316" y="1114"/>
                </a:lnTo>
                <a:lnTo>
                  <a:pt x="343" y="1111"/>
                </a:lnTo>
                <a:lnTo>
                  <a:pt x="370" y="1114"/>
                </a:lnTo>
                <a:lnTo>
                  <a:pt x="396" y="1122"/>
                </a:lnTo>
                <a:lnTo>
                  <a:pt x="421" y="1135"/>
                </a:lnTo>
                <a:lnTo>
                  <a:pt x="443" y="1154"/>
                </a:lnTo>
                <a:lnTo>
                  <a:pt x="457" y="1167"/>
                </a:lnTo>
                <a:lnTo>
                  <a:pt x="1244" y="1998"/>
                </a:lnTo>
                <a:lnTo>
                  <a:pt x="1259" y="2009"/>
                </a:lnTo>
                <a:lnTo>
                  <a:pt x="1276" y="2017"/>
                </a:lnTo>
                <a:lnTo>
                  <a:pt x="1294" y="2019"/>
                </a:lnTo>
                <a:lnTo>
                  <a:pt x="1311" y="2017"/>
                </a:lnTo>
                <a:lnTo>
                  <a:pt x="1328" y="2009"/>
                </a:lnTo>
                <a:lnTo>
                  <a:pt x="1344" y="1998"/>
                </a:lnTo>
                <a:lnTo>
                  <a:pt x="3259" y="41"/>
                </a:lnTo>
                <a:lnTo>
                  <a:pt x="3273" y="41"/>
                </a:lnTo>
                <a:lnTo>
                  <a:pt x="3296" y="24"/>
                </a:lnTo>
                <a:lnTo>
                  <a:pt x="3321" y="10"/>
                </a:lnTo>
                <a:lnTo>
                  <a:pt x="3347" y="2"/>
                </a:lnTo>
                <a:lnTo>
                  <a:pt x="3373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4455" y="434343"/>
            <a:ext cx="1020312" cy="981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 rot="10800000">
            <a:off x="9913935" y="0"/>
            <a:ext cx="92153" cy="1062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0151269" y="274105"/>
            <a:ext cx="1513194" cy="815329"/>
            <a:chOff x="9227344" y="2647483"/>
            <a:chExt cx="1513194" cy="815329"/>
          </a:xfrm>
        </p:grpSpPr>
        <p:sp>
          <p:nvSpPr>
            <p:cNvPr id="33" name="TextBox 32"/>
            <p:cNvSpPr txBox="1"/>
            <p:nvPr/>
          </p:nvSpPr>
          <p:spPr>
            <a:xfrm>
              <a:off x="9227344" y="3001147"/>
              <a:ext cx="1513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문제점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28138" y="2647483"/>
              <a:ext cx="1011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3</a:t>
              </a:r>
              <a:endPara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979905" y="660235"/>
            <a:ext cx="705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1. </a:t>
            </a:r>
            <a:r>
              <a:rPr lang="ko-KR" altLang="en-US" sz="44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기존의 문제점</a:t>
            </a:r>
          </a:p>
        </p:txBody>
      </p:sp>
      <p:sp>
        <p:nvSpPr>
          <p:cNvPr id="40" name="직사각형 13"/>
          <p:cNvSpPr>
            <a:spLocks noChangeArrowheads="1"/>
          </p:cNvSpPr>
          <p:nvPr/>
        </p:nvSpPr>
        <p:spPr bwMode="auto">
          <a:xfrm>
            <a:off x="6591668" y="4555263"/>
            <a:ext cx="4058844" cy="102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자전거 자물쇠</a:t>
            </a:r>
            <a:endParaRPr lang="en-US" altLang="ko-KR" sz="3600" b="1" dirty="0">
              <a:solidFill>
                <a:srgbClr val="D0091B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충분히 끊길 수 있는 재질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E04CC5-E831-40D2-85C4-734164D8F5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1" b="16228"/>
          <a:stretch/>
        </p:blipFill>
        <p:spPr>
          <a:xfrm>
            <a:off x="6949452" y="1932158"/>
            <a:ext cx="3343275" cy="2452891"/>
          </a:xfrm>
          <a:prstGeom prst="rect">
            <a:avLst/>
          </a:prstGeom>
          <a:ln w="34925"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5631AB-F180-4E49-BEE4-05C06049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803" y="1932157"/>
            <a:ext cx="3270521" cy="2452891"/>
          </a:xfrm>
          <a:prstGeom prst="rect">
            <a:avLst/>
          </a:prstGeom>
          <a:ln w="34925"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454778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/>
          <p:cNvSpPr/>
          <p:nvPr/>
        </p:nvSpPr>
        <p:spPr>
          <a:xfrm>
            <a:off x="724455" y="434343"/>
            <a:ext cx="1020312" cy="981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-1" y="2022396"/>
            <a:ext cx="384933" cy="4241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3080" y="584264"/>
            <a:ext cx="705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2.</a:t>
            </a:r>
            <a:r>
              <a:rPr lang="ko-KR" altLang="en-US" sz="44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적용할 기술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76483" y="2933613"/>
            <a:ext cx="4803261" cy="295540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786239" y="2796437"/>
            <a:ext cx="337203" cy="33720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714404" y="5732971"/>
            <a:ext cx="394750" cy="39475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318013" y="4195569"/>
            <a:ext cx="316940" cy="31694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10800000">
            <a:off x="9913935" y="0"/>
            <a:ext cx="92153" cy="1062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9641CB-B3B1-40DD-815E-EA7E649084A1}"/>
              </a:ext>
            </a:extLst>
          </p:cNvPr>
          <p:cNvGrpSpPr/>
          <p:nvPr/>
        </p:nvGrpSpPr>
        <p:grpSpPr>
          <a:xfrm>
            <a:off x="8416653" y="2063152"/>
            <a:ext cx="3316831" cy="3037312"/>
            <a:chOff x="6505575" y="2022395"/>
            <a:chExt cx="4800600" cy="2655064"/>
          </a:xfrm>
        </p:grpSpPr>
        <p:sp>
          <p:nvSpPr>
            <p:cNvPr id="58" name="TextBox 57"/>
            <p:cNvSpPr txBox="1"/>
            <p:nvPr/>
          </p:nvSpPr>
          <p:spPr>
            <a:xfrm>
              <a:off x="6505575" y="2022395"/>
              <a:ext cx="4800600" cy="349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accent5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보안 기술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05575" y="2638675"/>
              <a:ext cx="4800600" cy="1020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전기 잠금 기술</a:t>
              </a:r>
              <a:endPara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+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지문 인식  </a:t>
              </a:r>
              <a:r>
                <a:rPr lang="en-US" altLang="ko-KR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or</a:t>
              </a:r>
              <a:r>
                <a:rPr lang="ko-KR" altLang="en-US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정맥 인식</a:t>
              </a:r>
              <a:endPara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05575" y="3659244"/>
              <a:ext cx="4800600" cy="101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=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생체인식을 이용한 전기 잠금 </a:t>
              </a:r>
              <a:endPara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자전거 거치대</a:t>
              </a:r>
              <a:endPara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C21503-30F5-4276-8D32-5940B8F67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0"/>
          <a:stretch/>
        </p:blipFill>
        <p:spPr>
          <a:xfrm>
            <a:off x="5417948" y="3408650"/>
            <a:ext cx="2571396" cy="1965832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3F7D34-080F-4014-BF08-29B71BCB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21" y="4739567"/>
            <a:ext cx="1905000" cy="1905000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40E0AC-BD5D-4F73-80A5-E70DFDBEC6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00" y="1855913"/>
            <a:ext cx="3175264" cy="1965832"/>
          </a:xfrm>
          <a:prstGeom prst="rect">
            <a:avLst/>
          </a:prstGeom>
          <a:ln w="25400">
            <a:solidFill>
              <a:schemeClr val="bg2">
                <a:lumMod val="75000"/>
              </a:schemeClr>
            </a:solidFill>
          </a:ln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A8512A-E086-4B12-B26F-78B948D3AE48}"/>
              </a:ext>
            </a:extLst>
          </p:cNvPr>
          <p:cNvGrpSpPr/>
          <p:nvPr/>
        </p:nvGrpSpPr>
        <p:grpSpPr>
          <a:xfrm>
            <a:off x="10075068" y="306265"/>
            <a:ext cx="1513194" cy="815329"/>
            <a:chOff x="9227344" y="2647483"/>
            <a:chExt cx="1513194" cy="815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D422C0-1043-44F6-9E99-B93C80618390}"/>
                </a:ext>
              </a:extLst>
            </p:cNvPr>
            <p:cNvSpPr txBox="1"/>
            <p:nvPr/>
          </p:nvSpPr>
          <p:spPr>
            <a:xfrm>
              <a:off x="9227344" y="3001147"/>
              <a:ext cx="1513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보안기술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FFDAEB-22C8-4289-A74F-CD33EEA888C3}"/>
                </a:ext>
              </a:extLst>
            </p:cNvPr>
            <p:cNvSpPr txBox="1"/>
            <p:nvPr/>
          </p:nvSpPr>
          <p:spPr>
            <a:xfrm>
              <a:off x="9228138" y="2647483"/>
              <a:ext cx="1011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277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2022396"/>
            <a:ext cx="384933" cy="4241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455" y="434343"/>
            <a:ext cx="1020312" cy="981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 rot="10800000">
            <a:off x="9913935" y="0"/>
            <a:ext cx="92153" cy="1062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075069" y="308016"/>
            <a:ext cx="1513194" cy="815329"/>
            <a:chOff x="9227344" y="2647483"/>
            <a:chExt cx="1513194" cy="815329"/>
          </a:xfrm>
        </p:grpSpPr>
        <p:sp>
          <p:nvSpPr>
            <p:cNvPr id="27" name="TextBox 26"/>
            <p:cNvSpPr txBox="1"/>
            <p:nvPr/>
          </p:nvSpPr>
          <p:spPr>
            <a:xfrm>
              <a:off x="9227344" y="3001147"/>
              <a:ext cx="1513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장점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28138" y="2647483"/>
              <a:ext cx="10112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08894" y="4349891"/>
            <a:ext cx="2249667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No.</a:t>
            </a:r>
            <a:r>
              <a:rPr lang="en-US" altLang="ko-KR" sz="5400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매번 비밀번호를 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누르는 번거로움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x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5225" y="4433523"/>
            <a:ext cx="2249667" cy="170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No.</a:t>
            </a:r>
            <a:r>
              <a:rPr lang="en-US" altLang="ko-KR" sz="5400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</a:p>
          <a:p>
            <a:pPr algn="ctr"/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자물쇠 끊김으로 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인한 도난</a:t>
            </a:r>
            <a:r>
              <a:rPr lang="en-US" altLang="ko-KR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x</a:t>
            </a:r>
            <a:endParaRPr lang="ko-KR" altLang="en-US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06658" y="4439725"/>
            <a:ext cx="2249667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No.</a:t>
            </a:r>
            <a:r>
              <a:rPr lang="en-US" altLang="ko-KR" sz="5400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</a:p>
          <a:p>
            <a:pPr algn="ctr"/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거치 시 </a:t>
            </a:r>
            <a:endParaRPr lang="en-US" altLang="ko-KR" sz="20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전기 잠금 기술로 자동 잠금화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79905" y="660235"/>
            <a:ext cx="705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3. </a:t>
            </a:r>
            <a:r>
              <a:rPr lang="ko-KR" altLang="en-US" sz="44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기대</a:t>
            </a:r>
            <a:r>
              <a:rPr lang="ko-KR" altLang="en-US" sz="4400" b="1" dirty="0">
                <a:solidFill>
                  <a:schemeClr val="accent5"/>
                </a:solidFill>
                <a:latin typeface="한컴산뜻돋움" panose="020B0600000101010101" charset="-127"/>
                <a:ea typeface="한컴산뜻돋움" panose="020B0600000101010101" charset="-127"/>
              </a:rPr>
              <a:t>효</a:t>
            </a:r>
            <a:r>
              <a:rPr lang="ko-KR" altLang="en-US" sz="44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063AB0-B0BB-49C5-A2FE-07E5D71BE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7" t="6297" b="9458"/>
          <a:stretch/>
        </p:blipFill>
        <p:spPr>
          <a:xfrm>
            <a:off x="8592381" y="1659540"/>
            <a:ext cx="2827414" cy="25878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3F98E6-0E33-4BA4-8B1B-90693266EE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3" r="13529"/>
          <a:stretch/>
        </p:blipFill>
        <p:spPr>
          <a:xfrm>
            <a:off x="1260603" y="1655568"/>
            <a:ext cx="3028950" cy="22279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984BF5-5065-4E5A-B2C3-C07CC8EA6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225" y="1655568"/>
            <a:ext cx="2781278" cy="278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51830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2022396"/>
            <a:ext cx="384933" cy="4241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24455" y="434343"/>
            <a:ext cx="1020312" cy="981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79905" y="660235"/>
            <a:ext cx="705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Q&amp;A</a:t>
            </a:r>
            <a:endParaRPr lang="ko-KR" altLang="en-US" sz="4400" b="1" dirty="0">
              <a:solidFill>
                <a:schemeClr val="accent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01111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순서도: 지연 29">
            <a:extLst>
              <a:ext uri="{FF2B5EF4-FFF2-40B4-BE49-F238E27FC236}">
                <a16:creationId xmlns:a16="http://schemas.microsoft.com/office/drawing/2014/main" id="{77EC61BA-884C-4E08-986A-AA47339A8FA7}"/>
              </a:ext>
            </a:extLst>
          </p:cNvPr>
          <p:cNvSpPr/>
          <p:nvPr/>
        </p:nvSpPr>
        <p:spPr>
          <a:xfrm>
            <a:off x="3770958" y="2022396"/>
            <a:ext cx="5907384" cy="4241672"/>
          </a:xfrm>
          <a:prstGeom prst="flowChartDelay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" y="2022396"/>
            <a:ext cx="384933" cy="42416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pic>
        <p:nvPicPr>
          <p:cNvPr id="16" name="그래픽 15" descr="채우기 없는 웃는 얼굴">
            <a:extLst>
              <a:ext uri="{FF2B5EF4-FFF2-40B4-BE49-F238E27FC236}">
                <a16:creationId xmlns:a16="http://schemas.microsoft.com/office/drawing/2014/main" id="{978B272F-0791-4290-8705-33D8E25E4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8010" y="725939"/>
            <a:ext cx="914400" cy="9144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F93E36-15C1-4A43-B429-E0EC4955BF2C}"/>
              </a:ext>
            </a:extLst>
          </p:cNvPr>
          <p:cNvSpPr/>
          <p:nvPr/>
        </p:nvSpPr>
        <p:spPr>
          <a:xfrm>
            <a:off x="648178" y="2022396"/>
            <a:ext cx="2738474" cy="4241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953A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853" y="675307"/>
            <a:ext cx="5872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</a:t>
            </a:r>
            <a:r>
              <a:rPr lang="en-US" altLang="ko-KR" sz="6000" dirty="0">
                <a:solidFill>
                  <a:srgbClr val="D0091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6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YOU</a:t>
            </a:r>
            <a:endParaRPr lang="ko-KR" altLang="en-US" sz="6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8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137</Words>
  <Application>Microsoft Office PowerPoint</Application>
  <PresentationFormat>와이드스크린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 ExtraBold</vt:lpstr>
      <vt:lpstr>맑은 고딕</vt:lpstr>
      <vt:lpstr>Arial</vt:lpstr>
      <vt:lpstr>한컴산뜻돋움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김혜린</dc:creator>
  <cp:lastModifiedBy>KAHYUN KIM</cp:lastModifiedBy>
  <cp:revision>133</cp:revision>
  <dcterms:created xsi:type="dcterms:W3CDTF">2017-10-14T04:45:18Z</dcterms:created>
  <dcterms:modified xsi:type="dcterms:W3CDTF">2018-11-22T09:26:44Z</dcterms:modified>
</cp:coreProperties>
</file>