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 lvl="0">
      <a:defRPr lang="ko-KR"/>
    </a:defPPr>
    <a:lvl1pPr marL="0" lv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BEB04-9957-4030-BCBD-FE45136F685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E93DE-4496-4FC8-B1D7-BAFEB6E72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75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3PA5iURU-M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500298" y="1242940"/>
            <a:ext cx="881462" cy="792988"/>
            <a:chOff x="2500298" y="1242940"/>
            <a:chExt cx="881462" cy="792988"/>
          </a:xfrm>
        </p:grpSpPr>
        <p:pic>
          <p:nvPicPr>
            <p:cNvPr id="1028" name="Picture 4" descr="C:\Users\조안나\Desktop\오목눈이\d\Untitled-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00298" y="1242940"/>
              <a:ext cx="881462" cy="792988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2512291" y="1357745"/>
              <a:ext cx="845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300" dirty="0">
                  <a:solidFill>
                    <a:srgbClr val="FCEC25"/>
                  </a:solidFill>
                  <a:latin typeface="Forte" panose="03060902040502070203" pitchFamily="66" charset="0"/>
                </a:rPr>
                <a:t>Hi</a:t>
              </a:r>
              <a:endParaRPr lang="ko-KR" altLang="en-US" sz="2400" spc="300" dirty="0">
                <a:solidFill>
                  <a:srgbClr val="FCEC25"/>
                </a:solidFill>
                <a:latin typeface="Forte" panose="03060902040502070203" pitchFamily="66" charset="0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4" y="5245971"/>
            <a:ext cx="4253666" cy="1371084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="" xmlns:a16="http://schemas.microsoft.com/office/drawing/2014/main" id="{7DF9E0B7-426A-4540-9D8F-5CF6CBB2A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스마트폰 연동 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/>
            </a:r>
            <a:b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디지털 얼굴인식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도어락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="" xmlns:a16="http://schemas.microsoft.com/office/drawing/2014/main" id="{953544A1-89CD-4E54-B864-1DB37991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59810"/>
            <a:ext cx="6400800" cy="1752600"/>
          </a:xfrm>
        </p:spPr>
        <p:txBody>
          <a:bodyPr/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김동찬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소지호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정준호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DFF7075-D9D3-4977-9DF6-B3F36DE98195}"/>
              </a:ext>
            </a:extLst>
          </p:cNvPr>
          <p:cNvSpPr txBox="1"/>
          <p:nvPr/>
        </p:nvSpPr>
        <p:spPr>
          <a:xfrm>
            <a:off x="2411760" y="4151389"/>
            <a:ext cx="14566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27</a:t>
            </a:r>
            <a:r>
              <a:rPr lang="ko-KR" altLang="en-US" sz="4400" dirty="0">
                <a:solidFill>
                  <a:schemeClr val="bg1">
                    <a:lumMod val="50000"/>
                  </a:schemeClr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https://youtu.be/3PA5iURU-MU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16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3571876"/>
            <a:ext cx="72152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spc="-150" dirty="0">
                <a:solidFill>
                  <a:srgbClr val="3E1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KAKAO PRESENTATION</a:t>
            </a:r>
            <a:endParaRPr lang="ko-KR" altLang="en-US" sz="3000" spc="-150" dirty="0">
              <a:solidFill>
                <a:srgbClr val="3E1F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4546" y="4075189"/>
            <a:ext cx="435771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>
                <a:solidFill>
                  <a:srgbClr val="3E1F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Thank You for your Attention</a:t>
            </a:r>
            <a:endParaRPr lang="ko-KR" altLang="en-US" sz="1700" dirty="0">
              <a:solidFill>
                <a:srgbClr val="3E1F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333480" y="1921632"/>
            <a:ext cx="881462" cy="792988"/>
            <a:chOff x="2500298" y="1242940"/>
            <a:chExt cx="881462" cy="792988"/>
          </a:xfrm>
        </p:grpSpPr>
        <p:pic>
          <p:nvPicPr>
            <p:cNvPr id="7" name="Picture 4" descr="C:\Users\조안나\Desktop\오목눈이\d\Untitled-3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00298" y="1242940"/>
              <a:ext cx="881462" cy="792988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2512291" y="1357745"/>
              <a:ext cx="845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spc="-150" dirty="0">
                  <a:solidFill>
                    <a:srgbClr val="FCEC25"/>
                  </a:solidFill>
                  <a:latin typeface="휴먼모음T" panose="02030504000101010101" pitchFamily="18" charset="-127"/>
                  <a:ea typeface="휴먼모음T" panose="02030504000101010101" pitchFamily="18" charset="-127"/>
                </a:rPr>
                <a:t>Bye</a:t>
              </a:r>
              <a:endParaRPr lang="ko-KR" altLang="en-US" sz="2400" spc="-150" dirty="0">
                <a:solidFill>
                  <a:srgbClr val="FCEC25"/>
                </a:solidFill>
                <a:latin typeface="휴먼모음T" panose="02030504000101010101" pitchFamily="18" charset="-127"/>
                <a:ea typeface="휴먼모음T" panose="02030504000101010101" pitchFamily="18" charset="-127"/>
              </a:endParaRPr>
            </a:p>
          </p:txBody>
        </p:sp>
      </p:grpSp>
      <p:pic>
        <p:nvPicPr>
          <p:cNvPr id="9" name="Picture 8" descr="C:\Users\조안나\Desktop\stic_066_x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2579" y="2500306"/>
            <a:ext cx="1076611" cy="10766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42860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42876" y="1281338"/>
            <a:ext cx="2571736" cy="1588"/>
          </a:xfrm>
          <a:prstGeom prst="line">
            <a:avLst/>
          </a:prstGeom>
          <a:ln w="76200" cap="sq">
            <a:solidFill>
              <a:srgbClr val="3E1F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조안나\Desktop\오목눈이\d\Untitled-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96" y="5243917"/>
            <a:ext cx="1391458" cy="1532510"/>
          </a:xfrm>
          <a:prstGeom prst="rect">
            <a:avLst/>
          </a:prstGeom>
          <a:noFill/>
        </p:spPr>
      </p:pic>
      <p:sp>
        <p:nvSpPr>
          <p:cNvPr id="6" name="제목 5">
            <a:extLst>
              <a:ext uri="{FF2B5EF4-FFF2-40B4-BE49-F238E27FC236}">
                <a16:creationId xmlns="" xmlns:a16="http://schemas.microsoft.com/office/drawing/2014/main" id="{4BDC780A-2A00-44A6-B220-7DAD0820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44" y="431670"/>
            <a:ext cx="3106688" cy="961559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684E647-6BE4-4768-881E-0DB52FD4AE26}"/>
              </a:ext>
            </a:extLst>
          </p:cNvPr>
          <p:cNvSpPr txBox="1"/>
          <p:nvPr/>
        </p:nvSpPr>
        <p:spPr>
          <a:xfrm>
            <a:off x="395536" y="1700808"/>
            <a:ext cx="69847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주제 선정 이유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기존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도어락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시스템의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문제점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250000"/>
              </a:lnSpc>
              <a:buAutoNum type="arabicPeriod"/>
            </a:pP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얼굴인식 </a:t>
            </a:r>
            <a:r>
              <a:rPr lang="ko-KR" altLang="en-US" sz="2000" spc="-15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도어락의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작동 방식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디지털 얼굴인식 </a:t>
            </a:r>
            <a:r>
              <a:rPr lang="ko-KR" altLang="en-US" sz="20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도어락의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작동방식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기대 효과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C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428604"/>
          </a:xfrm>
          <a:prstGeom prst="rect">
            <a:avLst/>
          </a:prstGeom>
          <a:solidFill>
            <a:srgbClr val="3E1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42876" y="1281338"/>
            <a:ext cx="2571736" cy="1588"/>
          </a:xfrm>
          <a:prstGeom prst="line">
            <a:avLst/>
          </a:prstGeom>
          <a:ln w="76200" cap="sq">
            <a:solidFill>
              <a:srgbClr val="3E1F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조안나\Desktop\오목눈이\d\Untitled-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96" y="5243917"/>
            <a:ext cx="1391458" cy="1532510"/>
          </a:xfrm>
          <a:prstGeom prst="rect">
            <a:avLst/>
          </a:prstGeom>
          <a:noFill/>
        </p:spPr>
      </p:pic>
      <p:sp>
        <p:nvSpPr>
          <p:cNvPr id="6" name="제목 5">
            <a:extLst>
              <a:ext uri="{FF2B5EF4-FFF2-40B4-BE49-F238E27FC236}">
                <a16:creationId xmlns="" xmlns:a16="http://schemas.microsoft.com/office/drawing/2014/main" id="{4BDC780A-2A00-44A6-B220-7DAD0820D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44" y="431670"/>
            <a:ext cx="3106688" cy="961559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주제 선정 이유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ABF92920-DFF5-4027-8FC8-488D20DB43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10" t="658" r="210" b="-658"/>
          <a:stretch/>
        </p:blipFill>
        <p:spPr>
          <a:xfrm>
            <a:off x="107504" y="1815487"/>
            <a:ext cx="6893943" cy="4956206"/>
          </a:xfrm>
          <a:prstGeom prst="rect">
            <a:avLst/>
          </a:prstGeom>
        </p:spPr>
      </p:pic>
      <p:sp>
        <p:nvSpPr>
          <p:cNvPr id="2049" name="직사각형 2048">
            <a:extLst>
              <a:ext uri="{FF2B5EF4-FFF2-40B4-BE49-F238E27FC236}">
                <a16:creationId xmlns="" xmlns:a16="http://schemas.microsoft.com/office/drawing/2014/main" id="{5973F20B-C0EE-492F-A3E5-FA1BA04CF66F}"/>
              </a:ext>
            </a:extLst>
          </p:cNvPr>
          <p:cNvSpPr/>
          <p:nvPr/>
        </p:nvSpPr>
        <p:spPr>
          <a:xfrm>
            <a:off x="107504" y="1705184"/>
            <a:ext cx="6912768" cy="5071243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80C40988-AFBC-4835-9ABD-4059AB25C4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2" t="38398" r="277" b="21902"/>
          <a:stretch/>
        </p:blipFill>
        <p:spPr>
          <a:xfrm>
            <a:off x="107504" y="3573015"/>
            <a:ext cx="6912768" cy="2088233"/>
          </a:xfrm>
          <a:prstGeom prst="flowChartProcess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DF3CE2D4-0A3C-43F4-95F1-113B3A5DF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5" y="2466322"/>
            <a:ext cx="8086725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306B0EDD-A0A6-47C8-A19D-82C177371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604" y="1351861"/>
            <a:ext cx="6638925" cy="43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25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디지털 </a:t>
            </a:r>
            <a:r>
              <a:rPr lang="ko-KR" altLang="en-US" sz="2800" dirty="0" err="1"/>
              <a:t>도어락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3074" name="Picture 2" descr="ëì§í¸ ëì´ë½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206863"/>
            <a:ext cx="3096344" cy="30963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8" y="1422887"/>
            <a:ext cx="4003723" cy="266429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D684AC8-7F8B-4FCA-AA7E-826D7108CF46}"/>
              </a:ext>
            </a:extLst>
          </p:cNvPr>
          <p:cNvSpPr/>
          <p:nvPr/>
        </p:nvSpPr>
        <p:spPr>
          <a:xfrm>
            <a:off x="2419672" y="493350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pc="-150" dirty="0"/>
              <a:t>기존</a:t>
            </a:r>
            <a:r>
              <a:rPr lang="ko-KR" altLang="en-US" dirty="0"/>
              <a:t> 디지털 </a:t>
            </a:r>
            <a:r>
              <a:rPr lang="ko-KR" altLang="en-US" dirty="0" err="1"/>
              <a:t>도어락</a:t>
            </a:r>
            <a:r>
              <a:rPr lang="ko-KR" altLang="en-US" dirty="0"/>
              <a:t> 시스템은 방문자의 신원에 관계 없이 단순히 비밀번호 입력만을 통하여 </a:t>
            </a:r>
            <a:r>
              <a:rPr lang="ko-KR" altLang="en-US" dirty="0" err="1"/>
              <a:t>잠금장치의</a:t>
            </a:r>
            <a:r>
              <a:rPr lang="ko-KR" altLang="en-US" dirty="0"/>
              <a:t> 개폐를 지원해왔기에 보안상 부족한 점이 있음</a:t>
            </a:r>
            <a:endParaRPr lang="en-US" altLang="ko-KR" dirty="0"/>
          </a:p>
        </p:txBody>
      </p:sp>
      <p:pic>
        <p:nvPicPr>
          <p:cNvPr id="7" name="Picture 2" descr="C:\Users\조안나\Desktop\2212087_emot_007.png">
            <a:extLst>
              <a:ext uri="{FF2B5EF4-FFF2-40B4-BE49-F238E27FC236}">
                <a16:creationId xmlns="" xmlns:a16="http://schemas.microsoft.com/office/drawing/2014/main" id="{33361595-99DC-42CA-B545-B76B31E28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12" y="5117573"/>
            <a:ext cx="1714488" cy="1714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099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156" y="-24770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얼굴인식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Picture 2" descr="C:\Users\조안나\Desktop\2212087_emot_007.png">
            <a:extLst>
              <a:ext uri="{FF2B5EF4-FFF2-40B4-BE49-F238E27FC236}">
                <a16:creationId xmlns="" xmlns:a16="http://schemas.microsoft.com/office/drawing/2014/main" id="{33361595-99DC-42CA-B545-B76B31E28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12" y="5117573"/>
            <a:ext cx="1714488" cy="1714488"/>
          </a:xfrm>
          <a:prstGeom prst="rect">
            <a:avLst/>
          </a:prstGeom>
          <a:noFill/>
        </p:spPr>
      </p:pic>
      <p:pic>
        <p:nvPicPr>
          <p:cNvPr id="1030" name="Picture 6" descr="https://www.boannews.com/media/upFiles2/2018/09/1052739145_9209.jpg">
            <a:extLst>
              <a:ext uri="{FF2B5EF4-FFF2-40B4-BE49-F238E27FC236}">
                <a16:creationId xmlns="" xmlns:a16="http://schemas.microsoft.com/office/drawing/2014/main" id="{C64A8A14-7901-4D6C-8C88-E6BAC086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75411"/>
            <a:ext cx="7029468" cy="474431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2A7741C-1657-44CF-AA64-904A1F1BE364}"/>
              </a:ext>
            </a:extLst>
          </p:cNvPr>
          <p:cNvSpPr/>
          <p:nvPr/>
        </p:nvSpPr>
        <p:spPr>
          <a:xfrm>
            <a:off x="1763688" y="555578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dirty="0" err="1">
                <a:solidFill>
                  <a:srgbClr val="333333"/>
                </a:solidFill>
                <a:latin typeface="����"/>
                <a:cs typeface="Times New Roman" panose="02020603050405020304" pitchFamily="18" charset="0"/>
              </a:rPr>
              <a:t>얼굴인식기술이란</a:t>
            </a:r>
            <a:r>
              <a:rPr lang="ko-KR" altLang="ko-KR" dirty="0">
                <a:solidFill>
                  <a:srgbClr val="333333"/>
                </a:solidFill>
                <a:ea typeface="����"/>
                <a:cs typeface="Times New Roman" panose="02020603050405020304" pitchFamily="18" charset="0"/>
              </a:rPr>
              <a:t> </a:t>
            </a:r>
            <a:r>
              <a:rPr lang="ko-KR" altLang="ko-KR" dirty="0" err="1">
                <a:solidFill>
                  <a:srgbClr val="333333"/>
                </a:solidFill>
                <a:latin typeface="����"/>
                <a:cs typeface="Times New Roman" panose="02020603050405020304" pitchFamily="18" charset="0"/>
              </a:rPr>
              <a:t>열적외선</a:t>
            </a:r>
            <a:r>
              <a:rPr lang="ko-KR" altLang="ko-KR" dirty="0">
                <a:solidFill>
                  <a:srgbClr val="333333"/>
                </a:solidFill>
                <a:ea typeface="����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latin typeface="����"/>
                <a:cs typeface="Times New Roman" panose="02020603050405020304" pitchFamily="18" charset="0"/>
              </a:rPr>
              <a:t>촬영</a:t>
            </a:r>
            <a:r>
              <a:rPr lang="en-US" altLang="ko-KR" dirty="0">
                <a:solidFill>
                  <a:srgbClr val="333333"/>
                </a:solidFill>
                <a:latin typeface="����"/>
                <a:cs typeface="Times New Roman" panose="02020603050405020304" pitchFamily="18" charset="0"/>
              </a:rPr>
              <a:t>, 3</a:t>
            </a:r>
            <a:r>
              <a:rPr lang="ko-KR" altLang="ko-KR" dirty="0">
                <a:solidFill>
                  <a:srgbClr val="333333"/>
                </a:solidFill>
                <a:latin typeface="����"/>
                <a:cs typeface="Times New Roman" panose="02020603050405020304" pitchFamily="18" charset="0"/>
              </a:rPr>
              <a:t>차원</a:t>
            </a:r>
            <a:r>
              <a:rPr lang="ko-KR" altLang="ko-KR" dirty="0">
                <a:solidFill>
                  <a:srgbClr val="333333"/>
                </a:solidFill>
                <a:ea typeface="����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latin typeface="����"/>
                <a:cs typeface="Times New Roman" panose="02020603050405020304" pitchFamily="18" charset="0"/>
              </a:rPr>
              <a:t>측정</a:t>
            </a:r>
            <a:r>
              <a:rPr lang="en-US" altLang="ko-KR" dirty="0">
                <a:solidFill>
                  <a:srgbClr val="333333"/>
                </a:solidFill>
                <a:latin typeface="����"/>
                <a:cs typeface="Times New Roman" panose="02020603050405020304" pitchFamily="18" charset="0"/>
              </a:rPr>
              <a:t>, </a:t>
            </a:r>
            <a:r>
              <a:rPr lang="ko-KR" altLang="ko-KR" dirty="0">
                <a:solidFill>
                  <a:srgbClr val="333333"/>
                </a:solidFill>
                <a:latin typeface="����"/>
                <a:cs typeface="Times New Roman" panose="02020603050405020304" pitchFamily="18" charset="0"/>
              </a:rPr>
              <a:t>골격</a:t>
            </a:r>
            <a:r>
              <a:rPr lang="ko-KR" altLang="ko-KR" dirty="0">
                <a:solidFill>
                  <a:srgbClr val="333333"/>
                </a:solidFill>
                <a:ea typeface="����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latin typeface="����"/>
                <a:cs typeface="Times New Roman" panose="02020603050405020304" pitchFamily="18" charset="0"/>
              </a:rPr>
              <a:t>분석</a:t>
            </a:r>
            <a:r>
              <a:rPr lang="ko-KR" altLang="ko-KR" dirty="0">
                <a:solidFill>
                  <a:srgbClr val="333333"/>
                </a:solidFill>
                <a:ea typeface="����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latin typeface="����"/>
                <a:cs typeface="Times New Roman" panose="02020603050405020304" pitchFamily="18" charset="0"/>
              </a:rPr>
              <a:t>등을</a:t>
            </a:r>
            <a:r>
              <a:rPr lang="ko-KR" altLang="ko-KR" dirty="0">
                <a:solidFill>
                  <a:srgbClr val="333333"/>
                </a:solidFill>
                <a:ea typeface="����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latin typeface="����"/>
                <a:cs typeface="Times New Roman" panose="02020603050405020304" pitchFamily="18" charset="0"/>
              </a:rPr>
              <a:t>통해</a:t>
            </a:r>
            <a:r>
              <a:rPr lang="ko-KR" altLang="ko-KR" dirty="0">
                <a:solidFill>
                  <a:srgbClr val="333333"/>
                </a:solidFill>
                <a:ea typeface="����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latin typeface="����"/>
                <a:cs typeface="Times New Roman" panose="02020603050405020304" pitchFamily="18" charset="0"/>
              </a:rPr>
              <a:t>얼굴</a:t>
            </a:r>
            <a:r>
              <a:rPr lang="ko-KR" altLang="ko-KR" dirty="0">
                <a:solidFill>
                  <a:srgbClr val="333333"/>
                </a:solidFill>
                <a:ea typeface="����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latin typeface="����"/>
                <a:cs typeface="Times New Roman" panose="02020603050405020304" pitchFamily="18" charset="0"/>
              </a:rPr>
              <a:t>형태나</a:t>
            </a:r>
            <a:r>
              <a:rPr lang="ko-KR" altLang="ko-KR" dirty="0">
                <a:solidFill>
                  <a:srgbClr val="333333"/>
                </a:solidFill>
                <a:ea typeface="����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latin typeface="����"/>
                <a:cs typeface="Times New Roman" panose="02020603050405020304" pitchFamily="18" charset="0"/>
              </a:rPr>
              <a:t>열을</a:t>
            </a:r>
            <a:r>
              <a:rPr lang="ko-KR" altLang="ko-KR" dirty="0">
                <a:solidFill>
                  <a:srgbClr val="333333"/>
                </a:solidFill>
                <a:ea typeface="����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latin typeface="����"/>
                <a:cs typeface="Times New Roman" panose="02020603050405020304" pitchFamily="18" charset="0"/>
              </a:rPr>
              <a:t>스캔</a:t>
            </a:r>
            <a:r>
              <a:rPr lang="en-US" altLang="ko-KR" dirty="0">
                <a:solidFill>
                  <a:srgbClr val="333333"/>
                </a:solidFill>
                <a:latin typeface="����"/>
                <a:cs typeface="Times New Roman" panose="02020603050405020304" pitchFamily="18" charset="0"/>
              </a:rPr>
              <a:t>·</a:t>
            </a:r>
            <a:r>
              <a:rPr lang="ko-KR" altLang="ko-KR" dirty="0">
                <a:solidFill>
                  <a:srgbClr val="333333"/>
                </a:solidFill>
                <a:latin typeface="����"/>
                <a:cs typeface="Times New Roman" panose="02020603050405020304" pitchFamily="18" charset="0"/>
              </a:rPr>
              <a:t>저장</a:t>
            </a:r>
            <a:r>
              <a:rPr lang="en-US" altLang="ko-KR" dirty="0">
                <a:solidFill>
                  <a:srgbClr val="333333"/>
                </a:solidFill>
                <a:latin typeface="����"/>
                <a:cs typeface="Times New Roman" panose="02020603050405020304" pitchFamily="18" charset="0"/>
              </a:rPr>
              <a:t>·</a:t>
            </a:r>
            <a:r>
              <a:rPr lang="ko-KR" altLang="ko-KR" dirty="0">
                <a:solidFill>
                  <a:srgbClr val="333333"/>
                </a:solidFill>
                <a:latin typeface="����"/>
                <a:cs typeface="Times New Roman" panose="02020603050405020304" pitchFamily="18" charset="0"/>
              </a:rPr>
              <a:t>인식하는</a:t>
            </a:r>
            <a:r>
              <a:rPr lang="ko-KR" altLang="ko-KR" dirty="0">
                <a:solidFill>
                  <a:srgbClr val="333333"/>
                </a:solidFill>
                <a:ea typeface="����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solidFill>
                  <a:srgbClr val="333333"/>
                </a:solidFill>
                <a:latin typeface="����"/>
                <a:cs typeface="Times New Roman" panose="02020603050405020304" pitchFamily="18" charset="0"/>
              </a:rPr>
              <a:t>기술이다</a:t>
            </a:r>
            <a:r>
              <a:rPr lang="en-US" altLang="ko-KR" dirty="0">
                <a:solidFill>
                  <a:srgbClr val="333333"/>
                </a:solidFill>
                <a:latin typeface="����"/>
                <a:cs typeface="Times New Roman" panose="02020603050405020304" pitchFamily="18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60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얼굴인식 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도어락의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작동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410445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29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물체가 근접하는 것을 감지하는 근접센서부와</a:t>
            </a:r>
            <a:endParaRPr lang="en-US" altLang="ko-KR" sz="29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</a:t>
            </a:r>
            <a:r>
              <a:rPr lang="ko-KR" altLang="en-US" sz="29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상기 근접센서부의 감지신호에 따라 동작</a:t>
            </a:r>
            <a:endParaRPr lang="en-US" altLang="ko-KR" sz="29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9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사람의 얼굴이 포함되도록 설정된 영역을 촬영하며</a:t>
            </a:r>
            <a:r>
              <a:rPr lang="en-US" altLang="ko-KR" sz="29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29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endParaRPr lang="en-US" altLang="ko-KR" sz="29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</a:t>
            </a:r>
            <a:r>
              <a:rPr lang="ko-KR" altLang="en-US" sz="29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그 영상이 실물인지 확인</a:t>
            </a:r>
            <a:endParaRPr lang="en-US" altLang="ko-KR" sz="29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sz="29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9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9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확인된 사람의 얼굴영상을 분석하여</a:t>
            </a:r>
            <a:r>
              <a:rPr lang="en-US" altLang="ko-KR" sz="29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</a:t>
            </a:r>
            <a:r>
              <a:rPr lang="ko-KR" altLang="en-US" sz="29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미리 등록된 사람의 얼굴인 것</a:t>
            </a:r>
            <a:endParaRPr lang="en-US" altLang="ko-KR" sz="29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9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</a:t>
            </a:r>
            <a:r>
              <a:rPr lang="ko-KR" altLang="en-US" sz="29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으로</a:t>
            </a:r>
            <a:r>
              <a:rPr lang="ko-KR" altLang="en-US" sz="29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판단되면 잠금 장치의 잠금상태를 해제</a:t>
            </a:r>
            <a:endParaRPr lang="en-US" altLang="ko-KR" sz="29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13" name="Picture 3">
            <a:extLst>
              <a:ext uri="{FF2B5EF4-FFF2-40B4-BE49-F238E27FC236}">
                <a16:creationId xmlns="" xmlns:a16="http://schemas.microsoft.com/office/drawing/2014/main" id="{4E98CFFE-7FC5-4226-A8F0-AB632F76B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23" y="116632"/>
            <a:ext cx="8152031" cy="224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68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디지털 얼굴인식 </a:t>
            </a:r>
            <a:r>
              <a:rPr lang="ko-KR" altLang="en-US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도어락의</a:t>
            </a:r>
            <a: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/>
            </a:r>
            <a:br>
              <a:rPr lang="en-US" altLang="ko-KR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작동 방식</a:t>
            </a:r>
            <a:endParaRPr lang="ko-KR" altLang="en-US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030" name="Picture 6" descr="ëì´ë½ì ëí ì´ë¯¸ì§ ê²ìê²°ê³¼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3932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ê´ë ¨ ì´ë¯¸ì§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346" y="2182512"/>
            <a:ext cx="1865960" cy="18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십자형 5"/>
          <p:cNvSpPr/>
          <p:nvPr/>
        </p:nvSpPr>
        <p:spPr>
          <a:xfrm>
            <a:off x="2473235" y="2815046"/>
            <a:ext cx="661851" cy="600892"/>
          </a:xfrm>
          <a:prstGeom prst="plus">
            <a:avLst>
              <a:gd name="adj" fmla="val 40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십자형 13"/>
          <p:cNvSpPr/>
          <p:nvPr/>
        </p:nvSpPr>
        <p:spPr>
          <a:xfrm>
            <a:off x="5695406" y="2815046"/>
            <a:ext cx="661851" cy="600892"/>
          </a:xfrm>
          <a:prstGeom prst="plus">
            <a:avLst>
              <a:gd name="adj" fmla="val 409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0" name="Picture 16" descr="ì¤ë§í¸í°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331" y="2030748"/>
            <a:ext cx="2785879" cy="21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87978" y="5333627"/>
            <a:ext cx="793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디지털 </a:t>
            </a:r>
            <a:r>
              <a:rPr lang="ko-KR" altLang="en-US" sz="2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도어락의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비밀번호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 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얼굴인식 시스템 </a:t>
            </a:r>
            <a:r>
              <a:rPr lang="en-US" altLang="ko-KR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+ </a:t>
            </a:r>
            <a:r>
              <a:rPr lang="ko-KR" altLang="en-US" sz="24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스마트폰</a:t>
            </a:r>
            <a:r>
              <a:rPr lang="ko-KR" altLang="en-US" sz="24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 제어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350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디지털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얼굴인식 </a:t>
            </a:r>
            <a:r>
              <a:rPr lang="ko-KR" altLang="en-US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도어락의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/>
            </a:r>
            <a:b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</a:b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작동방식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방문자가 비밀번호 입력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방문자의 영상을 촬영하여 사용자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집주인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의 스마트폰으로 전송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200000"/>
              </a:lnSpc>
              <a:buAutoNum type="arabicPeriod" startAt="2"/>
            </a:pP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3.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사용자는 스마트폰으로 방문자를 위해 잠금 장치를 해제 시킬 것인지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혹은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침입자인 경우 원격으로 신고하여 방범 상태를 보다 강화할 것인지 결정</a:t>
            </a:r>
            <a:endParaRPr lang="en-US" altLang="ko-KR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endParaRPr lang="ko-KR" altLang="en-US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="" xmlns:a16="http://schemas.microsoft.com/office/drawing/2014/main" id="{86BB42AC-C9AD-423D-9345-57CF265E0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48323"/>
            <a:ext cx="4595673" cy="2761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3383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기대 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비밀번호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+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얼굴인식으로 보안성 대폭 강화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스마트폰으로 안전한 출입 통제 가능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몰카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비밀번호 해킹에 대한 효과적 대처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endParaRPr lang="ko-KR" altLang="en-US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48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212</Words>
  <Application>Microsoft Office PowerPoint</Application>
  <PresentationFormat>화면 슬라이드 쇼(4:3)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����</vt:lpstr>
      <vt:lpstr>맑은 고딕</vt:lpstr>
      <vt:lpstr>휴먼모음T</vt:lpstr>
      <vt:lpstr>Arial</vt:lpstr>
      <vt:lpstr>Forte</vt:lpstr>
      <vt:lpstr>Times New Roman</vt:lpstr>
      <vt:lpstr>Office 테마</vt:lpstr>
      <vt:lpstr>스마트폰 연동  디지털 얼굴인식 도어락 </vt:lpstr>
      <vt:lpstr>목차</vt:lpstr>
      <vt:lpstr>주제 선정 이유</vt:lpstr>
      <vt:lpstr>디지털 도어락</vt:lpstr>
      <vt:lpstr>얼굴인식</vt:lpstr>
      <vt:lpstr>얼굴인식  도어락의 작동 방식</vt:lpstr>
      <vt:lpstr>디지털 얼굴인식 도어락의 작동 방식</vt:lpstr>
      <vt:lpstr>디지털 얼굴인식 도어락의 작동방식</vt:lpstr>
      <vt:lpstr>기대 효과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연동  디지털 얼굴인식 도어락 </dc:title>
  <dc:creator>user</dc:creator>
  <cp:lastModifiedBy>user</cp:lastModifiedBy>
  <cp:revision>3</cp:revision>
  <dcterms:modified xsi:type="dcterms:W3CDTF">2018-11-22T08:58:32Z</dcterms:modified>
</cp:coreProperties>
</file>