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9" r:id="rId2"/>
    <p:sldId id="314" r:id="rId3"/>
    <p:sldId id="323" r:id="rId4"/>
    <p:sldId id="321" r:id="rId5"/>
    <p:sldId id="322" r:id="rId6"/>
    <p:sldId id="315" r:id="rId7"/>
    <p:sldId id="316" r:id="rId8"/>
    <p:sldId id="320" r:id="rId9"/>
    <p:sldId id="319" r:id="rId10"/>
    <p:sldId id="318" r:id="rId11"/>
    <p:sldId id="31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 autoAdjust="0"/>
    <p:restoredTop sz="95822"/>
  </p:normalViewPr>
  <p:slideViewPr>
    <p:cSldViewPr snapToGrid="0">
      <p:cViewPr varScale="1">
        <p:scale>
          <a:sx n="122" d="100"/>
          <a:sy n="122" d="100"/>
        </p:scale>
        <p:origin x="9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2025. 2. 23.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2025. 2. 23.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101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TDES</a:t>
            </a:r>
            <a:r>
              <a:rPr lang="ko-KR" altLang="en-US" dirty="0"/>
              <a:t> 양자 보안 강도 평가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600" dirty="0"/>
              <a:t>https://</a:t>
            </a:r>
            <a:r>
              <a:rPr lang="en-US" altLang="ko-KR" sz="3600" dirty="0" err="1"/>
              <a:t>youtu.be</a:t>
            </a:r>
            <a:r>
              <a:rPr lang="en-US" altLang="ko-KR" sz="3600" dirty="0"/>
              <a:t>/</a:t>
            </a:r>
            <a:r>
              <a:rPr lang="en-US" altLang="ko-KR" sz="3600" dirty="0" err="1"/>
              <a:t>xEmgKqtonnc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E8107-CA39-404A-ACDD-E95D338C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Grover’s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72F837F3-F53D-4A99-86D1-4E1F4E00A35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79357"/>
                <a:ext cx="11369675" cy="5057775"/>
              </a:xfrm>
            </p:spPr>
            <p:txBody>
              <a:bodyPr/>
              <a:lstStyle/>
              <a:p>
                <a:r>
                  <a:rPr kumimoji="1" lang="ko-Kore-KR" altLang="en-US" sz="2000" b="1" dirty="0"/>
                  <a:t>중첩 상태의 </a:t>
                </a:r>
                <a:r>
                  <a:rPr kumimoji="1" lang="en-US" altLang="ko-Kore-KR" sz="2000" b="1" dirty="0"/>
                  <a:t>key</a:t>
                </a:r>
                <a:r>
                  <a:rPr kumimoji="1" lang="ko-Kore-KR" altLang="en-US" sz="2000" b="1" dirty="0"/>
                  <a:t>를 이용하여</a:t>
                </a:r>
                <a:r>
                  <a:rPr kumimoji="1" lang="en-US" altLang="ko-Kore-KR" sz="2000" b="1" dirty="0"/>
                  <a:t> </a:t>
                </a:r>
                <a:r>
                  <a:rPr kumimoji="1" lang="ko-Kore-KR" altLang="en-US" sz="2000" b="1" dirty="0"/>
                  <a:t>대칭키 암호에 대하여 </a:t>
                </a:r>
                <a:r>
                  <a:rPr kumimoji="1" lang="ko-KR" altLang="en-US" sz="2000" b="1" dirty="0">
                    <a:solidFill>
                      <a:srgbClr val="2E75B6"/>
                    </a:solidFill>
                  </a:rPr>
                  <a:t>전수조사</a:t>
                </a:r>
                <a:r>
                  <a:rPr kumimoji="1" lang="ko-KR" altLang="en-US" sz="2000" b="1" dirty="0"/>
                  <a:t>를</a:t>
                </a:r>
                <a:r>
                  <a:rPr kumimoji="1" lang="ko-Kore-KR" altLang="en-US" sz="2000" b="1" dirty="0"/>
                  <a:t> 수행하는 양자</a:t>
                </a:r>
                <a:r>
                  <a:rPr kumimoji="1" lang="ko-KR" altLang="en-US" sz="2000" b="1" dirty="0"/>
                  <a:t> </a:t>
                </a:r>
                <a:r>
                  <a:rPr kumimoji="1" lang="ko-Kore-KR" altLang="en-US" sz="2000" b="1" dirty="0"/>
                  <a:t>알고리즘</a:t>
                </a:r>
                <a:endParaRPr kumimoji="1" lang="en-US" altLang="ko-Kore-KR" sz="2000" b="1" dirty="0"/>
              </a:p>
              <a:p>
                <a:pPr lvl="1"/>
                <a:r>
                  <a:rPr kumimoji="1" lang="en" altLang="ko-KR" sz="1800" b="1" dirty="0"/>
                  <a:t>Oracle : </a:t>
                </a:r>
                <a:r>
                  <a:rPr kumimoji="1" lang="ko-KR" altLang="en-US" sz="1800" dirty="0"/>
                  <a:t>주어진 </a:t>
                </a:r>
                <a:r>
                  <a:rPr kumimoji="1" lang="ko-KR" altLang="en-US" sz="1800" dirty="0" err="1"/>
                  <a:t>평문</a:t>
                </a:r>
                <a:r>
                  <a:rPr kumimoji="1" lang="en-US" altLang="ko-KR" sz="1800" dirty="0"/>
                  <a:t>-</a:t>
                </a:r>
                <a:r>
                  <a:rPr kumimoji="1" lang="ko-KR" altLang="en-US" sz="1800" dirty="0"/>
                  <a:t>암호문 쌍에 대한 키를 반환</a:t>
                </a:r>
                <a:r>
                  <a:rPr kumimoji="1" lang="en-US" altLang="ko-KR" sz="1800" dirty="0"/>
                  <a:t> </a:t>
                </a:r>
                <a:r>
                  <a:rPr kumimoji="1" lang="en-US" altLang="ko-KR" sz="1800" b="1" dirty="0"/>
                  <a:t>(</a:t>
                </a:r>
                <a:r>
                  <a:rPr kumimoji="1" lang="ko-KR" altLang="en-US" sz="1800" b="1" dirty="0"/>
                  <a:t>공격 대상의 암호화가 양자 회로로 구현되어야 함</a:t>
                </a:r>
                <a:r>
                  <a:rPr kumimoji="1" lang="en-US" altLang="ko-KR" sz="1800" b="1" dirty="0"/>
                  <a:t>)</a:t>
                </a:r>
              </a:p>
              <a:p>
                <a:pPr lvl="1"/>
                <a:r>
                  <a:rPr kumimoji="1" lang="en" altLang="ko-KR" sz="1800" b="1" dirty="0"/>
                  <a:t>Diffusion operator :</a:t>
                </a:r>
                <a:r>
                  <a:rPr kumimoji="1" lang="en" altLang="ko-KR" sz="1800" dirty="0"/>
                  <a:t> Oracle</a:t>
                </a:r>
                <a:r>
                  <a:rPr kumimoji="1" lang="ko-KR" altLang="en-US" sz="1800" dirty="0"/>
                  <a:t>에서 반환한 키의 진폭을 증폭시켜 관측 확률 증가</a:t>
                </a:r>
                <a:endParaRPr kumimoji="1" lang="en-US" altLang="ko-KR" sz="1800" dirty="0"/>
              </a:p>
              <a:p>
                <a:pPr lvl="1"/>
                <a:r>
                  <a:rPr kumimoji="1" lang="ko-KR" altLang="en-US" sz="1800" b="1" dirty="0">
                    <a:solidFill>
                      <a:srgbClr val="FF0000"/>
                    </a:solidFill>
                  </a:rPr>
                  <a:t>반복횟수</a:t>
                </a:r>
                <a:r>
                  <a:rPr kumimoji="1" lang="en-US" altLang="ko-KR" sz="1800" b="1" dirty="0">
                    <a:solidFill>
                      <a:srgbClr val="FF0000"/>
                    </a:solidFill>
                  </a:rPr>
                  <a:t>:</a:t>
                </a:r>
                <a:r>
                  <a:rPr kumimoji="1" lang="ko-KR" altLang="en-US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ko-KR" alt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R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kumimoji="1" lang="en-US" altLang="ko-KR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kumimoji="1"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kumimoji="1" lang="en-US" altLang="ko-KR" sz="1800" b="1" dirty="0">
                    <a:solidFill>
                      <a:srgbClr val="FF000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kumimoji="1" lang="en-US" altLang="ko-K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kumimoji="1" lang="en-US" altLang="ko-KR" sz="1800" b="1" dirty="0">
                    <a:solidFill>
                      <a:srgbClr val="FF0000"/>
                    </a:solidFill>
                  </a:rPr>
                  <a:t>= search space</a:t>
                </a:r>
              </a:p>
              <a:p>
                <a:pPr marL="457200" lvl="1" indent="0">
                  <a:buNone/>
                </a:pPr>
                <a:endParaRPr kumimoji="1" lang="en-US" altLang="ko-Kore-KR" sz="1800" dirty="0"/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72F837F3-F53D-4A99-86D1-4E1F4E00A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79357"/>
                <a:ext cx="11369675" cy="5057775"/>
              </a:xfrm>
              <a:blipFill>
                <a:blip r:embed="rId2"/>
                <a:stretch>
                  <a:fillRect l="-446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4583E85-B847-4D17-B074-5764226A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6" y="2856383"/>
            <a:ext cx="6884411" cy="3266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686EA9-9CC9-426B-8C71-8CB274F98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844" y="2897094"/>
            <a:ext cx="3286420" cy="1310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07F5C8-A6D5-44B3-A2F3-F65AB975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222" y="4649654"/>
            <a:ext cx="2664588" cy="1310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6E34A8-BF54-47AE-9C3E-16AE6991A498}"/>
              </a:ext>
            </a:extLst>
          </p:cNvPr>
          <p:cNvSpPr txBox="1"/>
          <p:nvPr/>
        </p:nvSpPr>
        <p:spPr>
          <a:xfrm>
            <a:off x="2390425" y="60037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&lt;Grover key search </a:t>
            </a:r>
            <a:r>
              <a:rPr kumimoji="1" lang="ko-KR" altLang="en-US" b="1" dirty="0"/>
              <a:t>회로 구조</a:t>
            </a:r>
            <a:r>
              <a:rPr kumimoji="1" lang="en-US" altLang="ko-KR" b="1" dirty="0"/>
              <a:t>&gt;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6A00F-E560-4ECE-8163-8F6019462945}"/>
              </a:ext>
            </a:extLst>
          </p:cNvPr>
          <p:cNvSpPr txBox="1"/>
          <p:nvPr/>
        </p:nvSpPr>
        <p:spPr>
          <a:xfrm>
            <a:off x="9072458" y="41829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&lt;Oracle&gt;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7568B-9770-47C3-AC7F-69AFCE4EBA80}"/>
              </a:ext>
            </a:extLst>
          </p:cNvPr>
          <p:cNvSpPr txBox="1"/>
          <p:nvPr/>
        </p:nvSpPr>
        <p:spPr>
          <a:xfrm>
            <a:off x="8431257" y="591022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&lt;Diffusion operator&gt;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473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0586F-593A-074A-699B-C8D3EEFE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TDES vs</a:t>
            </a:r>
            <a:r>
              <a:rPr kumimoji="1" lang="ko-KR" altLang="en-US" dirty="0"/>
              <a:t> </a:t>
            </a:r>
            <a:r>
              <a:rPr kumimoji="1" lang="en-US" altLang="ko-KR" dirty="0"/>
              <a:t>AES</a:t>
            </a:r>
            <a:r>
              <a:rPr kumimoji="1" lang="ko-KR" altLang="en-US" dirty="0"/>
              <a:t> </a:t>
            </a:r>
            <a:r>
              <a:rPr kumimoji="1" lang="en-US" altLang="ko-KR" dirty="0"/>
              <a:t>(Grover</a:t>
            </a:r>
            <a:r>
              <a:rPr kumimoji="1" lang="ko-KR" altLang="en-US" dirty="0"/>
              <a:t> 자원 비교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48E700-12B0-704E-7D85-26D3D916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63" y="2499179"/>
            <a:ext cx="10124074" cy="2154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5CA7F8-7BF2-C3C7-17BF-E54DB7152D3F}"/>
              </a:ext>
            </a:extLst>
          </p:cNvPr>
          <p:cNvSpPr txBox="1"/>
          <p:nvPr/>
        </p:nvSpPr>
        <p:spPr>
          <a:xfrm>
            <a:off x="0" y="6541218"/>
            <a:ext cx="7303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[13] </a:t>
            </a:r>
            <a:r>
              <a:rPr lang="en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Jang, </a:t>
            </a:r>
            <a:r>
              <a:rPr lang="en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Kyungbae</a:t>
            </a:r>
            <a:r>
              <a:rPr lang="en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"Quantum analysis of AES." </a:t>
            </a:r>
            <a:r>
              <a:rPr lang="en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Cryptology </a:t>
            </a:r>
            <a:r>
              <a:rPr lang="en" altLang="ko-KR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ePrint</a:t>
            </a:r>
            <a:r>
              <a:rPr lang="en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Archive</a:t>
            </a:r>
            <a:r>
              <a:rPr lang="en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  <a:r>
              <a:rPr kumimoji="1" lang="en-US" altLang="ko-KR" sz="1400" dirty="0"/>
              <a:t> 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993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9B4B-ABFC-9523-4566-8E2259CB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DES </a:t>
            </a:r>
            <a:r>
              <a:rPr kumimoji="1" lang="ko-KR" altLang="en-US" dirty="0"/>
              <a:t>양자회로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89C15F-E788-DB2F-2E30-F88FED80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7" y="2308260"/>
            <a:ext cx="5072783" cy="28352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68BF82-83EC-12DB-6F1B-C75761BA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308261"/>
            <a:ext cx="5072781" cy="28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9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5D43B-74F9-FD00-C746-80DC347E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S-Box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5C27A-96DB-9D4B-704F-6A4CD07E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87" y="2779916"/>
            <a:ext cx="9854026" cy="14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8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0E7F4-676F-3D02-C622-D63F64C7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Expansion P-Box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477DC-782F-9EF3-81D9-3E0740AD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1" y="1575707"/>
            <a:ext cx="9487437" cy="4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5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3B0CF-BB18-7690-56F9-55E247D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Expansion P-Box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090405-C500-6765-3035-196A9384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68" y="1657351"/>
            <a:ext cx="9367264" cy="45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1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99766-2957-EE89-7DD3-BA1D2F7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TDES </a:t>
            </a:r>
            <a:r>
              <a:rPr kumimoji="1" lang="ko-KR" altLang="en-US" dirty="0"/>
              <a:t>양자회로 자원 추정결과 </a:t>
            </a:r>
            <a:r>
              <a:rPr kumimoji="1" lang="en-US" altLang="ko-KR" dirty="0"/>
              <a:t>(Depth optimized)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FDD3C9-F431-AD54-DBA4-A9D661D7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141" b="7619"/>
          <a:stretch/>
        </p:blipFill>
        <p:spPr>
          <a:xfrm>
            <a:off x="2584450" y="4014108"/>
            <a:ext cx="7023100" cy="2686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1D5590-1229-C189-8436-A719B8C9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820"/>
          <a:stretch/>
        </p:blipFill>
        <p:spPr>
          <a:xfrm>
            <a:off x="2584450" y="1116786"/>
            <a:ext cx="7023100" cy="275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5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F9EBB-230E-5E06-C782-6231ED192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98C00-0F54-BA14-0D52-7F7D0F11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TDES </a:t>
            </a:r>
            <a:r>
              <a:rPr kumimoji="1" lang="ko-KR" altLang="en-US" dirty="0"/>
              <a:t>양자회로 자원 추정결과 </a:t>
            </a:r>
            <a:r>
              <a:rPr kumimoji="1" lang="en-US" altLang="ko-KR" dirty="0"/>
              <a:t>(Qubit optimized)</a:t>
            </a:r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DABB442-E53F-185E-F4E3-A1349C4E8B77}"/>
              </a:ext>
            </a:extLst>
          </p:cNvPr>
          <p:cNvGrpSpPr/>
          <p:nvPr/>
        </p:nvGrpSpPr>
        <p:grpSpPr>
          <a:xfrm>
            <a:off x="2451359" y="1131205"/>
            <a:ext cx="7289282" cy="5416550"/>
            <a:chOff x="2086429" y="1212850"/>
            <a:chExt cx="7289282" cy="54165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DDDC733-A10E-0D35-EF4D-7FC66C2B0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6429" y="1212850"/>
              <a:ext cx="7289282" cy="258354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D3265B-A43D-8F62-78A0-2E4E08545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6429" y="4045857"/>
              <a:ext cx="7289282" cy="2583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56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DD684-C7AB-FCB8-C87D-F340DE42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S-Box - ANF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3AF50C-0754-08E0-997D-F5540D86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127578"/>
            <a:ext cx="6743700" cy="2463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5EB208-C300-5CFC-1C1C-3EFE5FB3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3979625"/>
            <a:ext cx="6743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5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29A09-FC2A-E830-1F0D-B9148ACC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DES vs AES (</a:t>
            </a:r>
            <a:r>
              <a:rPr kumimoji="1" lang="ko-KR" altLang="en-US" dirty="0"/>
              <a:t>양자회로 자원비교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3896071-EB07-D6A7-B4AA-A2919316C0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000470"/>
                  </p:ext>
                </p:extLst>
              </p:nvPr>
            </p:nvGraphicFramePr>
            <p:xfrm>
              <a:off x="1358900" y="2383971"/>
              <a:ext cx="9474200" cy="23098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4840">
                      <a:extLst>
                        <a:ext uri="{9D8B030D-6E8A-4147-A177-3AD203B41FA5}">
                          <a16:colId xmlns:a16="http://schemas.microsoft.com/office/drawing/2014/main" val="1252678342"/>
                        </a:ext>
                      </a:extLst>
                    </a:gridCol>
                    <a:gridCol w="1894840">
                      <a:extLst>
                        <a:ext uri="{9D8B030D-6E8A-4147-A177-3AD203B41FA5}">
                          <a16:colId xmlns:a16="http://schemas.microsoft.com/office/drawing/2014/main" val="1234656850"/>
                        </a:ext>
                      </a:extLst>
                    </a:gridCol>
                    <a:gridCol w="1894840">
                      <a:extLst>
                        <a:ext uri="{9D8B030D-6E8A-4147-A177-3AD203B41FA5}">
                          <a16:colId xmlns:a16="http://schemas.microsoft.com/office/drawing/2014/main" val="2206188709"/>
                        </a:ext>
                      </a:extLst>
                    </a:gridCol>
                    <a:gridCol w="1894840">
                      <a:extLst>
                        <a:ext uri="{9D8B030D-6E8A-4147-A177-3AD203B41FA5}">
                          <a16:colId xmlns:a16="http://schemas.microsoft.com/office/drawing/2014/main" val="3865051388"/>
                        </a:ext>
                      </a:extLst>
                    </a:gridCol>
                    <a:gridCol w="1894840">
                      <a:extLst>
                        <a:ext uri="{9D8B030D-6E8A-4147-A177-3AD203B41FA5}">
                          <a16:colId xmlns:a16="http://schemas.microsoft.com/office/drawing/2014/main" val="533128730"/>
                        </a:ext>
                      </a:extLst>
                    </a:gridCol>
                  </a:tblGrid>
                  <a:tr h="40340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Qubit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1qCliff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Depth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6224158"/>
                      </a:ext>
                    </a:extLst>
                  </a:tr>
                  <a:tr h="6962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DES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(optimized-qubit)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560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11,232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2192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1,146,880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086449"/>
                      </a:ext>
                    </a:extLst>
                  </a:tr>
                  <a:tr h="4034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AES-128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3428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138,148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731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548,480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7366871"/>
                      </a:ext>
                    </a:extLst>
                  </a:tr>
                  <a:tr h="4034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AES-192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156,008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21,272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874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719,616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755556"/>
                      </a:ext>
                    </a:extLst>
                  </a:tr>
                  <a:tr h="4034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AES-256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191,772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26,607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1025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904,064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5294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3896071-EB07-D6A7-B4AA-A2919316C0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000470"/>
                  </p:ext>
                </p:extLst>
              </p:nvPr>
            </p:nvGraphicFramePr>
            <p:xfrm>
              <a:off x="1358900" y="2383971"/>
              <a:ext cx="9474200" cy="23098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4840">
                      <a:extLst>
                        <a:ext uri="{9D8B030D-6E8A-4147-A177-3AD203B41FA5}">
                          <a16:colId xmlns:a16="http://schemas.microsoft.com/office/drawing/2014/main" val="1252678342"/>
                        </a:ext>
                      </a:extLst>
                    </a:gridCol>
                    <a:gridCol w="1894840">
                      <a:extLst>
                        <a:ext uri="{9D8B030D-6E8A-4147-A177-3AD203B41FA5}">
                          <a16:colId xmlns:a16="http://schemas.microsoft.com/office/drawing/2014/main" val="1234656850"/>
                        </a:ext>
                      </a:extLst>
                    </a:gridCol>
                    <a:gridCol w="1894840">
                      <a:extLst>
                        <a:ext uri="{9D8B030D-6E8A-4147-A177-3AD203B41FA5}">
                          <a16:colId xmlns:a16="http://schemas.microsoft.com/office/drawing/2014/main" val="2206188709"/>
                        </a:ext>
                      </a:extLst>
                    </a:gridCol>
                    <a:gridCol w="1894840">
                      <a:extLst>
                        <a:ext uri="{9D8B030D-6E8A-4147-A177-3AD203B41FA5}">
                          <a16:colId xmlns:a16="http://schemas.microsoft.com/office/drawing/2014/main" val="3865051388"/>
                        </a:ext>
                      </a:extLst>
                    </a:gridCol>
                    <a:gridCol w="1894840">
                      <a:extLst>
                        <a:ext uri="{9D8B030D-6E8A-4147-A177-3AD203B41FA5}">
                          <a16:colId xmlns:a16="http://schemas.microsoft.com/office/drawing/2014/main" val="533128730"/>
                        </a:ext>
                      </a:extLst>
                    </a:gridCol>
                  </a:tblGrid>
                  <a:tr h="40340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Qubit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1qCliff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Depth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342" r="-2013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6224158"/>
                      </a:ext>
                    </a:extLst>
                  </a:tr>
                  <a:tr h="6962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DES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(optimized-qubit)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560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11,232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2192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1,146,880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3086449"/>
                      </a:ext>
                    </a:extLst>
                  </a:tr>
                  <a:tr h="4034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AES-128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3428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138,148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731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548,480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7366871"/>
                      </a:ext>
                    </a:extLst>
                  </a:tr>
                  <a:tr h="4034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AES-192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156,008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21,272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874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719,616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755556"/>
                      </a:ext>
                    </a:extLst>
                  </a:tr>
                  <a:tr h="4034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AES-256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191,772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26,607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1025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904,064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52946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6471601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11641</TotalTime>
  <Words>175</Words>
  <Application>Microsoft Macintosh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제목 테마</vt:lpstr>
      <vt:lpstr>TDES 양자 보안 강도 평가  https://youtu.be/xEmgKqtonnc</vt:lpstr>
      <vt:lpstr>DES 양자회로</vt:lpstr>
      <vt:lpstr>S-Box</vt:lpstr>
      <vt:lpstr>Expansion P-Box</vt:lpstr>
      <vt:lpstr>Expansion P-Box</vt:lpstr>
      <vt:lpstr>TDES 양자회로 자원 추정결과 (Depth optimized)</vt:lpstr>
      <vt:lpstr>TDES 양자회로 자원 추정결과 (Qubit optimized)</vt:lpstr>
      <vt:lpstr>S-Box - ANF</vt:lpstr>
      <vt:lpstr>DES vs AES (양자회로 자원비교)</vt:lpstr>
      <vt:lpstr>Grover’s Algorithm</vt:lpstr>
      <vt:lpstr>TDES vs AES (Grover 자원 비교)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294</cp:revision>
  <dcterms:created xsi:type="dcterms:W3CDTF">2019-03-05T04:29:07Z</dcterms:created>
  <dcterms:modified xsi:type="dcterms:W3CDTF">2025-02-23T10:43:56Z</dcterms:modified>
</cp:coreProperties>
</file>