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48" r:id="rId2"/>
  </p:sldMasterIdLst>
  <p:notesMasterIdLst>
    <p:notesMasterId r:id="rId20"/>
  </p:notesMasterIdLst>
  <p:handoutMasterIdLst>
    <p:handoutMasterId r:id="rId21"/>
  </p:handoutMasterIdLst>
  <p:sldIdLst>
    <p:sldId id="269" r:id="rId3"/>
    <p:sldId id="343" r:id="rId4"/>
    <p:sldId id="344" r:id="rId5"/>
    <p:sldId id="345" r:id="rId6"/>
    <p:sldId id="349" r:id="rId7"/>
    <p:sldId id="347" r:id="rId8"/>
    <p:sldId id="350" r:id="rId9"/>
    <p:sldId id="348" r:id="rId10"/>
    <p:sldId id="351" r:id="rId11"/>
    <p:sldId id="357" r:id="rId12"/>
    <p:sldId id="352" r:id="rId13"/>
    <p:sldId id="358" r:id="rId14"/>
    <p:sldId id="353" r:id="rId15"/>
    <p:sldId id="354" r:id="rId16"/>
    <p:sldId id="359" r:id="rId17"/>
    <p:sldId id="355" r:id="rId18"/>
    <p:sldId id="34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E"/>
    <a:srgbClr val="2E75B6"/>
    <a:srgbClr val="B0D9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02" autoAdjust="0"/>
    <p:restoredTop sz="95897" autoAdjust="0"/>
  </p:normalViewPr>
  <p:slideViewPr>
    <p:cSldViewPr snapToGrid="0">
      <p:cViewPr varScale="1">
        <p:scale>
          <a:sx n="84" d="100"/>
          <a:sy n="84" d="100"/>
        </p:scale>
        <p:origin x="821" y="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38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직사각형 4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prstClr val="white"/>
                </a:solidFill>
              </a:rPr>
              <a:pPr algn="r"/>
              <a:t>‹#›</a:t>
            </a:fld>
            <a:endParaRPr lang="ko-KR" altLang="en-US" sz="2000" dirty="0">
              <a:solidFill>
                <a:prstClr val="white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0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XUeK9rEb9rc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l.it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87556" y="950976"/>
            <a:ext cx="69128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4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주요 알고리즘</a:t>
            </a:r>
            <a:endParaRPr lang="en-US" altLang="ko-KR" sz="4000" dirty="0" smtClean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(1) </a:t>
            </a:r>
            <a:r>
              <a:rPr lang="ko-KR" altLang="en-US" sz="4000" dirty="0" smtClean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그리디 알고리즘</a:t>
            </a:r>
            <a:endParaRPr lang="en-US" altLang="ko-KR" sz="4000" dirty="0" smtClean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5" name="부제목 3"/>
          <p:cNvSpPr>
            <a:spLocks noGrp="1"/>
          </p:cNvSpPr>
          <p:nvPr>
            <p:ph type="subTitle" idx="1"/>
          </p:nvPr>
        </p:nvSpPr>
        <p:spPr>
          <a:xfrm>
            <a:off x="2842101" y="3785727"/>
            <a:ext cx="8403774" cy="1655762"/>
          </a:xfrm>
        </p:spPr>
        <p:txBody>
          <a:bodyPr/>
          <a:lstStyle/>
          <a:p>
            <a:r>
              <a:rPr lang="ko-KR" altLang="en-US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양유진</a:t>
            </a:r>
            <a:endParaRPr lang="en-US" altLang="ko-KR" dirty="0" smtClean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81803" y="6121098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유튜브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주소</a:t>
            </a:r>
            <a:r>
              <a:rPr lang="en-US" altLang="ko-KR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: </a:t>
            </a:r>
            <a:r>
              <a:rPr lang="en-US" altLang="ko-KR">
                <a:latin typeface="08서울남산체 L" panose="02020603020101020101" pitchFamily="18" charset="-127"/>
                <a:ea typeface="08서울남산체 L" panose="02020603020101020101" pitchFamily="18" charset="-127"/>
                <a:hlinkClick r:id="rId2"/>
              </a:rPr>
              <a:t>https</a:t>
            </a:r>
            <a:r>
              <a:rPr lang="en-US" altLang="ko-KR">
                <a:latin typeface="08서울남산체 L" panose="02020603020101020101" pitchFamily="18" charset="-127"/>
                <a:ea typeface="08서울남산체 L" panose="02020603020101020101" pitchFamily="18" charset="-127"/>
                <a:hlinkClick r:id="rId2"/>
              </a:rPr>
              <a:t>://</a:t>
            </a:r>
            <a:r>
              <a:rPr lang="en-US" altLang="ko-KR" smtClean="0">
                <a:latin typeface="08서울남산체 L" panose="02020603020101020101" pitchFamily="18" charset="-127"/>
                <a:ea typeface="08서울남산체 L" panose="02020603020101020101" pitchFamily="18" charset="-127"/>
                <a:hlinkClick r:id="rId2"/>
              </a:rPr>
              <a:t>youtu.be/XUeK9rEb9rc</a:t>
            </a:r>
            <a:r>
              <a:rPr lang="en-US" altLang="ko-KR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예제 문제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큰 수의 법칙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(python)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84719"/>
            <a:ext cx="6477000" cy="50006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r="20516"/>
          <a:stretch/>
        </p:blipFill>
        <p:spPr>
          <a:xfrm>
            <a:off x="6003548" y="1186345"/>
            <a:ext cx="5776532" cy="1905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r="20703"/>
          <a:stretch/>
        </p:blipFill>
        <p:spPr>
          <a:xfrm>
            <a:off x="5994404" y="3440088"/>
            <a:ext cx="5785676" cy="17526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994404" y="5222831"/>
            <a:ext cx="368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4 + 4 + 4 + 4 + 4 + 4 + 4 = 28</a:t>
            </a:r>
          </a:p>
        </p:txBody>
      </p:sp>
    </p:spTree>
    <p:extLst>
      <p:ext uri="{BB962C8B-B14F-4D97-AF65-F5344CB8AC3E}">
        <p14:creationId xmlns:p14="http://schemas.microsoft.com/office/powerpoint/2010/main" val="364494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예제 문제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큰 수의 법칙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(c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언어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270444"/>
            <a:ext cx="4781550" cy="25431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133284"/>
            <a:ext cx="6553200" cy="503872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803112" y="4115809"/>
            <a:ext cx="3642640" cy="25502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11920" y="4625315"/>
            <a:ext cx="5007527" cy="127621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226368" y="4520694"/>
            <a:ext cx="1391422" cy="32253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8"/>
          <p:cNvSpPr txBox="1">
            <a:spLocks/>
          </p:cNvSpPr>
          <p:nvPr/>
        </p:nvSpPr>
        <p:spPr>
          <a:xfrm>
            <a:off x="1961192" y="4513804"/>
            <a:ext cx="1938845" cy="43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err="1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qsort</a:t>
            </a:r>
            <a:r>
              <a:rPr lang="en-US" altLang="ko-KR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() </a:t>
            </a:r>
            <a:r>
              <a:rPr lang="ko-KR" altLang="en-US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함수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67733" y="4880857"/>
            <a:ext cx="489589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숫자와 문자열을 정렬해주는 함수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r>
              <a:rPr lang="en-US" altLang="ko-KR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void </a:t>
            </a:r>
            <a:r>
              <a:rPr lang="en-US" altLang="ko-KR" sz="1600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qsort</a:t>
            </a:r>
            <a:r>
              <a:rPr lang="en-US" altLang="ko-KR" sz="16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배열의 포인터</a:t>
            </a:r>
            <a:r>
              <a:rPr lang="en-US" altLang="ko-KR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배열 크기</a:t>
            </a:r>
            <a:r>
              <a:rPr lang="en-US" altLang="ko-KR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원소 하나의 크기</a:t>
            </a:r>
            <a:r>
              <a:rPr lang="en-US" altLang="ko-KR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비교 수행 함수 포인터</a:t>
            </a:r>
            <a:r>
              <a:rPr lang="en-US" altLang="ko-KR" sz="16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endParaRPr lang="en-US" altLang="ko-KR" sz="16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16" name="직선 연결선 15"/>
          <p:cNvCxnSpPr>
            <a:endCxn id="11" idx="1"/>
          </p:cNvCxnSpPr>
          <p:nvPr/>
        </p:nvCxnSpPr>
        <p:spPr>
          <a:xfrm flipV="1">
            <a:off x="5193470" y="4243321"/>
            <a:ext cx="609642" cy="381994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97571" y="3756465"/>
            <a:ext cx="51218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※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내림차순으로 사용할 경우 등호를 바꾸어 주면 됨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30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270444"/>
            <a:ext cx="4781550" cy="254317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예제 문제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큰 수의 법칙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(c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언어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1133284"/>
            <a:ext cx="6553200" cy="503872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1300" y="1406652"/>
            <a:ext cx="5715000" cy="1847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4625" y="3429000"/>
            <a:ext cx="58483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70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예제 문제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(3) 1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될 때까지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1398174" y="1189101"/>
            <a:ext cx="9299765" cy="5092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어떠한 수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 될 때까지 다음 두 과정 중 하나를 반복적으로 선택하여 수행하려고 한다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1) N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에서 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을 뺀다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 		2)N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을 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로 나눈다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 marL="0" indent="0" algn="r"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단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두 번째 연산은 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 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로 나누어 떨어질 때만 선택할 수 있다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.)</a:t>
            </a:r>
          </a:p>
          <a:p>
            <a:pPr marL="0" indent="0">
              <a:buNone/>
            </a:pP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과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 주어질 때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 될 때가지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 혹은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번의 과정을 수행해야 하는 </a:t>
            </a:r>
            <a:r>
              <a:rPr lang="ko-KR" altLang="en-US" sz="2400" dirty="0" smtClean="0">
                <a:solidFill>
                  <a:srgbClr val="FF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최소 횟수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를 구하는 프로그램을 작성하시오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sz="12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예를 들어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17, K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4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일 때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1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 연산 수행해서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16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으로 만든 후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 연산을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 수행하면 전체 과정을 실행한 횟수가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3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 된다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이는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을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로 만드는 최소 횟수이다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endParaRPr lang="ko-KR" altLang="en-US" sz="24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1" name="텍스트 개체 틀 8"/>
          <p:cNvSpPr txBox="1">
            <a:spLocks/>
          </p:cNvSpPr>
          <p:nvPr/>
        </p:nvSpPr>
        <p:spPr>
          <a:xfrm>
            <a:off x="2207111" y="5435416"/>
            <a:ext cx="7681894" cy="49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“1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 과정보다 </a:t>
            </a:r>
            <a:r>
              <a:rPr lang="en-US" altLang="ko-KR" dirty="0" smtClean="0">
                <a:solidFill>
                  <a:srgbClr val="FF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</a:t>
            </a:r>
            <a:r>
              <a:rPr lang="ko-KR" altLang="en-US" dirty="0" smtClean="0">
                <a:solidFill>
                  <a:srgbClr val="FF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 과정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을 최대한 많이 수행하기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”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239867" y="5202982"/>
            <a:ext cx="7712266" cy="9582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58853" y="4957981"/>
            <a:ext cx="978408" cy="32253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8"/>
          <p:cNvSpPr txBox="1">
            <a:spLocks/>
          </p:cNvSpPr>
          <p:nvPr/>
        </p:nvSpPr>
        <p:spPr>
          <a:xfrm>
            <a:off x="5078635" y="4983909"/>
            <a:ext cx="1938845" cy="43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schemeClr val="accent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  <a:endParaRPr lang="ko-KR" altLang="en-US" sz="2400" dirty="0">
              <a:solidFill>
                <a:schemeClr val="accent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812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예제 문제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(3) 1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될 때까지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572262" y="1390650"/>
            <a:ext cx="5734050" cy="4076700"/>
            <a:chOff x="361950" y="1390650"/>
            <a:chExt cx="5734050" cy="40767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1950" y="1390650"/>
              <a:ext cx="5734050" cy="4076700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4"/>
            <a:srcRect b="5143"/>
            <a:stretch/>
          </p:blipFill>
          <p:spPr>
            <a:xfrm>
              <a:off x="361950" y="2733295"/>
              <a:ext cx="2809875" cy="221361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61950" y="4946905"/>
              <a:ext cx="1668018" cy="256031"/>
            </a:xfrm>
            <a:prstGeom prst="rect">
              <a:avLst/>
            </a:prstGeom>
            <a:solidFill>
              <a:srgbClr val="FFFF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2768020" y="3107116"/>
            <a:ext cx="506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나머지 값이 존재하는 경우 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(2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 수행할 수 없는 환경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endParaRPr lang="en-US" altLang="ko-KR" sz="16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11" name="꺾인 연결선 10"/>
          <p:cNvCxnSpPr/>
          <p:nvPr/>
        </p:nvCxnSpPr>
        <p:spPr>
          <a:xfrm flipH="1">
            <a:off x="2240279" y="2997000"/>
            <a:ext cx="1" cy="504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V="1">
            <a:off x="2480020" y="3252053"/>
            <a:ext cx="288000" cy="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768020" y="2439025"/>
            <a:ext cx="506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나눌 수 있는 경우</a:t>
            </a:r>
            <a:endParaRPr lang="en-US" altLang="ko-KR" sz="16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 flipV="1">
            <a:off x="1833199" y="2623691"/>
            <a:ext cx="934821" cy="1819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488856" y="4449761"/>
            <a:ext cx="506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더 나눌 수 없는 경우 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(1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 수행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endParaRPr lang="en-US" altLang="ko-KR" sz="16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17" name="꺾인 연결선 16"/>
          <p:cNvCxnSpPr/>
          <p:nvPr/>
        </p:nvCxnSpPr>
        <p:spPr>
          <a:xfrm flipH="1">
            <a:off x="1961115" y="4359724"/>
            <a:ext cx="1" cy="504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2200856" y="4614777"/>
            <a:ext cx="288000" cy="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2300609" y="3662043"/>
            <a:ext cx="506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 수행</a:t>
            </a:r>
            <a:endParaRPr lang="en-US" altLang="ko-KR" sz="16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20" name="꺾인 연결선 19"/>
          <p:cNvCxnSpPr/>
          <p:nvPr/>
        </p:nvCxnSpPr>
        <p:spPr>
          <a:xfrm flipH="1">
            <a:off x="1866927" y="3700622"/>
            <a:ext cx="1" cy="252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2105107" y="3845730"/>
            <a:ext cx="180000" cy="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174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예제 문제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(3) 1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될 때까지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python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최적화 코드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78" y="1390650"/>
            <a:ext cx="5734050" cy="40767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505" y="1216914"/>
            <a:ext cx="7267575" cy="133350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3481252" y="3009976"/>
            <a:ext cx="506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 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배수가 되도록 한 번에 빼줌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 (1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 수행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endParaRPr lang="en-US" altLang="ko-KR" sz="16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8" name="꺾인 연결선 7"/>
          <p:cNvCxnSpPr/>
          <p:nvPr/>
        </p:nvCxnSpPr>
        <p:spPr>
          <a:xfrm flipH="1">
            <a:off x="2953511" y="2942642"/>
            <a:ext cx="1" cy="504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 flipV="1">
            <a:off x="3193252" y="3197695"/>
            <a:ext cx="288000" cy="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2425596" y="4371518"/>
            <a:ext cx="506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 수행</a:t>
            </a:r>
            <a:endParaRPr lang="en-US" altLang="ko-KR" sz="16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12" name="꺾인 연결선 11"/>
          <p:cNvCxnSpPr/>
          <p:nvPr/>
        </p:nvCxnSpPr>
        <p:spPr>
          <a:xfrm flipH="1">
            <a:off x="1990343" y="4396527"/>
            <a:ext cx="1" cy="252000"/>
          </a:xfrm>
          <a:prstGeom prst="bentConnector3">
            <a:avLst>
              <a:gd name="adj1" fmla="val -2286000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 flipV="1">
            <a:off x="2228523" y="4541635"/>
            <a:ext cx="180000" cy="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550564" y="4881302"/>
            <a:ext cx="5064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남은 수에 대하여 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씩 빼기</a:t>
            </a:r>
            <a:endParaRPr lang="en-US" altLang="ko-KR" sz="16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15" name="직선 연결선 14"/>
          <p:cNvCxnSpPr/>
          <p:nvPr/>
        </p:nvCxnSpPr>
        <p:spPr>
          <a:xfrm flipV="1">
            <a:off x="2318523" y="5065968"/>
            <a:ext cx="305805" cy="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9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442" y="1024774"/>
            <a:ext cx="6848475" cy="541972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예제 문제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(3) 1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될 때까지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(c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언어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730" y="1236610"/>
            <a:ext cx="58483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58768" y="1993392"/>
            <a:ext cx="4828032" cy="21305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/>
          <p:cNvSpPr txBox="1">
            <a:spLocks/>
          </p:cNvSpPr>
          <p:nvPr/>
        </p:nvSpPr>
        <p:spPr>
          <a:xfrm>
            <a:off x="3858768" y="2837929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 smtClean="0">
                <a:latin typeface="08서울남산체 세로쓰기" panose="02020603020101020101" pitchFamily="18" charset="-127"/>
                <a:ea typeface="08서울남산체 세로쓰기" panose="02020603020101020101" pitchFamily="18" charset="-127"/>
              </a:rPr>
              <a:t>감사합니다</a:t>
            </a:r>
            <a:endParaRPr lang="ko-KR" altLang="en-US" sz="6600" dirty="0">
              <a:latin typeface="08서울남산체 세로쓰기" panose="02020603020101020101" pitchFamily="18" charset="-127"/>
              <a:ea typeface="08서울남산체 세로쓰기" panose="02020603020101020101" pitchFamily="18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94574" y="98798"/>
            <a:ext cx="15055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2"/>
              </a:rPr>
              <a:t>https://repl.it/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94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01 </a:t>
            </a:r>
            <a:r>
              <a:rPr lang="ko-KR" altLang="en-US" dirty="0" smtClean="0"/>
              <a:t>그리디 </a:t>
            </a:r>
            <a:r>
              <a:rPr lang="ko-KR" altLang="en-US" dirty="0" smtClean="0"/>
              <a:t>알고리즘 정의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02 </a:t>
            </a:r>
            <a:r>
              <a:rPr lang="ko-KR" altLang="en-US" dirty="0" smtClean="0"/>
              <a:t>예제 문제 </a:t>
            </a:r>
            <a:r>
              <a:rPr lang="en-US" altLang="ko-KR" dirty="0" smtClean="0"/>
              <a:t>(1) 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03 </a:t>
            </a:r>
            <a:r>
              <a:rPr lang="ko-KR" altLang="en-US" dirty="0" smtClean="0"/>
              <a:t>예제 문제 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/>
              <a:t>04 </a:t>
            </a:r>
            <a:r>
              <a:rPr lang="ko-KR" altLang="en-US" dirty="0" smtClean="0"/>
              <a:t>예제 문제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3681984" y="4791353"/>
            <a:ext cx="7702296" cy="9602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그리디 알고리즘</a:t>
            </a:r>
            <a:r>
              <a:rPr lang="en-US" altLang="ko-KR" sz="2800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(Greedy Algorithm)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이란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?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950659" y="1490662"/>
            <a:ext cx="10058717" cy="4132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‘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탐욕적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(greedy)’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이라는 표현은 현재 상황에서 지금 당장 좋은 것만 고르는 방법을 의미한다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단순하지만 강력한 문제 해결 방법으로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어떠한 문제가 있을 때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현재의 선택이 나중에 미칠 영향은 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고려하지 않고 단순 무식하게 문제를 푸는 알고리즘이다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endParaRPr lang="en-US" altLang="ko-KR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>
              <a:lnSpc>
                <a:spcPct val="100000"/>
              </a:lnSpc>
              <a:buFontTx/>
              <a:buChar char="-"/>
            </a:pP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“</a:t>
            </a:r>
            <a:r>
              <a:rPr lang="ko-KR" altLang="en-US" dirty="0" err="1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탐욕법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”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이라고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번역되어 쓰이기도 한다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보통 이런 유형의 문제들은 사전에 외우고 있지 않아도 풀 수 있을 가능성이 높은 문제 유형이다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1212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예제 문제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(1)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거스름돈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1372965" y="1680377"/>
            <a:ext cx="9446069" cy="27702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손님에게 거슬러 줘야 할 돈이 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원일 때 거슬러 줘야 할 </a:t>
            </a:r>
            <a:r>
              <a:rPr lang="ko-KR" altLang="en-US" dirty="0" smtClean="0">
                <a:solidFill>
                  <a:srgbClr val="FF0000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동전의 최소 개수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를 구하는 프로그램을 작성하여라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 marL="0" indent="0" algn="r">
              <a:lnSpc>
                <a:spcPct val="100000"/>
              </a:lnSpc>
              <a:buNone/>
            </a:pP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단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N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은 항상 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10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의 배수이다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가정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카운터에는 거스름돈으로 사용할 동전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(500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,100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,50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10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원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)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 무한히 존재한다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8" name="텍스트 개체 틀 8"/>
          <p:cNvSpPr txBox="1">
            <a:spLocks/>
          </p:cNvSpPr>
          <p:nvPr/>
        </p:nvSpPr>
        <p:spPr>
          <a:xfrm>
            <a:off x="2255053" y="5161096"/>
            <a:ext cx="7681894" cy="493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“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가장 </a:t>
            </a:r>
            <a:r>
              <a:rPr lang="ko-KR" altLang="en-US" dirty="0" smtClean="0">
                <a:solidFill>
                  <a:srgbClr val="FF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큰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화폐 단위부터 돈을 거슬러 주는 것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”</a:t>
            </a:r>
            <a:endParaRPr lang="ko-KR" altLang="en-US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0" name="텍스트 개체 틀 8"/>
          <p:cNvSpPr txBox="1">
            <a:spLocks/>
          </p:cNvSpPr>
          <p:nvPr/>
        </p:nvSpPr>
        <p:spPr>
          <a:xfrm>
            <a:off x="4157155" y="4348282"/>
            <a:ext cx="1938845" cy="43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ko-KR" altLang="en-US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540380" y="4903042"/>
            <a:ext cx="7207124" cy="9582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606795" y="4683661"/>
            <a:ext cx="978408" cy="32253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8"/>
          <p:cNvSpPr txBox="1">
            <a:spLocks/>
          </p:cNvSpPr>
          <p:nvPr/>
        </p:nvSpPr>
        <p:spPr>
          <a:xfrm>
            <a:off x="5126577" y="4709589"/>
            <a:ext cx="1938845" cy="43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400" dirty="0" smtClean="0">
                <a:solidFill>
                  <a:schemeClr val="accent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POINT</a:t>
            </a:r>
            <a:endParaRPr lang="ko-KR" altLang="en-US" sz="2400" dirty="0">
              <a:solidFill>
                <a:schemeClr val="accent1"/>
              </a:solidFill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9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예제 문제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(1)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거스름돈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(python)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t="1957" b="-1"/>
          <a:stretch/>
        </p:blipFill>
        <p:spPr>
          <a:xfrm>
            <a:off x="411920" y="1309058"/>
            <a:ext cx="5695950" cy="320630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295" y="5037391"/>
            <a:ext cx="73152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89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예제 문제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(1)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거스름돈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(c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언어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107375"/>
            <a:ext cx="5648325" cy="52387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80" y="1107375"/>
            <a:ext cx="57912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53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예제 문제 </a:t>
            </a:r>
            <a:r>
              <a:rPr lang="en-US" altLang="ko-KR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ko-KR" altLang="en-US" dirty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큰 수의 법칙</a:t>
            </a: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1233455" y="1163363"/>
            <a:ext cx="9885649" cy="36924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큰 수의 법칙은 다양한 수로 이루어진 배열이 있을 때 주어진 수들을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 더하여 가장 큰 수를 만드는 법칙이다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 marL="0" indent="0" algn="r"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단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배열의 특정 인덱스에 해당하는 수가 연속해서 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번을 초과하여 더해질 수 없다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.)</a:t>
            </a:r>
          </a:p>
          <a:p>
            <a:pPr marL="0" indent="0"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배열의 크기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N,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숫자가 더해지는 횟수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M,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그리고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 주어질 때 </a:t>
            </a:r>
            <a:r>
              <a:rPr lang="ko-KR" altLang="en-US" sz="2400" dirty="0" smtClean="0">
                <a:solidFill>
                  <a:srgbClr val="FF000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큰 수의 법칙에 따른 결과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를 </a:t>
            </a:r>
            <a:r>
              <a: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구하는 프로그램을 작성하여라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  <a:p>
            <a:pPr marL="0" indent="0" algn="ctr">
              <a:buNone/>
            </a:pP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[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가정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] </a:t>
            </a:r>
            <a:r>
              <a:rPr lang="ko-KR" altLang="en-US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이때</a:t>
            </a:r>
            <a:r>
              <a:rPr lang="en-US" altLang="ko-KR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</a:t>
            </a:r>
            <a:r>
              <a:rPr lang="ko-KR" altLang="en-US" sz="2000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서로 다른 인덱스에 해당하는 수가 같은 경우에는 서로 다른 것으로 간주한다</a:t>
            </a:r>
            <a:r>
              <a:rPr lang="en-US" altLang="ko-KR" sz="20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  <a:endParaRPr lang="en-US" altLang="ko-KR" sz="2000" dirty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buNone/>
            </a:pPr>
            <a:endParaRPr lang="en-US" altLang="ko-KR" sz="2400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예를 들어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순서대로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2, 4, 5, 4, 6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으로 이루어진 배열이 있을 때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, M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8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이고    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K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가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3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이라고 가정하면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6+6+6+5+6+6+6+5=46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으로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 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결과는 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46</a:t>
            </a:r>
            <a:r>
              <a:rPr lang="ko-KR" altLang="en-US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이다</a:t>
            </a:r>
            <a:r>
              <a: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2255053" y="4855812"/>
            <a:ext cx="7681894" cy="1597357"/>
            <a:chOff x="2255053" y="4683661"/>
            <a:chExt cx="7681894" cy="1597357"/>
          </a:xfrm>
        </p:grpSpPr>
        <p:sp>
          <p:nvSpPr>
            <p:cNvPr id="4" name="텍스트 개체 틀 8"/>
            <p:cNvSpPr txBox="1">
              <a:spLocks/>
            </p:cNvSpPr>
            <p:nvPr/>
          </p:nvSpPr>
          <p:spPr>
            <a:xfrm>
              <a:off x="2255053" y="5023026"/>
              <a:ext cx="7681894" cy="125799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24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“</a:t>
              </a:r>
              <a:r>
                <a:rPr lang="ko-KR" altLang="en-US" sz="24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가장 큰 수를 </a:t>
              </a:r>
              <a:r>
                <a:rPr lang="en-US" altLang="ko-KR" sz="24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K</a:t>
              </a:r>
              <a:r>
                <a:rPr lang="ko-KR" altLang="en-US" sz="24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번 더하고</a:t>
              </a:r>
              <a:endParaRPr lang="en-US" altLang="ko-KR" sz="2400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endParaRPr>
            </a:p>
            <a:p>
              <a:pPr marL="0" indent="0" algn="ctr">
                <a:buFont typeface="Arial" panose="020B0604020202020204" pitchFamily="34" charset="0"/>
                <a:buNone/>
              </a:pPr>
              <a:r>
                <a:rPr lang="ko-KR" altLang="en-US" sz="24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두 번째로 큰 수를 한 번 더하는 연산 반복</a:t>
              </a:r>
              <a:r>
                <a:rPr lang="en-US" altLang="ko-KR" sz="24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rPr>
                <a:t>”</a:t>
              </a:r>
              <a:endParaRPr lang="ko-KR" altLang="en-US" sz="2400" dirty="0">
                <a:latin typeface="08서울남산체 L" panose="02020603020101020101" pitchFamily="18" charset="-127"/>
                <a:ea typeface="08서울남산체 L" panose="02020603020101020101" pitchFamily="18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540380" y="4903042"/>
              <a:ext cx="7207124" cy="1196006"/>
            </a:xfrm>
            <a:prstGeom prst="rect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606795" y="4683661"/>
              <a:ext cx="978408" cy="32253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텍스트 개체 틀 8"/>
            <p:cNvSpPr txBox="1">
              <a:spLocks/>
            </p:cNvSpPr>
            <p:nvPr/>
          </p:nvSpPr>
          <p:spPr>
            <a:xfrm>
              <a:off x="5126577" y="4709589"/>
              <a:ext cx="1938845" cy="43853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altLang="ko-KR" sz="2400" dirty="0" smtClean="0">
                  <a:solidFill>
                    <a:schemeClr val="accent1"/>
                  </a:solidFill>
                  <a:latin typeface="08서울남산체 M" panose="02020603020101020101" pitchFamily="18" charset="-127"/>
                  <a:ea typeface="08서울남산체 M" panose="02020603020101020101" pitchFamily="18" charset="-127"/>
                </a:rPr>
                <a:t>POINT</a:t>
              </a:r>
              <a:endParaRPr lang="ko-KR" altLang="en-US" sz="2400" dirty="0">
                <a:solidFill>
                  <a:schemeClr val="accent1"/>
                </a:solidFill>
                <a:latin typeface="08서울남산체 M" panose="02020603020101020101" pitchFamily="18" charset="-127"/>
                <a:ea typeface="08서울남산체 M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58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예제 문제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큰 수의 법칙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(python) –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시간초과판정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11920" y="1118462"/>
            <a:ext cx="6226624" cy="5252087"/>
            <a:chOff x="411920" y="1036166"/>
            <a:chExt cx="6477000" cy="5463276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357" y="4002823"/>
              <a:ext cx="3152775" cy="2381250"/>
            </a:xfrm>
            <a:prstGeom prst="rect">
              <a:avLst/>
            </a:prstGeom>
          </p:spPr>
        </p:pic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3"/>
            <a:srcRect b="40674"/>
            <a:stretch/>
          </p:blipFill>
          <p:spPr>
            <a:xfrm>
              <a:off x="411920" y="1036166"/>
              <a:ext cx="6477000" cy="2966657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3"/>
            <a:srcRect t="95166"/>
            <a:stretch/>
          </p:blipFill>
          <p:spPr>
            <a:xfrm>
              <a:off x="411920" y="6257698"/>
              <a:ext cx="6477000" cy="241744"/>
            </a:xfrm>
            <a:prstGeom prst="rect">
              <a:avLst/>
            </a:prstGeom>
          </p:spPr>
        </p:pic>
      </p:grpSp>
      <p:sp>
        <p:nvSpPr>
          <p:cNvPr id="15" name="직사각형 14"/>
          <p:cNvSpPr/>
          <p:nvPr/>
        </p:nvSpPr>
        <p:spPr>
          <a:xfrm>
            <a:off x="1322552" y="1518913"/>
            <a:ext cx="2307616" cy="28381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992705" y="1156092"/>
            <a:ext cx="5007527" cy="127621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807153" y="1051471"/>
            <a:ext cx="1391422" cy="32253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텍스트 개체 틀 8"/>
          <p:cNvSpPr txBox="1">
            <a:spLocks/>
          </p:cNvSpPr>
          <p:nvPr/>
        </p:nvSpPr>
        <p:spPr>
          <a:xfrm>
            <a:off x="7541977" y="1044581"/>
            <a:ext cx="1938845" cy="43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m</a:t>
            </a:r>
            <a:r>
              <a:rPr lang="en-US" altLang="ko-KR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ap() </a:t>
            </a:r>
            <a:r>
              <a:rPr lang="ko-KR" altLang="en-US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함수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048518" y="1411634"/>
            <a:ext cx="4895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리스트의 요소를 지정된 함수로 처리해주는 함수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복수의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데이터를 일괄적으로 형 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변환하여 입력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받을 때 사용됨</a:t>
            </a:r>
            <a:r>
              <a:rPr lang="en-US" altLang="ko-KR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 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3630168" y="1660822"/>
            <a:ext cx="2362535" cy="4663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2279624" y="2392235"/>
            <a:ext cx="1407600" cy="27781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/>
          <p:cNvCxnSpPr/>
          <p:nvPr/>
        </p:nvCxnSpPr>
        <p:spPr>
          <a:xfrm>
            <a:off x="3693037" y="2542216"/>
            <a:ext cx="2299666" cy="479592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992703" y="2642173"/>
            <a:ext cx="5007527" cy="100864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807151" y="2537552"/>
            <a:ext cx="1391422" cy="32253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텍스트 개체 틀 8"/>
          <p:cNvSpPr txBox="1">
            <a:spLocks/>
          </p:cNvSpPr>
          <p:nvPr/>
        </p:nvSpPr>
        <p:spPr>
          <a:xfrm>
            <a:off x="7541975" y="2530662"/>
            <a:ext cx="1938845" cy="43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split() </a:t>
            </a:r>
            <a:r>
              <a:rPr lang="ko-KR" altLang="en-US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함수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48516" y="2897715"/>
            <a:ext cx="48958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입력 받은 </a:t>
            </a:r>
            <a:r>
              <a:rPr lang="ko-KR" altLang="en-US" dirty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값을 공백을 기준으로 분리하여 변수에 차례대로 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저장해줌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927215" y="3043761"/>
            <a:ext cx="572401" cy="25722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5992703" y="3836774"/>
            <a:ext cx="5007527" cy="70874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7807151" y="3732152"/>
            <a:ext cx="1391422" cy="322533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텍스트 개체 틀 8"/>
          <p:cNvSpPr txBox="1">
            <a:spLocks/>
          </p:cNvSpPr>
          <p:nvPr/>
        </p:nvSpPr>
        <p:spPr>
          <a:xfrm>
            <a:off x="7541975" y="3725262"/>
            <a:ext cx="1938845" cy="438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sort() </a:t>
            </a:r>
            <a:r>
              <a:rPr lang="ko-KR" altLang="en-US" sz="2000" dirty="0" smtClean="0">
                <a:latin typeface="08서울남산체 M" panose="02020603020101020101" pitchFamily="18" charset="-127"/>
                <a:ea typeface="08서울남산체 M" panose="02020603020101020101" pitchFamily="18" charset="-127"/>
              </a:rPr>
              <a:t>함수</a:t>
            </a:r>
            <a:endParaRPr lang="ko-KR" altLang="en-US" sz="2000" dirty="0">
              <a:latin typeface="08서울남산체 M" panose="02020603020101020101" pitchFamily="18" charset="-127"/>
              <a:ea typeface="08서울남산체 M" panose="02020603020101020101" pitchFamily="18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04331" y="4044880"/>
            <a:ext cx="4895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리스트를 오름차순으로 정렬해줌</a:t>
            </a:r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.</a:t>
            </a:r>
          </a:p>
        </p:txBody>
      </p:sp>
      <p:cxnSp>
        <p:nvCxnSpPr>
          <p:cNvPr id="35" name="직선 연결선 34"/>
          <p:cNvCxnSpPr>
            <a:endCxn id="31" idx="1"/>
          </p:cNvCxnSpPr>
          <p:nvPr/>
        </p:nvCxnSpPr>
        <p:spPr>
          <a:xfrm>
            <a:off x="1499616" y="3171789"/>
            <a:ext cx="4493087" cy="1019358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80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예제 문제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(2) </a:t>
            </a:r>
            <a:r>
              <a:rPr lang="ko-KR" altLang="en-US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큰 수의 법칙 </a:t>
            </a:r>
            <a:r>
              <a:rPr lang="en-US" altLang="ko-KR" dirty="0" smtClean="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(python)</a:t>
            </a:r>
            <a:endParaRPr lang="ko-KR" altLang="en-US" dirty="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84719"/>
            <a:ext cx="6477000" cy="5000625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11920" y="4309838"/>
            <a:ext cx="2993753" cy="14471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031502" y="2307373"/>
            <a:ext cx="48958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6 + 6 + 6 + 5 + 6 + 6 + 6 + 5 + 6 = 52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7031502" y="2350131"/>
            <a:ext cx="1434633" cy="24377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/>
              <p:cNvSpPr/>
              <p:nvPr/>
            </p:nvSpPr>
            <p:spPr>
              <a:xfrm>
                <a:off x="6527648" y="3159574"/>
                <a:ext cx="4895899" cy="7310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  <a:ea typeface="08서울남산체 L" panose="02020603020101020101" pitchFamily="18" charset="-127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08서울남산체 L" panose="02020603020101020101" pitchFamily="18" charset="-127"/>
                            </a:rPr>
                            <m:t>𝑚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08서울남산체 L" panose="02020603020101020101" pitchFamily="18" charset="-127"/>
                            </a:rPr>
                            <m:t>𝑘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08서울남산체 L" panose="02020603020101020101" pitchFamily="18" charset="-127"/>
                            </a:rPr>
                            <m:t>+1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08서울남산체 L" panose="02020603020101020101" pitchFamily="18" charset="-127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%(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US" altLang="ko-KR" sz="2400" dirty="0" smtClean="0">
                  <a:latin typeface="08서울남산체 L" panose="02020603020101020101" pitchFamily="18" charset="-127"/>
                  <a:ea typeface="08서울남산체 L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13" name="직사각형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648" y="3159574"/>
                <a:ext cx="4895899" cy="7310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직사각형 15"/>
          <p:cNvSpPr/>
          <p:nvPr/>
        </p:nvSpPr>
        <p:spPr>
          <a:xfrm>
            <a:off x="7606278" y="3595099"/>
            <a:ext cx="542617" cy="295509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6886571" y="3956801"/>
            <a:ext cx="1982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두 번째로 큰 수</a:t>
            </a:r>
            <a:endParaRPr lang="en-US" altLang="ko-KR" dirty="0" smtClean="0">
              <a:solidFill>
                <a:schemeClr val="accent1"/>
              </a:solidFill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659496" y="2350131"/>
            <a:ext cx="1434633" cy="243779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757803" y="2650508"/>
            <a:ext cx="1982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(1)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385797" y="2649595"/>
            <a:ext cx="1982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dirty="0" smtClean="0">
                <a:solidFill>
                  <a:srgbClr val="002060"/>
                </a:solidFill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(2)</a:t>
            </a:r>
          </a:p>
        </p:txBody>
      </p:sp>
      <p:cxnSp>
        <p:nvCxnSpPr>
          <p:cNvPr id="23" name="직선 연결선 22"/>
          <p:cNvCxnSpPr/>
          <p:nvPr/>
        </p:nvCxnSpPr>
        <p:spPr>
          <a:xfrm flipV="1">
            <a:off x="8975595" y="3742853"/>
            <a:ext cx="1543275" cy="466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0287490" y="2356595"/>
            <a:ext cx="166065" cy="23731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6888920" y="2110686"/>
            <a:ext cx="4320414" cy="28345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>
            <a:endCxn id="27" idx="1"/>
          </p:cNvCxnSpPr>
          <p:nvPr/>
        </p:nvCxnSpPr>
        <p:spPr>
          <a:xfrm flipV="1">
            <a:off x="3405673" y="3527956"/>
            <a:ext cx="3483247" cy="15570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248477" y="4448717"/>
            <a:ext cx="36874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count</a:t>
            </a:r>
            <a:r>
              <a:rPr lang="ko-KR" altLang="en-US" dirty="0" smtClean="0">
                <a:latin typeface="08서울남산체 L" panose="02020603020101020101" pitchFamily="18" charset="-127"/>
                <a:ea typeface="08서울남산체 L" panose="02020603020101020101" pitchFamily="18" charset="-127"/>
              </a:rPr>
              <a:t>는 가장 큰 수가 더해지는 횟수</a:t>
            </a:r>
            <a:endParaRPr lang="en-US" altLang="ko-KR" dirty="0" smtClean="0">
              <a:latin typeface="08서울남산체 L" panose="02020603020101020101" pitchFamily="18" charset="-127"/>
              <a:ea typeface="08서울남산체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67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3686</TotalTime>
  <Words>660</Words>
  <Application>Microsoft Office PowerPoint</Application>
  <PresentationFormat>와이드스크린</PresentationFormat>
  <Paragraphs>76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8" baseType="lpstr">
      <vt:lpstr>08서울남산체 B</vt:lpstr>
      <vt:lpstr>08서울남산체 EB</vt:lpstr>
      <vt:lpstr>08서울남산체 L</vt:lpstr>
      <vt:lpstr>08서울남산체 M</vt:lpstr>
      <vt:lpstr>08서울남산체 세로쓰기</vt:lpstr>
      <vt:lpstr>맑은 고딕</vt:lpstr>
      <vt:lpstr>함초롬돋움</vt:lpstr>
      <vt:lpstr>Arial</vt:lpstr>
      <vt:lpstr>Cambria Math</vt:lpstr>
      <vt:lpstr>제목 테마</vt:lpstr>
      <vt:lpstr>CryptoCraft 테마</vt:lpstr>
      <vt:lpstr>PowerPoint 프레젠테이션</vt:lpstr>
      <vt:lpstr>PowerPoint 프레젠테이션</vt:lpstr>
      <vt:lpstr>그리디 알고리즘(Greedy Algorithm)이란?</vt:lpstr>
      <vt:lpstr>예제 문제 (1) 거스름돈</vt:lpstr>
      <vt:lpstr>예제 문제 (1) 거스름돈 (python)</vt:lpstr>
      <vt:lpstr>예제 문제 (1) 거스름돈 (c 언어)</vt:lpstr>
      <vt:lpstr>예제 문제 (2) 큰 수의 법칙</vt:lpstr>
      <vt:lpstr>예제 문제 (2) 큰 수의 법칙 (python) – 시간초과판정</vt:lpstr>
      <vt:lpstr>예제 문제 (2) 큰 수의 법칙 (python)</vt:lpstr>
      <vt:lpstr>예제 문제 (2) 큰 수의 법칙 (python)</vt:lpstr>
      <vt:lpstr>예제 문제 (2) 큰 수의 법칙 (c 언어)</vt:lpstr>
      <vt:lpstr>예제 문제 (2) 큰 수의 법칙 (c 언어)</vt:lpstr>
      <vt:lpstr>예제 문제 (3) 1이 될 때까지</vt:lpstr>
      <vt:lpstr>예제 문제 (3) 1이 될 때까지 (python)</vt:lpstr>
      <vt:lpstr>예제 문제 (3) 1이 될 때까지 (python) 최적화 코드</vt:lpstr>
      <vt:lpstr>예제 문제 (3) 1이 될 때까지 (c 언어)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 유진</cp:lastModifiedBy>
  <cp:revision>589</cp:revision>
  <dcterms:created xsi:type="dcterms:W3CDTF">2019-03-05T04:29:07Z</dcterms:created>
  <dcterms:modified xsi:type="dcterms:W3CDTF">2021-01-17T14:44:40Z</dcterms:modified>
</cp:coreProperties>
</file>