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1" r:id="rId4"/>
    <p:sldId id="288" r:id="rId5"/>
    <p:sldId id="286" r:id="rId6"/>
    <p:sldId id="290" r:id="rId7"/>
    <p:sldId id="292" r:id="rId8"/>
    <p:sldId id="295" r:id="rId9"/>
    <p:sldId id="293" r:id="rId10"/>
    <p:sldId id="296" r:id="rId11"/>
    <p:sldId id="289" r:id="rId12"/>
    <p:sldId id="284" r:id="rId13"/>
    <p:sldId id="294" r:id="rId14"/>
    <p:sldId id="297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742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SHA3 </a:t>
            </a:r>
            <a:r>
              <a:rPr lang="ko-KR" altLang="en-US" dirty="0"/>
              <a:t>양자회로 구현</a:t>
            </a:r>
            <a:br>
              <a:rPr lang="en-US" altLang="ko-KR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/6VgPPAVsxBg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EDC64-FA2E-DE44-8275-15487DE8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A29E655-94DC-B28D-F926-72D4E94ACE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</m:t>
                        </m:r>
                      </m:e>
                    </m:d>
                  </m:oMath>
                </a14:m>
                <a:r>
                  <a:rPr kumimoji="1" lang="en-US" altLang="ko-Kore-KR" dirty="0"/>
                  <a:t> Quantum circuit</a:t>
                </a:r>
              </a:p>
              <a:p>
                <a:pPr marL="0" indent="0">
                  <a:buNone/>
                </a:pPr>
                <a:r>
                  <a:rPr kumimoji="1" lang="en-US" altLang="ko-Kore-KR" sz="2400" dirty="0"/>
                  <a:t>State</a:t>
                </a:r>
                <a:r>
                  <a:rPr kumimoji="1" lang="ko-KR" altLang="en-US" sz="2400" dirty="0"/>
                  <a:t> 내에서 </a:t>
                </a:r>
                <a:r>
                  <a:rPr kumimoji="1" lang="en-US" altLang="ko-KR" sz="2400" dirty="0"/>
                  <a:t>lane</a:t>
                </a:r>
                <a:r>
                  <a:rPr kumimoji="1" lang="ko-KR" altLang="en-US" sz="2400" dirty="0"/>
                  <a:t>의 자리를 재배치하는 과정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r>
                  <a:rPr kumimoji="1" lang="en-US" altLang="ko-Kore-KR" sz="2000" dirty="0"/>
                  <a:t>SWAP </a:t>
                </a:r>
                <a:r>
                  <a:rPr kumimoji="1" lang="ko-Kore-KR" altLang="en-US" sz="2000" dirty="0"/>
                  <a:t>게이트로 단순 </a:t>
                </a:r>
                <a:r>
                  <a:rPr kumimoji="1" lang="en-US" altLang="ko-Kore-KR" sz="2000" dirty="0"/>
                  <a:t>Bit Rotation </a:t>
                </a:r>
                <a:r>
                  <a:rPr kumimoji="1" lang="ko-Kore-KR" altLang="en-US" sz="2000" dirty="0"/>
                  <a:t>수행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A29E655-94DC-B28D-F926-72D4E94AC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7A1C5C9-2B91-3656-B11E-A6F36FB4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04" y="2176200"/>
            <a:ext cx="7776391" cy="12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B455B0-4D65-9674-FC36-D0F8577F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01" y="3614782"/>
            <a:ext cx="4377794" cy="31416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2A7564-34D2-1418-CA21-7B9B633CE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928" y="5002801"/>
            <a:ext cx="4766071" cy="102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6">
                <a:extLst>
                  <a:ext uri="{FF2B5EF4-FFF2-40B4-BE49-F238E27FC236}">
                    <a16:creationId xmlns:a16="http://schemas.microsoft.com/office/drawing/2014/main" id="{DD3F031D-2BA5-1714-7323-0B28E27E13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</m:t>
                        </m:r>
                      </m:e>
                    </m:d>
                  </m:oMath>
                </a14:m>
                <a:r>
                  <a:rPr lang="en-US" altLang="ko-Kore-KR" dirty="0"/>
                  <a:t> Quantum circuit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effectLst/>
                  </a:rPr>
                  <a:t>	</a:t>
                </a:r>
                <a:r>
                  <a:rPr lang="ko-KR" altLang="en-US" sz="2400" dirty="0">
                    <a:effectLst/>
                  </a:rPr>
                  <a:t>오른쪽 </a:t>
                </a:r>
                <a:r>
                  <a:rPr lang="en-US" altLang="ko-KR" sz="2400" dirty="0">
                    <a:effectLst/>
                  </a:rPr>
                  <a:t>2</a:t>
                </a:r>
                <a:r>
                  <a:rPr lang="ko-KR" altLang="en-US" sz="2400" dirty="0">
                    <a:effectLst/>
                  </a:rPr>
                  <a:t>개 비트를 곱셈 연산한 결과와 </a:t>
                </a:r>
                <a:r>
                  <a:rPr lang="en" altLang="ko-Kore-KR" sz="2400" dirty="0">
                    <a:effectLst/>
                  </a:rPr>
                  <a:t>XOR </a:t>
                </a:r>
                <a:r>
                  <a:rPr lang="ko-KR" altLang="en-US" sz="2400" dirty="0">
                    <a:effectLst/>
                  </a:rPr>
                  <a:t>연산하는 과정</a:t>
                </a:r>
                <a:endParaRPr lang="en-US" altLang="ko-KR" sz="2400" dirty="0">
                  <a:effectLst/>
                </a:endParaRPr>
              </a:p>
              <a:p>
                <a:endParaRPr lang="ko-KR" altLang="en-US" sz="3600" dirty="0"/>
              </a:p>
            </p:txBody>
          </p:sp>
        </mc:Choice>
        <mc:Fallback xmlns="">
          <p:sp>
            <p:nvSpPr>
              <p:cNvPr id="7" name="텍스트 개체 틀 6">
                <a:extLst>
                  <a:ext uri="{FF2B5EF4-FFF2-40B4-BE49-F238E27FC236}">
                    <a16:creationId xmlns:a16="http://schemas.microsoft.com/office/drawing/2014/main" id="{DD3F031D-2BA5-1714-7323-0B28E27E1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1FAB50A-E2BD-29BC-5233-7C6659C39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42" y="2433235"/>
            <a:ext cx="3332174" cy="3965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1CB753-2521-F624-45C9-0F5EABB99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24" y="2605390"/>
            <a:ext cx="8175657" cy="1011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4F2C6-BB08-89FD-BDF8-B6F65C38598F}"/>
              </a:ext>
            </a:extLst>
          </p:cNvPr>
          <p:cNvSpPr txBox="1"/>
          <p:nvPr/>
        </p:nvSpPr>
        <p:spPr>
          <a:xfrm>
            <a:off x="572415" y="3799427"/>
            <a:ext cx="79866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반복</a:t>
            </a:r>
            <a:r>
              <a:rPr kumimoji="1" lang="en-US" altLang="ko-Kore-KR" sz="1600" dirty="0"/>
              <a:t> x=0 :</a:t>
            </a:r>
            <a:r>
              <a:rPr kumimoji="1" lang="en-US" altLang="ko-KR" sz="1600" dirty="0"/>
              <a:t> input[1][y][z]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input[2][y][z] </a:t>
            </a:r>
            <a:r>
              <a:rPr kumimoji="1" lang="ko-KR" altLang="en-US" sz="1600" dirty="0"/>
              <a:t>을 사용하여</a:t>
            </a:r>
            <a:r>
              <a:rPr kumimoji="1" lang="en-US" altLang="ko-KR" sz="1600" dirty="0"/>
              <a:t> input[0][y][z] Update</a:t>
            </a:r>
          </a:p>
          <a:p>
            <a:pPr algn="ctr"/>
            <a:r>
              <a:rPr kumimoji="1" lang="ko-KR" altLang="en-US" sz="1600" dirty="0"/>
              <a:t>반복 </a:t>
            </a:r>
            <a:r>
              <a:rPr kumimoji="1" lang="en-US" altLang="ko-KR" sz="1600" dirty="0"/>
              <a:t>x=1 : input[2][y][z]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input[3][y][z] </a:t>
            </a:r>
            <a:r>
              <a:rPr kumimoji="1" lang="ko-KR" altLang="en-US" sz="1600" dirty="0"/>
              <a:t>을 사용하여</a:t>
            </a:r>
            <a:r>
              <a:rPr kumimoji="1" lang="en-US" altLang="ko-KR" sz="1600" dirty="0"/>
              <a:t> input[1][y][z] Update</a:t>
            </a:r>
          </a:p>
          <a:p>
            <a:pPr algn="ctr"/>
            <a:r>
              <a:rPr kumimoji="1" lang="ko-KR" altLang="en-US" sz="1600" dirty="0"/>
              <a:t>반복 </a:t>
            </a:r>
            <a:r>
              <a:rPr kumimoji="1" lang="en-US" altLang="ko-KR" sz="1600" dirty="0"/>
              <a:t>x=2 : input[3][y][z]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input[4][y][z] </a:t>
            </a:r>
            <a:r>
              <a:rPr kumimoji="1" lang="ko-KR" altLang="en-US" sz="1600" dirty="0"/>
              <a:t>을 사용하여</a:t>
            </a:r>
            <a:r>
              <a:rPr kumimoji="1" lang="en-US" altLang="ko-KR" sz="1600" dirty="0"/>
              <a:t> input[2][y][z] Update</a:t>
            </a:r>
            <a:endParaRPr kumimoji="1" lang="ko-Kore-KR" altLang="en-US" sz="1600" dirty="0"/>
          </a:p>
          <a:p>
            <a:pPr algn="ctr"/>
            <a:r>
              <a:rPr kumimoji="1" lang="ko-KR" altLang="en-US" sz="1600" dirty="0"/>
              <a:t>반복 </a:t>
            </a:r>
            <a:r>
              <a:rPr kumimoji="1" lang="en-US" altLang="ko-KR" sz="1600" dirty="0"/>
              <a:t>x=3 : input[4][y][z]</a:t>
            </a:r>
            <a:r>
              <a:rPr kumimoji="1" lang="ko-KR" altLang="en-US" sz="1600" dirty="0"/>
              <a:t>와 </a:t>
            </a:r>
            <a:r>
              <a:rPr kumimoji="1" lang="en-US" altLang="ko-KR" sz="1600" dirty="0">
                <a:solidFill>
                  <a:srgbClr val="FF0000"/>
                </a:solidFill>
              </a:rPr>
              <a:t>input[0][y][z]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을 사용하여</a:t>
            </a:r>
            <a:r>
              <a:rPr kumimoji="1" lang="en-US" altLang="ko-KR" sz="1600" dirty="0"/>
              <a:t> input[3][y][z] Update</a:t>
            </a:r>
            <a:endParaRPr kumimoji="1" lang="ko-Kore-KR" altLang="en-US" sz="1600" dirty="0"/>
          </a:p>
          <a:p>
            <a:pPr algn="ctr"/>
            <a:r>
              <a:rPr kumimoji="1" lang="ko-KR" altLang="en-US" sz="1600" dirty="0"/>
              <a:t>반복 </a:t>
            </a:r>
            <a:r>
              <a:rPr kumimoji="1" lang="en-US" altLang="ko-KR" sz="1600" dirty="0"/>
              <a:t>x=4</a:t>
            </a:r>
            <a:r>
              <a:rPr kumimoji="1" lang="en-US" altLang="ko-KR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/>
              <a:t>:</a:t>
            </a:r>
            <a:r>
              <a:rPr kumimoji="1" lang="en-US" altLang="ko-KR" sz="1600" dirty="0">
                <a:solidFill>
                  <a:srgbClr val="FF0000"/>
                </a:solidFill>
              </a:rPr>
              <a:t> input[0][y][z]</a:t>
            </a:r>
            <a:r>
              <a:rPr kumimoji="1" lang="ko-KR" altLang="en-US" sz="1600" dirty="0"/>
              <a:t>와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input[1][y][z] </a:t>
            </a:r>
            <a:r>
              <a:rPr kumimoji="1" lang="ko-KR" altLang="en-US" sz="1600" dirty="0"/>
              <a:t>을 사용하여</a:t>
            </a:r>
            <a:r>
              <a:rPr kumimoji="1" lang="en-US" altLang="ko-KR" sz="1600" dirty="0"/>
              <a:t> input[4][y][z] Update</a:t>
            </a:r>
            <a:endParaRPr kumimoji="1" lang="ko-Kore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95D46-07BF-C346-1D42-7F347D00EBF7}"/>
              </a:ext>
            </a:extLst>
          </p:cNvPr>
          <p:cNvSpPr txBox="1"/>
          <p:nvPr/>
        </p:nvSpPr>
        <p:spPr>
          <a:xfrm>
            <a:off x="212885" y="5543706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Input[0][y][z], input[1][y][z]</a:t>
            </a:r>
            <a:r>
              <a:rPr kumimoji="1" lang="ko-Kore-KR" altLang="en-US" b="1" dirty="0">
                <a:solidFill>
                  <a:srgbClr val="FF0000"/>
                </a:solidFill>
              </a:rPr>
              <a:t>를 각각 저장하기 위한 </a:t>
            </a:r>
            <a:r>
              <a:rPr kumimoji="1" lang="en-US" altLang="ko-KR" b="1" dirty="0">
                <a:solidFill>
                  <a:srgbClr val="FF0000"/>
                </a:solidFill>
              </a:rPr>
              <a:t>320+320 = 640 </a:t>
            </a:r>
            <a:r>
              <a:rPr kumimoji="1" lang="ko-KR" altLang="en-US" b="1" dirty="0">
                <a:solidFill>
                  <a:srgbClr val="FF0000"/>
                </a:solidFill>
              </a:rPr>
              <a:t>큐비트만 사용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6E7CE-FA25-4D0A-8E72-3F5E620C0262}"/>
              </a:ext>
            </a:extLst>
          </p:cNvPr>
          <p:cNvSpPr txBox="1"/>
          <p:nvPr/>
        </p:nvSpPr>
        <p:spPr>
          <a:xfrm>
            <a:off x="2414854" y="3323235"/>
            <a:ext cx="637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중간 </a:t>
            </a:r>
            <a:r>
              <a:rPr kumimoji="1" lang="en-US" altLang="ko-Kore-KR" dirty="0"/>
              <a:t>Temp </a:t>
            </a:r>
            <a:r>
              <a:rPr kumimoji="1" lang="ko-Kore-KR" altLang="en-US" dirty="0"/>
              <a:t>결과를 저장하지 않고 </a:t>
            </a:r>
            <a:r>
              <a:rPr kumimoji="1" lang="en-US" altLang="ko-Kore-KR" dirty="0"/>
              <a:t>input</a:t>
            </a:r>
            <a:r>
              <a:rPr kumimoji="1" lang="ko-Kore-KR" altLang="en-US" dirty="0"/>
              <a:t>에 바로 저장되도록 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57ABFE-D845-2245-5B3D-882C446C4799}"/>
              </a:ext>
            </a:extLst>
          </p:cNvPr>
          <p:cNvSpPr/>
          <p:nvPr/>
        </p:nvSpPr>
        <p:spPr>
          <a:xfrm>
            <a:off x="2902857" y="3079749"/>
            <a:ext cx="5656231" cy="25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9B392-8128-78F8-02F2-E012F408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4D86B1-4AC0-AFF2-09FE-1DCA5C4129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𝑖𝑜𝑡𝑎</m:t>
                    </m:r>
                    <m:r>
                      <a:rPr kumimoji="1" lang="en-US" altLang="ko-Kore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dirty="0"/>
                  <a:t> Quantum circuit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Lane(0,0)</a:t>
                </a:r>
                <a:r>
                  <a:rPr lang="ko-KR" altLang="en-US" sz="2400" dirty="0">
                    <a:effectLst/>
                  </a:rPr>
                  <a:t>이 라운드 상수와 </a:t>
                </a:r>
                <a:r>
                  <a:rPr lang="en" altLang="ko-Kore-KR" sz="2400" dirty="0">
                    <a:effectLst/>
                  </a:rPr>
                  <a:t>XOR </a:t>
                </a:r>
                <a:r>
                  <a:rPr lang="ko-KR" altLang="en-US" sz="2400" dirty="0">
                    <a:effectLst/>
                  </a:rPr>
                  <a:t>연산을 수행하는 과정</a:t>
                </a:r>
                <a:endParaRPr lang="en-US" altLang="ko-KR" sz="2400" dirty="0">
                  <a:effectLst/>
                </a:endParaRP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>
                  <a:effectLst/>
                </a:endParaRP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>
                  <a:effectLst/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en-US" altLang="ko-KR" sz="2400" dirty="0"/>
                  <a:t>RC</a:t>
                </a:r>
                <a:r>
                  <a:rPr lang="ko-KR" altLang="en-US" sz="2400" dirty="0"/>
                  <a:t>는 상수이므로 </a:t>
                </a:r>
                <a:r>
                  <a:rPr lang="en-US" altLang="ko-KR" sz="2400" dirty="0"/>
                  <a:t>Classic </a:t>
                </a:r>
                <a:r>
                  <a:rPr lang="ko-KR" altLang="en-US" sz="2400" dirty="0"/>
                  <a:t>계산으로 연산</a:t>
                </a:r>
                <a:endParaRPr lang="en-US" altLang="ko-KR" sz="2400" dirty="0"/>
              </a:p>
              <a:p>
                <a:r>
                  <a:rPr lang="en-US" altLang="ko-KR" sz="2400" dirty="0">
                    <a:effectLst/>
                  </a:rPr>
                  <a:t>RC</a:t>
                </a:r>
                <a:r>
                  <a:rPr lang="ko-KR" altLang="en-US" sz="2400" dirty="0">
                    <a:effectLst/>
                  </a:rPr>
                  <a:t>와 </a:t>
                </a:r>
                <a:r>
                  <a:rPr lang="en-US" altLang="ko-KR" sz="2400" dirty="0">
                    <a:effectLst/>
                  </a:rPr>
                  <a:t>input</a:t>
                </a:r>
                <a:r>
                  <a:rPr lang="ko-KR" altLang="en-US" sz="2400" dirty="0">
                    <a:effectLst/>
                  </a:rPr>
                  <a:t>의 </a:t>
                </a:r>
                <a:r>
                  <a:rPr lang="en-US" altLang="ko-KR" sz="2400" dirty="0">
                    <a:effectLst/>
                  </a:rPr>
                  <a:t>CNOT </a:t>
                </a:r>
                <a:r>
                  <a:rPr lang="ko-KR" altLang="en-US" sz="2400" dirty="0">
                    <a:effectLst/>
                  </a:rPr>
                  <a:t>연산 </a:t>
                </a:r>
                <a:r>
                  <a:rPr lang="en-US" altLang="ko-KR" sz="2400" dirty="0">
                    <a:effectLst/>
                    <a:sym typeface="Wingdings" pitchFamily="2" charset="2"/>
                  </a:rPr>
                  <a:t> RC</a:t>
                </a:r>
                <a:r>
                  <a:rPr lang="ko-KR" altLang="en-US" sz="2400" dirty="0">
                    <a:effectLst/>
                    <a:sym typeface="Wingdings" pitchFamily="2" charset="2"/>
                  </a:rPr>
                  <a:t>는 </a:t>
                </a:r>
                <a:r>
                  <a:rPr lang="en-US" altLang="ko-KR" sz="2400" dirty="0">
                    <a:effectLst/>
                    <a:sym typeface="Wingdings" pitchFamily="2" charset="2"/>
                  </a:rPr>
                  <a:t>Classic </a:t>
                </a:r>
                <a:r>
                  <a:rPr lang="ko-KR" altLang="en-US" sz="2400" dirty="0">
                    <a:effectLst/>
                    <a:sym typeface="Wingdings" pitchFamily="2" charset="2"/>
                  </a:rPr>
                  <a:t>값이며</a:t>
                </a:r>
                <a:r>
                  <a:rPr lang="en-US" altLang="ko-KR" sz="2400" dirty="0">
                    <a:effectLst/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input</a:t>
                </a:r>
                <a:r>
                  <a:rPr lang="ko-KR" altLang="en-US" sz="2400" dirty="0">
                    <a:sym typeface="Wingdings" pitchFamily="2" charset="2"/>
                  </a:rPr>
                  <a:t>는 </a:t>
                </a:r>
                <a:r>
                  <a:rPr lang="en-US" altLang="ko-KR" sz="2400" dirty="0">
                    <a:sym typeface="Wingdings" pitchFamily="2" charset="2"/>
                  </a:rPr>
                  <a:t>Quantum </a:t>
                </a:r>
                <a:r>
                  <a:rPr lang="ko-KR" altLang="en-US" sz="2400" dirty="0">
                    <a:sym typeface="Wingdings" pitchFamily="2" charset="2"/>
                  </a:rPr>
                  <a:t>값이므로 </a:t>
                </a:r>
                <a:r>
                  <a:rPr lang="en-US" altLang="ko-KR" sz="2400" dirty="0">
                    <a:sym typeface="Wingdings" pitchFamily="2" charset="2"/>
                  </a:rPr>
                  <a:t>RC </a:t>
                </a:r>
                <a:r>
                  <a:rPr lang="ko-KR" altLang="en-US" sz="2400" dirty="0">
                    <a:sym typeface="Wingdings" pitchFamily="2" charset="2"/>
                  </a:rPr>
                  <a:t>값에 조건문을 걸어 </a:t>
                </a:r>
                <a:r>
                  <a:rPr lang="en-US" altLang="ko-KR" sz="2400" dirty="0">
                    <a:sym typeface="Wingdings" pitchFamily="2" charset="2"/>
                  </a:rPr>
                  <a:t>input</a:t>
                </a:r>
                <a:r>
                  <a:rPr lang="ko-KR" altLang="en-US" sz="2400" dirty="0">
                    <a:sym typeface="Wingdings" pitchFamily="2" charset="2"/>
                  </a:rPr>
                  <a:t>에 </a:t>
                </a:r>
                <a:r>
                  <a:rPr lang="en-US" altLang="ko-KR" sz="2400" dirty="0">
                    <a:sym typeface="Wingdings" pitchFamily="2" charset="2"/>
                  </a:rPr>
                  <a:t>X</a:t>
                </a:r>
                <a:r>
                  <a:rPr lang="ko-KR" altLang="en-US" sz="2400" dirty="0">
                    <a:sym typeface="Wingdings" pitchFamily="2" charset="2"/>
                  </a:rPr>
                  <a:t> 게이트 수행</a:t>
                </a:r>
                <a:endParaRPr lang="ko-KR" altLang="en-US" sz="3600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4D86B1-4AC0-AFF2-09FE-1DCA5C412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 r="-13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67A91D5-7DEB-C775-7AEF-9312B601F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625" y="2262462"/>
            <a:ext cx="8656749" cy="169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4F60E9-7563-A1BA-341A-CB1614040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93" y="5515429"/>
            <a:ext cx="34671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5E81D-0540-D387-3489-E4C5BE72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F18A5-3501-803F-E481-DE17401325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양자자원 추정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B10F7-45EE-1268-E626-296E5808F99E}"/>
              </a:ext>
            </a:extLst>
          </p:cNvPr>
          <p:cNvSpPr txBox="1"/>
          <p:nvPr/>
        </p:nvSpPr>
        <p:spPr>
          <a:xfrm>
            <a:off x="2341056" y="2364166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이전 논문 연구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13818-DCC2-9873-2452-26ED07812406}"/>
              </a:ext>
            </a:extLst>
          </p:cNvPr>
          <p:cNvSpPr txBox="1"/>
          <p:nvPr/>
        </p:nvSpPr>
        <p:spPr>
          <a:xfrm>
            <a:off x="8299090" y="304626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제안 양자회로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726E7C7C-A27D-4313-29C0-1BEE2DAF1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325910"/>
                  </p:ext>
                </p:extLst>
              </p:nvPr>
            </p:nvGraphicFramePr>
            <p:xfrm>
              <a:off x="6977665" y="3415596"/>
              <a:ext cx="4802415" cy="925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0483">
                      <a:extLst>
                        <a:ext uri="{9D8B030D-6E8A-4147-A177-3AD203B41FA5}">
                          <a16:colId xmlns:a16="http://schemas.microsoft.com/office/drawing/2014/main" val="1251754456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2236476819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4114519884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4092242511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1880406848"/>
                        </a:ext>
                      </a:extLst>
                    </a:gridCol>
                  </a:tblGrid>
                  <a:tr h="462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Qubit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CNOT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Depth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8654427"/>
                      </a:ext>
                    </a:extLst>
                  </a:tr>
                  <a:tr h="4628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55,360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115,200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591,360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76,886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2,020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097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726E7C7C-A27D-4313-29C0-1BEE2DAF11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4325910"/>
                  </p:ext>
                </p:extLst>
              </p:nvPr>
            </p:nvGraphicFramePr>
            <p:xfrm>
              <a:off x="6977665" y="3415596"/>
              <a:ext cx="4802415" cy="925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0483">
                      <a:extLst>
                        <a:ext uri="{9D8B030D-6E8A-4147-A177-3AD203B41FA5}">
                          <a16:colId xmlns:a16="http://schemas.microsoft.com/office/drawing/2014/main" val="1251754456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2236476819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4114519884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4092242511"/>
                        </a:ext>
                      </a:extLst>
                    </a:gridCol>
                    <a:gridCol w="960483">
                      <a:extLst>
                        <a:ext uri="{9D8B030D-6E8A-4147-A177-3AD203B41FA5}">
                          <a16:colId xmlns:a16="http://schemas.microsoft.com/office/drawing/2014/main" val="1880406848"/>
                        </a:ext>
                      </a:extLst>
                    </a:gridCol>
                  </a:tblGrid>
                  <a:tr h="4628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Qubit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CNOT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X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Depth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8654427"/>
                      </a:ext>
                    </a:extLst>
                  </a:tr>
                  <a:tr h="462894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16" t="-100000" r="-401316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316" t="-100000" r="-301316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4000" t="-100000" r="-205333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00000" r="-102632" b="-54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100000" r="-2632" b="-54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97849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B5ACCCF-6C83-21AC-F308-BDEE2C4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2733498"/>
            <a:ext cx="6149515" cy="21065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24E3D73-62DC-F1F4-A89E-F89D430383A0}"/>
              </a:ext>
            </a:extLst>
          </p:cNvPr>
          <p:cNvSpPr/>
          <p:nvPr/>
        </p:nvSpPr>
        <p:spPr>
          <a:xfrm>
            <a:off x="409646" y="4281945"/>
            <a:ext cx="6149515" cy="1110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938345-D6FE-D095-1723-DAEAF13F05A9}"/>
              </a:ext>
            </a:extLst>
          </p:cNvPr>
          <p:cNvSpPr txBox="1"/>
          <p:nvPr/>
        </p:nvSpPr>
        <p:spPr>
          <a:xfrm>
            <a:off x="408887" y="496166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Qubit : 3,200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4828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Secure Hash Algorithm(SHA)-3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43002"/>
                <a:ext cx="11368160" cy="534087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ym typeface="Wingdings" pitchFamily="2" charset="2"/>
                  </a:rPr>
                  <a:t>Secure Hash Algorithm(SHA)-3</a:t>
                </a:r>
              </a:p>
              <a:p>
                <a:pPr lvl="1"/>
                <a:r>
                  <a:rPr lang="en-US" altLang="ko-KR" dirty="0">
                    <a:sym typeface="Wingdings" pitchFamily="2" charset="2"/>
                  </a:rPr>
                  <a:t>Secure Hash Algorithm(SHA)-3</a:t>
                </a:r>
                <a:r>
                  <a:rPr lang="ko-KR" altLang="en-US" dirty="0">
                    <a:sym typeface="Wingdings" pitchFamily="2" charset="2"/>
                  </a:rPr>
                  <a:t>는 </a:t>
                </a:r>
                <a:r>
                  <a:rPr lang="en-US" altLang="ko-KR" dirty="0">
                    <a:sym typeface="Wingdings" pitchFamily="2" charset="2"/>
                  </a:rPr>
                  <a:t>SHA1, SHA2</a:t>
                </a:r>
                <a:r>
                  <a:rPr lang="ko-KR" altLang="en-US" dirty="0" err="1">
                    <a:sym typeface="Wingdings" pitchFamily="2" charset="2"/>
                  </a:rPr>
                  <a:t>를</a:t>
                </a:r>
                <a:r>
                  <a:rPr lang="ko-KR" altLang="en-US" dirty="0">
                    <a:sym typeface="Wingdings" pitchFamily="2" charset="2"/>
                  </a:rPr>
                  <a:t> 대체하기 위해 </a:t>
                </a:r>
                <a:r>
                  <a:rPr lang="en-US" altLang="ko-KR" dirty="0">
                    <a:sym typeface="Wingdings" pitchFamily="2" charset="2"/>
                  </a:rPr>
                  <a:t>2015</a:t>
                </a:r>
                <a:r>
                  <a:rPr lang="ko-KR" altLang="en-US" dirty="0">
                    <a:sym typeface="Wingdings" pitchFamily="2" charset="2"/>
                  </a:rPr>
                  <a:t>년 </a:t>
                </a:r>
                <a:r>
                  <a:rPr lang="en-US" altLang="ko-KR" dirty="0">
                    <a:sym typeface="Wingdings" pitchFamily="2" charset="2"/>
                  </a:rPr>
                  <a:t>National Institute of Standards and Technology (NIST)</a:t>
                </a:r>
                <a:r>
                  <a:rPr lang="ko-KR" altLang="en-US" dirty="0">
                    <a:sym typeface="Wingdings" pitchFamily="2" charset="2"/>
                  </a:rPr>
                  <a:t> 에서 공개한 해시함수</a:t>
                </a:r>
                <a:endParaRPr lang="en-US" altLang="ko-KR" dirty="0">
                  <a:sym typeface="Wingdings" pitchFamily="2" charset="2"/>
                </a:endParaRPr>
              </a:p>
              <a:p>
                <a:pPr lvl="1"/>
                <a:endParaRPr lang="en-US" altLang="ko-KR" sz="2000" dirty="0">
                  <a:sym typeface="Wingdings" pitchFamily="2" charset="2"/>
                </a:endParaRPr>
              </a:p>
              <a:p>
                <a:r>
                  <a:rPr lang="ko-KR" altLang="en-US" sz="2400" dirty="0">
                    <a:sym typeface="Wingdings" pitchFamily="2" charset="2"/>
                  </a:rPr>
                  <a:t>해시함수 공격 방법 </a:t>
                </a:r>
                <a:r>
                  <a:rPr lang="en-US" altLang="ko-KR" sz="2400" dirty="0">
                    <a:sym typeface="Wingdings" pitchFamily="2" charset="2"/>
                  </a:rPr>
                  <a:t>: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Preimage attack</a:t>
                </a:r>
              </a:p>
              <a:p>
                <a:pPr lvl="1"/>
                <a:r>
                  <a:rPr lang="en-US" altLang="ko-KR" sz="2000" dirty="0">
                    <a:sym typeface="Wingdings" pitchFamily="2" charset="2"/>
                  </a:rPr>
                  <a:t>Preimage  </a:t>
                </a:r>
                <a:r>
                  <a:rPr lang="ko-KR" altLang="en-US" sz="2000" dirty="0">
                    <a:sym typeface="Wingdings" pitchFamily="2" charset="2"/>
                  </a:rPr>
                  <a:t>해시가 주어졌을 때</a:t>
                </a:r>
                <a:r>
                  <a:rPr lang="en-US" altLang="ko-KR" sz="2000" dirty="0"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sym typeface="Wingdings" pitchFamily="2" charset="2"/>
                  </a:rPr>
                  <a:t> 원본 메시지를 찾는 방법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>
                    <a:sym typeface="Wingdings" pitchFamily="2" charset="2"/>
                  </a:rPr>
                  <a:t>(H = hash(M) </a:t>
                </a:r>
                <a:r>
                  <a:rPr lang="ko-KR" altLang="en-US" sz="2000" dirty="0">
                    <a:sym typeface="Wingdings" pitchFamily="2" charset="2"/>
                  </a:rPr>
                  <a:t>에 대해 </a:t>
                </a:r>
                <a:r>
                  <a:rPr lang="en-US" altLang="ko-KR" sz="2000" dirty="0">
                    <a:sym typeface="Wingdings" pitchFamily="2" charset="2"/>
                  </a:rPr>
                  <a:t>H</a:t>
                </a:r>
                <a:r>
                  <a:rPr lang="ko-KR" altLang="en-US" sz="2000" dirty="0">
                    <a:sym typeface="Wingdings" pitchFamily="2" charset="2"/>
                  </a:rPr>
                  <a:t>가 주어졌을 때</a:t>
                </a:r>
                <a:r>
                  <a:rPr lang="en-US" altLang="ko-KR" sz="2000" dirty="0">
                    <a:sym typeface="Wingdings" pitchFamily="2" charset="2"/>
                  </a:rPr>
                  <a:t>,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M</a:t>
                </a:r>
                <a:r>
                  <a:rPr lang="ko-KR" altLang="en-US" sz="2000" dirty="0">
                    <a:sym typeface="Wingdings" pitchFamily="2" charset="2"/>
                  </a:rPr>
                  <a:t>을 찾음</a:t>
                </a:r>
                <a:r>
                  <a:rPr lang="en-US" altLang="ko-KR" sz="2000" dirty="0">
                    <a:sym typeface="Wingdings" pitchFamily="2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2000" dirty="0">
                    <a:sym typeface="Wingdings" pitchFamily="2" charset="2"/>
                  </a:rPr>
                  <a:t>-bit</a:t>
                </a:r>
                <a:r>
                  <a:rPr lang="ko-KR" altLang="en-US" sz="2000" dirty="0">
                    <a:sym typeface="Wingdings" pitchFamily="2" charset="2"/>
                  </a:rPr>
                  <a:t>의 해시는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altLang="ko-KR" sz="2000" dirty="0">
                    <a:sym typeface="Wingdings" pitchFamily="2" charset="2"/>
                  </a:rPr>
                  <a:t>-bit</a:t>
                </a:r>
                <a:r>
                  <a:rPr lang="ko-KR" altLang="en-US" sz="2000" dirty="0">
                    <a:sym typeface="Wingdings" pitchFamily="2" charset="2"/>
                  </a:rPr>
                  <a:t>의 </a:t>
                </a:r>
                <a:r>
                  <a:rPr lang="en-US" altLang="ko-KR" sz="2000" dirty="0">
                    <a:sym typeface="Wingdings" pitchFamily="2" charset="2"/>
                  </a:rPr>
                  <a:t>preimage </a:t>
                </a:r>
                <a:r>
                  <a:rPr lang="ko-KR" altLang="en-US" sz="2000" dirty="0">
                    <a:sym typeface="Wingdings" pitchFamily="2" charset="2"/>
                  </a:rPr>
                  <a:t>저항을 가짐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ko-KR" sz="2000" dirty="0"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ym typeface="Wingdings" pitchFamily="2" charset="2"/>
                  </a:rPr>
                  <a:t> 좋은 해시함수일수록 </a:t>
                </a:r>
                <a:r>
                  <a:rPr lang="en-US" altLang="ko-KR" sz="2000" dirty="0">
                    <a:sym typeface="Wingdings" pitchFamily="2" charset="2"/>
                  </a:rPr>
                  <a:t>preimage </a:t>
                </a:r>
                <a:r>
                  <a:rPr lang="ko-KR" altLang="en-US" sz="2000" dirty="0" err="1">
                    <a:sym typeface="Wingdings" pitchFamily="2" charset="2"/>
                  </a:rPr>
                  <a:t>를</a:t>
                </a:r>
                <a:r>
                  <a:rPr lang="ko-KR" altLang="en-US" sz="2000" dirty="0">
                    <a:sym typeface="Wingdings" pitchFamily="2" charset="2"/>
                  </a:rPr>
                  <a:t> 찾는 것이 매우 어려움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altLang="ko-KR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43002"/>
                <a:ext cx="11368160" cy="5340872"/>
              </a:xfrm>
              <a:blipFill>
                <a:blip r:embed="rId2"/>
                <a:stretch>
                  <a:fillRect l="-893" t="-19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9BD9F-6DF7-35FC-5D43-20337181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5D3990D-2C8C-2836-9583-47C042E848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175657"/>
                <a:ext cx="11369675" cy="4866996"/>
              </a:xfrm>
            </p:spPr>
            <p:txBody>
              <a:bodyPr/>
              <a:lstStyle/>
              <a:p>
                <a:r>
                  <a:rPr kumimoji="1" lang="en-US" altLang="ko-Kore-KR" dirty="0"/>
                  <a:t>SHA3 </a:t>
                </a:r>
                <a:r>
                  <a:rPr kumimoji="1" lang="ko-KR" altLang="en-US" dirty="0"/>
                  <a:t>출력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길이 </a:t>
                </a:r>
                <a:r>
                  <a:rPr kumimoji="1" lang="en-US" altLang="ko-KR" dirty="0"/>
                  <a:t>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224,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256,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384,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512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bit</a:t>
                </a:r>
              </a:p>
              <a:p>
                <a:pPr lvl="1"/>
                <a:r>
                  <a:rPr kumimoji="1" lang="ko-KR" altLang="en-US" sz="2800" dirty="0"/>
                  <a:t>충돌 저항성 </a:t>
                </a:r>
                <a:r>
                  <a:rPr kumimoji="1" lang="en-US" altLang="ko-KR" sz="2800" dirty="0"/>
                  <a:t>:</a:t>
                </a:r>
                <a:r>
                  <a:rPr kumimoji="1" lang="ko-KR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kumimoji="1" lang="en-US" altLang="ko-Kore-KR" sz="2800" dirty="0"/>
              </a:p>
              <a:p>
                <a:pPr lvl="1"/>
                <a:r>
                  <a:rPr kumimoji="1" lang="en-US" altLang="ko-Kore-KR" sz="2800" dirty="0"/>
                  <a:t>Pre</a:t>
                </a:r>
                <a:r>
                  <a:rPr kumimoji="1" lang="en-US" altLang="ko-KR" sz="2800" dirty="0"/>
                  <a:t>-</a:t>
                </a:r>
                <a:r>
                  <a:rPr kumimoji="1" lang="en-US" altLang="ko-Kore-KR" sz="2800" dirty="0"/>
                  <a:t>image </a:t>
                </a:r>
                <a:r>
                  <a:rPr kumimoji="1" lang="ko-Kore-KR" altLang="en-US" sz="2800" dirty="0"/>
                  <a:t>저항성</a:t>
                </a:r>
                <a:r>
                  <a:rPr kumimoji="1" lang="ko-KR" altLang="en-US" sz="2800" dirty="0"/>
                  <a:t> </a:t>
                </a:r>
                <a:r>
                  <a:rPr kumimoji="1" lang="en-US" altLang="ko-KR" sz="2800" dirty="0"/>
                  <a:t>:</a:t>
                </a:r>
                <a:r>
                  <a:rPr kumimoji="1" lang="ko-KR" alt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ko-Kore-KR" sz="2800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5D3990D-2C8C-2836-9583-47C042E84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175657"/>
                <a:ext cx="11369675" cy="4866996"/>
              </a:xfrm>
              <a:blipFill>
                <a:blip r:embed="rId2"/>
                <a:stretch>
                  <a:fillRect l="-893" t="-20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C290C2-D63D-8309-99D4-EBC5AE244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06832"/>
              </p:ext>
            </p:extLst>
          </p:nvPr>
        </p:nvGraphicFramePr>
        <p:xfrm>
          <a:off x="838199" y="3902308"/>
          <a:ext cx="10515600" cy="2140345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4257094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0579215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149673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070493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0401401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3478688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01375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54449850"/>
                    </a:ext>
                  </a:extLst>
                </a:gridCol>
              </a:tblGrid>
              <a:tr h="428069"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구분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출력 크기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메시지 크기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b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c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워드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라운드 수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253583"/>
                  </a:ext>
                </a:extLst>
              </a:tr>
              <a:tr h="428069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SHA3 -224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224 -bit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무제한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1600 -bit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1152 -bit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448 -bit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64 -bit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64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81042"/>
                  </a:ext>
                </a:extLst>
              </a:tr>
              <a:tr h="428069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SHA3 -256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256 -bit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무제한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1600 -bit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1088-bit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512 -bit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64 -bit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64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11956"/>
                  </a:ext>
                </a:extLst>
              </a:tr>
              <a:tr h="428069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SHA3 -384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384 -bit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무제한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1600 -bit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832 -bit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768 -bit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64 -bit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Helvetica" pitchFamily="2" charset="0"/>
                        </a:rPr>
                        <a:t>80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620630"/>
                  </a:ext>
                </a:extLst>
              </a:tr>
              <a:tr h="428069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SHA3 -512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512 -bit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  <a:latin typeface="Helvetica" pitchFamily="2" charset="0"/>
                        </a:rPr>
                        <a:t>무제한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1600 -bit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576 -bit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1024 -bit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64 -bit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Helvetica" pitchFamily="2" charset="0"/>
                        </a:rPr>
                        <a:t>80</a:t>
                      </a:r>
                    </a:p>
                  </a:txBody>
                  <a:tcPr marL="47625" marR="47625" marT="47625" marB="4762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3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5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747FF-69A8-F1EE-88E7-1311F676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7A57B-28A0-14BC-5053-605AFCF1FE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[SHA3 </a:t>
            </a:r>
            <a:r>
              <a:rPr lang="ko-KR" altLang="en-US" sz="2400" dirty="0">
                <a:sym typeface="Wingdings" pitchFamily="2" charset="2"/>
              </a:rPr>
              <a:t>구조</a:t>
            </a:r>
            <a:r>
              <a:rPr lang="en-US" altLang="ko-KR" sz="2400" dirty="0">
                <a:sym typeface="Wingdings" pitchFamily="2" charset="2"/>
              </a:rPr>
              <a:t>]</a:t>
            </a:r>
          </a:p>
          <a:p>
            <a:r>
              <a:rPr lang="en-US" altLang="ko-KR" sz="2000" dirty="0">
                <a:sym typeface="Wingdings" pitchFamily="2" charset="2"/>
              </a:rPr>
              <a:t>Sponge</a:t>
            </a:r>
            <a:r>
              <a:rPr lang="ko-KR" altLang="en-US" sz="2000" dirty="0">
                <a:sym typeface="Wingdings" pitchFamily="2" charset="2"/>
              </a:rPr>
              <a:t> 구조를 사용하여 동작</a:t>
            </a:r>
            <a:endParaRPr lang="en-US" altLang="ko-KR" sz="2000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altLang="ko-KR" sz="1800" dirty="0">
                <a:sym typeface="Wingdings" pitchFamily="2" charset="2"/>
              </a:rPr>
              <a:t>:</a:t>
            </a:r>
            <a:r>
              <a:rPr lang="ko-KR" altLang="en-US" sz="1800" dirty="0">
                <a:sym typeface="Wingdings" pitchFamily="2" charset="2"/>
              </a:rPr>
              <a:t> 입력된 데이터가 스펀지 구조에 의해 </a:t>
            </a:r>
            <a:r>
              <a:rPr lang="en-US" altLang="ko-KR" sz="1800" dirty="0">
                <a:sym typeface="Wingdings" pitchFamily="2" charset="2"/>
              </a:rPr>
              <a:t>‘absorbed’</a:t>
            </a:r>
            <a:r>
              <a:rPr lang="ko-KR" altLang="en-US" sz="1800" dirty="0">
                <a:sym typeface="Wingdings" pitchFamily="2" charset="2"/>
              </a:rPr>
              <a:t> 및 </a:t>
            </a:r>
            <a:r>
              <a:rPr lang="en-US" altLang="ko-KR" sz="1800" dirty="0">
                <a:sym typeface="Wingdings" pitchFamily="2" charset="2"/>
              </a:rPr>
              <a:t>‘squeezed’</a:t>
            </a:r>
            <a:r>
              <a:rPr lang="ko-KR" altLang="en-US" sz="1800" dirty="0">
                <a:sym typeface="Wingdings" pitchFamily="2" charset="2"/>
              </a:rPr>
              <a:t> 단계를 통해 결과를 출력함</a:t>
            </a:r>
            <a:endParaRPr lang="en-US" altLang="ko-KR" sz="1800" dirty="0">
              <a:sym typeface="Wingdings" pitchFamily="2" charset="2"/>
            </a:endParaRPr>
          </a:p>
          <a:p>
            <a:r>
              <a:rPr lang="en-US" altLang="ko-KR" sz="2000" dirty="0">
                <a:sym typeface="Wingdings" pitchFamily="2" charset="2"/>
              </a:rPr>
              <a:t>Absorbing : </a:t>
            </a:r>
            <a:r>
              <a:rPr lang="ko-KR" altLang="en-US" sz="2000" dirty="0">
                <a:sym typeface="Wingdings" pitchFamily="2" charset="2"/>
              </a:rPr>
              <a:t>메시지 블록이 </a:t>
            </a:r>
            <a:r>
              <a:rPr lang="en-US" altLang="ko-KR" sz="2000" dirty="0">
                <a:sym typeface="Wingdings" pitchFamily="2" charset="2"/>
              </a:rPr>
              <a:t>XOR</a:t>
            </a:r>
            <a:r>
              <a:rPr lang="ko-KR" altLang="en-US" sz="2000" dirty="0">
                <a:sym typeface="Wingdings" pitchFamily="2" charset="2"/>
              </a:rPr>
              <a:t>되어 </a:t>
            </a:r>
            <a:r>
              <a:rPr lang="en-US" altLang="ko-KR" sz="2000" dirty="0">
                <a:sym typeface="Wingdings" pitchFamily="2" charset="2"/>
              </a:rPr>
              <a:t>permutation </a:t>
            </a:r>
            <a:r>
              <a:rPr lang="ko-KR" altLang="en-US" sz="2000" dirty="0">
                <a:sym typeface="Wingdings" pitchFamily="2" charset="2"/>
              </a:rPr>
              <a:t>함수를 통해 변환됨</a:t>
            </a:r>
            <a:endParaRPr lang="en-US" altLang="ko-KR" sz="2000" dirty="0">
              <a:sym typeface="Wingdings" pitchFamily="2" charset="2"/>
            </a:endParaRPr>
          </a:p>
          <a:p>
            <a:r>
              <a:rPr lang="en-US" altLang="ko-KR" sz="2000" dirty="0">
                <a:sym typeface="Wingdings" pitchFamily="2" charset="2"/>
              </a:rPr>
              <a:t>Squeezing : output</a:t>
            </a:r>
            <a:r>
              <a:rPr lang="ko-KR" altLang="en-US" sz="2000" dirty="0">
                <a:sym typeface="Wingdings" pitchFamily="2" charset="2"/>
              </a:rPr>
              <a:t> 블록을 함수 </a:t>
            </a:r>
            <a:r>
              <a:rPr lang="en-US" altLang="ko-KR" sz="2000" dirty="0">
                <a:sym typeface="Wingdings" pitchFamily="2" charset="2"/>
              </a:rPr>
              <a:t>f</a:t>
            </a:r>
            <a:r>
              <a:rPr lang="ko-KR" altLang="en-US" sz="2000" dirty="0">
                <a:sym typeface="Wingdings" pitchFamily="2" charset="2"/>
              </a:rPr>
              <a:t>의 반복으로 업데이트함</a:t>
            </a:r>
            <a:endParaRPr lang="en-US" altLang="ko-KR" sz="2000" dirty="0">
              <a:sym typeface="Wingdings" pitchFamily="2" charset="2"/>
            </a:endParaRPr>
          </a:p>
          <a:p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61A22F-089D-AD6A-AD73-A4872384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95" y="3322906"/>
            <a:ext cx="7395410" cy="3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3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C11DE-C654-FC9B-C138-17691E97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7FF98DE-2E68-745A-C157-1DCCC222887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400" dirty="0"/>
                  <a:t>SHA3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400" dirty="0"/>
                  <a:t>function : 5</a:t>
                </a:r>
                <a:r>
                  <a:rPr kumimoji="1" lang="ko-KR" altLang="en-US" sz="2400" dirty="0"/>
                  <a:t>개의 단계로 동작</a:t>
                </a:r>
                <a:endParaRPr kumimoji="1" lang="en-US" altLang="ko-Kore-KR" sz="240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𝑡h𝑒𝑡𝑎</m:t>
                        </m:r>
                      </m:e>
                    </m:d>
                    <m:r>
                      <a:rPr kumimoji="1" lang="en-US" altLang="ko-Kore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𝑟h𝑜</m:t>
                        </m:r>
                      </m:e>
                    </m:d>
                    <m:r>
                      <a:rPr kumimoji="1" lang="en-US" altLang="ko-Kore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𝑝𝑖</m:t>
                        </m:r>
                      </m:e>
                    </m:d>
                    <m:r>
                      <a:rPr kumimoji="1" lang="en-US" altLang="ko-Kore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𝑐h𝑖</m:t>
                        </m:r>
                      </m:e>
                    </m:d>
                    <m:r>
                      <a:rPr kumimoji="1" lang="en-US" altLang="ko-Kore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𝑖𝑜𝑡𝑎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dirty="0"/>
              </a:p>
              <a:p>
                <a:r>
                  <a:rPr lang="ko-KR" altLang="en-US" sz="2400" dirty="0">
                    <a:effectLst/>
                  </a:rPr>
                  <a:t>입력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400" dirty="0">
                    <a:effectLst/>
                  </a:rPr>
                  <a:t>비트에 따라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</a:rPr>
                      <m:t>12+2</m:t>
                    </m:r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sz="2400" dirty="0">
                    <a:effectLst/>
                  </a:rPr>
                  <a:t>만큼의 라운드로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400" dirty="0">
                    <a:effectLst/>
                  </a:rPr>
                  <a:t>함수가 진행됨</a:t>
                </a:r>
                <a:endParaRPr lang="en-US" altLang="ko-KR" sz="2400" dirty="0">
                  <a:effectLst/>
                </a:endParaRPr>
              </a:p>
              <a:p>
                <a:r>
                  <a:rPr kumimoji="1" lang="en-US" altLang="ko-Kore-KR" sz="2400" dirty="0"/>
                  <a:t>SHA3 State =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×5×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의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3</a:t>
                </a:r>
                <a:r>
                  <a:rPr kumimoji="1" lang="ko-KR" altLang="en-US" sz="2400" dirty="0"/>
                  <a:t>차원 행렬</a:t>
                </a:r>
                <a:endParaRPr kumimoji="1" lang="ko-Kore-KR" altLang="en-US" sz="2400" dirty="0"/>
              </a:p>
              <a:p>
                <a:endParaRPr lang="ko-KR" altLang="en-US" sz="2400" dirty="0"/>
              </a:p>
              <a:p>
                <a:pPr marL="0" indent="0">
                  <a:buNone/>
                </a:pPr>
                <a:endParaRPr kumimoji="1" lang="en-US" altLang="ko-Kore-KR" sz="3200" dirty="0"/>
              </a:p>
              <a:p>
                <a:pPr lvl="1"/>
                <a:endParaRPr kumimoji="1" lang="en-US" altLang="ko-Kore-KR" dirty="0"/>
              </a:p>
              <a:p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7FF98DE-2E68-745A-C157-1DCCC2228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8A78012-A1CF-7D8D-E7B7-3166AB8557F0}"/>
              </a:ext>
            </a:extLst>
          </p:cNvPr>
          <p:cNvGrpSpPr/>
          <p:nvPr/>
        </p:nvGrpSpPr>
        <p:grpSpPr>
          <a:xfrm>
            <a:off x="411162" y="3327400"/>
            <a:ext cx="6072826" cy="2886914"/>
            <a:chOff x="2136795" y="2708064"/>
            <a:chExt cx="7918410" cy="3536891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C8658AA5-7B3B-D9AE-4A9E-122EE25AF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6795" y="2708064"/>
              <a:ext cx="7918410" cy="3536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A9E642-677A-973D-E54A-1F1F43931F44}"/>
                </a:ext>
              </a:extLst>
            </p:cNvPr>
            <p:cNvSpPr/>
            <p:nvPr/>
          </p:nvSpPr>
          <p:spPr>
            <a:xfrm>
              <a:off x="3332136" y="3843580"/>
              <a:ext cx="402956" cy="2123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E86181-3C18-F12A-0FD9-E7BD941DE786}"/>
                </a:ext>
              </a:extLst>
            </p:cNvPr>
            <p:cNvSpPr/>
            <p:nvPr/>
          </p:nvSpPr>
          <p:spPr>
            <a:xfrm>
              <a:off x="4682461" y="3842721"/>
              <a:ext cx="402956" cy="21232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E88081B-7620-1B4D-2040-45BE319F0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403" y="4602187"/>
            <a:ext cx="5417715" cy="1238977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C13E2E-984C-FDF9-93CA-037E6D1CBAB9}"/>
              </a:ext>
            </a:extLst>
          </p:cNvPr>
          <p:cNvSpPr/>
          <p:nvPr/>
        </p:nvSpPr>
        <p:spPr>
          <a:xfrm>
            <a:off x="11407979" y="4617953"/>
            <a:ext cx="673075" cy="866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628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B1BB9-84B1-9B74-BD65-E2CD680A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0E6B759-CA16-F306-3150-E37C2A574E2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𝑡h𝑒𝑡𝑎</m:t>
                        </m:r>
                      </m:e>
                    </m:d>
                  </m:oMath>
                </a14:m>
                <a:endParaRPr kumimoji="1" lang="en-US" altLang="ko-Kore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0E6B759-CA16-F306-3150-E37C2A574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1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E7B9E6B-7070-ED08-376A-5E0A63E9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574" y="2033643"/>
            <a:ext cx="4736607" cy="47227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A12D8-5D32-B5F5-ABEF-7843F2F63A0E}"/>
                  </a:ext>
                </a:extLst>
              </p:cNvPr>
              <p:cNvSpPr txBox="1"/>
              <p:nvPr/>
            </p:nvSpPr>
            <p:spPr>
              <a:xfrm>
                <a:off x="593341" y="1642821"/>
                <a:ext cx="636539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−1),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000" dirty="0"/>
                  <a:t> column</a:t>
                </a:r>
                <a:r>
                  <a:rPr kumimoji="1" lang="ko-KR" altLang="en-US" sz="2000" dirty="0"/>
                  <a:t> 비트들의 합과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((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1),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000" dirty="0"/>
                  <a:t> column</a:t>
                </a:r>
                <a:r>
                  <a:rPr kumimoji="1" lang="ko-KR" altLang="en-US" sz="2000" dirty="0"/>
                  <a:t> 비트들의 합을 </a:t>
                </a:r>
                <a:r>
                  <a:rPr kumimoji="1" lang="en-US" altLang="ko-KR" sz="2000" dirty="0"/>
                  <a:t>XOR</a:t>
                </a:r>
                <a:r>
                  <a:rPr kumimoji="1" lang="ko-KR" altLang="en-US" sz="2000" dirty="0"/>
                  <a:t> </a:t>
                </a:r>
                <a:endParaRPr kumimoji="1" lang="en-US" altLang="ko-KR" sz="2000" dirty="0"/>
              </a:p>
              <a:p>
                <a:pPr marL="342900" indent="-342900">
                  <a:buAutoNum type="arabicPeriod"/>
                </a:pPr>
                <a:endParaRPr kumimoji="1" lang="en-US" altLang="ko-Kore-KR" sz="2000" dirty="0"/>
              </a:p>
              <a:p>
                <a:pPr marL="342900" indent="-342900">
                  <a:buAutoNum type="arabicPeriod"/>
                </a:pPr>
                <a:r>
                  <a:rPr kumimoji="1" lang="en-US" altLang="ko-KR" sz="2000" dirty="0"/>
                  <a:t>1</a:t>
                </a:r>
                <a:r>
                  <a:rPr kumimoji="1" lang="ko-KR" altLang="en-US" sz="2000" dirty="0"/>
                  <a:t>의 결과를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ko-Kore-KR" altLang="en-US" sz="2000" dirty="0"/>
                  <a:t>비트에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XOR</a:t>
                </a:r>
                <a:r>
                  <a:rPr kumimoji="1" lang="ko-KR" altLang="en-US" sz="2000" dirty="0"/>
                  <a:t> 함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최종 결과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값</a:t>
                </a:r>
                <a:r>
                  <a:rPr kumimoji="1" lang="en-US" altLang="ko-KR" sz="20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ko-KR" altLang="en-US" sz="2000" dirty="0"/>
                  <a:t>에 저장</a:t>
                </a:r>
                <a:r>
                  <a:rPr kumimoji="1" lang="en-US" altLang="ko-KR" sz="2000" dirty="0"/>
                  <a:t>)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A12D8-5D32-B5F5-ABEF-7843F2F6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1" y="1642821"/>
                <a:ext cx="6365397" cy="1631216"/>
              </a:xfrm>
              <a:prstGeom prst="rect">
                <a:avLst/>
              </a:prstGeom>
              <a:blipFill>
                <a:blip r:embed="rId4"/>
                <a:stretch>
                  <a:fillRect l="-795" t="-3101" b="-54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15BCF-F530-4C5D-0846-9F966936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r>
              <a:rPr lang="ko-KR" altLang="en-US" dirty="0"/>
              <a:t> </a:t>
            </a:r>
            <a:r>
              <a:rPr lang="en-US" altLang="ko-KR" dirty="0"/>
              <a:t>Quantum circuit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E4A04F-A7B4-737E-77A4-01748DC2B5C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37045" y="1046378"/>
                <a:ext cx="11717903" cy="5603875"/>
              </a:xfrm>
            </p:spPr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𝑡h𝑒𝑡𝑎</m:t>
                        </m:r>
                      </m:e>
                    </m:d>
                  </m:oMath>
                </a14:m>
                <a:r>
                  <a:rPr kumimoji="1" lang="en-US" altLang="ko-Kore-KR" b="0" dirty="0">
                    <a:latin typeface="+mn-ea"/>
                  </a:rPr>
                  <a:t> Quantum circuit</a:t>
                </a:r>
              </a:p>
              <a:p>
                <a:pPr marL="457200" lvl="1" indent="0" algn="just">
                  <a:buNone/>
                </a:pPr>
                <a:r>
                  <a:rPr kumimoji="1" lang="en-US" altLang="ko-Kore-KR" b="0" dirty="0">
                    <a:latin typeface="+mn-ea"/>
                  </a:rPr>
                  <a:t>Classic : C, </a:t>
                </a:r>
                <a:r>
                  <a:rPr kumimoji="1" lang="en-US" altLang="ko-Kore-KR" dirty="0">
                    <a:latin typeface="+mn-ea"/>
                  </a:rPr>
                  <a:t>D, temp, </a:t>
                </a:r>
                <a:r>
                  <a:rPr kumimoji="1" lang="en-US" altLang="ko-Kore-KR" dirty="0" err="1">
                    <a:latin typeface="+mn-ea"/>
                  </a:rPr>
                  <a:t>A_out</a:t>
                </a:r>
                <a:r>
                  <a:rPr kumimoji="1" lang="en-US" altLang="ko-Kore-KR" dirty="0">
                    <a:latin typeface="+mn-ea"/>
                  </a:rPr>
                  <a:t> (</a:t>
                </a:r>
                <a:r>
                  <a:rPr kumimoji="1" lang="en-US" altLang="ko-KR" dirty="0">
                    <a:latin typeface="+mn-ea"/>
                  </a:rPr>
                  <a:t>state(1600) </a:t>
                </a:r>
                <a:r>
                  <a:rPr kumimoji="1" lang="ko-KR" altLang="en-US" dirty="0">
                    <a:latin typeface="+mn-ea"/>
                  </a:rPr>
                  <a:t>크기의 </a:t>
                </a:r>
                <a:r>
                  <a:rPr kumimoji="1" lang="en-US" altLang="ko-KR" dirty="0">
                    <a:latin typeface="+mn-ea"/>
                  </a:rPr>
                  <a:t>temp 4</a:t>
                </a:r>
                <a:r>
                  <a:rPr kumimoji="1" lang="ko-KR" altLang="en-US" dirty="0">
                    <a:latin typeface="+mn-ea"/>
                  </a:rPr>
                  <a:t>개 사용</a:t>
                </a:r>
                <a:r>
                  <a:rPr kumimoji="1" lang="en-US" altLang="ko-Kore-KR" dirty="0">
                    <a:latin typeface="+mn-ea"/>
                  </a:rPr>
                  <a:t>)</a:t>
                </a:r>
              </a:p>
              <a:p>
                <a:pPr marL="457200" lvl="1" indent="0" algn="just">
                  <a:buNone/>
                </a:pPr>
                <a:endParaRPr kumimoji="1" lang="en-US" altLang="ko-Kore-KR" b="0" dirty="0">
                  <a:latin typeface="+mn-ea"/>
                </a:endParaRPr>
              </a:p>
              <a:p>
                <a:pPr marL="457200" lvl="1" indent="0" algn="just">
                  <a:buNone/>
                </a:pPr>
                <a:endParaRPr kumimoji="1" lang="en-US" altLang="ko-Kore-KR" dirty="0">
                  <a:latin typeface="+mn-ea"/>
                </a:endParaRPr>
              </a:p>
              <a:p>
                <a:pPr marL="457200" lvl="1" indent="0" algn="just">
                  <a:buNone/>
                </a:pPr>
                <a:endParaRPr kumimoji="1" lang="en-US" altLang="ko-Kore-KR" b="0" dirty="0">
                  <a:latin typeface="+mn-ea"/>
                </a:endParaRPr>
              </a:p>
              <a:p>
                <a:pPr marL="457200" lvl="1" indent="0" algn="just">
                  <a:buNone/>
                </a:pPr>
                <a:endParaRPr kumimoji="1" lang="en-US" altLang="ko-Kore-KR" dirty="0">
                  <a:latin typeface="+mn-ea"/>
                </a:endParaRPr>
              </a:p>
              <a:p>
                <a:pPr marL="457200" lvl="1" indent="0" algn="just">
                  <a:buNone/>
                </a:pPr>
                <a:endParaRPr kumimoji="1" lang="en-US" altLang="ko-Kore-KR" sz="2000" dirty="0">
                  <a:latin typeface="+mn-ea"/>
                </a:endParaRPr>
              </a:p>
              <a:p>
                <a:pPr marL="457200" lvl="1" indent="0" algn="just">
                  <a:buNone/>
                </a:pPr>
                <a:r>
                  <a:rPr kumimoji="1" lang="en-US" altLang="ko-Kore-KR" dirty="0">
                    <a:latin typeface="+mn-ea"/>
                  </a:rPr>
                  <a:t>Quantum : </a:t>
                </a:r>
                <a:r>
                  <a:rPr kumimoji="1" lang="en-US" altLang="ko-Kore-KR" dirty="0" err="1">
                    <a:latin typeface="+mn-ea"/>
                  </a:rPr>
                  <a:t>anc</a:t>
                </a:r>
                <a:r>
                  <a:rPr kumimoji="1" lang="en-US" altLang="ko-Kore-KR" dirty="0">
                    <a:latin typeface="+mn-ea"/>
                  </a:rPr>
                  <a:t> (</a:t>
                </a:r>
                <a:r>
                  <a:rPr kumimoji="1" lang="en-US" altLang="ko-KR" dirty="0">
                    <a:latin typeface="+mn-ea"/>
                  </a:rPr>
                  <a:t>state(1600) </a:t>
                </a:r>
                <a:r>
                  <a:rPr kumimoji="1" lang="ko-KR" altLang="en-US" dirty="0">
                    <a:latin typeface="+mn-ea"/>
                  </a:rPr>
                  <a:t>크기의 </a:t>
                </a:r>
                <a:r>
                  <a:rPr kumimoji="1" lang="en-US" altLang="ko-KR" dirty="0" err="1">
                    <a:latin typeface="+mn-ea"/>
                  </a:rPr>
                  <a:t>anc</a:t>
                </a:r>
                <a:r>
                  <a:rPr kumimoji="1" lang="en-US" altLang="ko-KR" dirty="0">
                    <a:latin typeface="+mn-ea"/>
                  </a:rPr>
                  <a:t> 1</a:t>
                </a:r>
                <a:r>
                  <a:rPr kumimoji="1" lang="ko-KR" altLang="en-US" dirty="0">
                    <a:latin typeface="+mn-ea"/>
                  </a:rPr>
                  <a:t>개 사용</a:t>
                </a:r>
                <a:r>
                  <a:rPr kumimoji="1" lang="en-US" altLang="ko-Kore-KR" dirty="0">
                    <a:latin typeface="+mn-ea"/>
                  </a:rPr>
                  <a:t>) </a:t>
                </a:r>
                <a:r>
                  <a:rPr kumimoji="1" lang="en-US" altLang="ko-Kore-KR" dirty="0">
                    <a:latin typeface="+mn-ea"/>
                    <a:sym typeface="Wingdings" pitchFamily="2" charset="2"/>
                  </a:rPr>
                  <a:t> 4800 </a:t>
                </a:r>
                <a:r>
                  <a:rPr kumimoji="1" lang="ko-Kore-KR" altLang="en-US" dirty="0">
                    <a:latin typeface="+mn-ea"/>
                    <a:sym typeface="Wingdings" pitchFamily="2" charset="2"/>
                  </a:rPr>
                  <a:t>큐비트 절약</a:t>
                </a:r>
                <a:endParaRPr kumimoji="1" lang="en-US" altLang="ko-Kore-KR" dirty="0">
                  <a:latin typeface="+mn-ea"/>
                  <a:sym typeface="Wingdings" pitchFamily="2" charset="2"/>
                </a:endParaRPr>
              </a:p>
              <a:p>
                <a:pPr marL="457200" lvl="1" indent="0" algn="just">
                  <a:buNone/>
                </a:pPr>
                <a:r>
                  <a:rPr kumimoji="1" lang="en-US" altLang="ko-Kore-KR" dirty="0">
                    <a:latin typeface="+mn-ea"/>
                    <a:sym typeface="Wingdings" pitchFamily="2" charset="2"/>
                  </a:rPr>
                  <a:t>But </a:t>
                </a:r>
                <a:r>
                  <a:rPr kumimoji="1" lang="ko-Kore-KR" altLang="en-US" dirty="0">
                    <a:latin typeface="+mn-ea"/>
                    <a:sym typeface="Wingdings" pitchFamily="2" charset="2"/>
                  </a:rPr>
                  <a:t>매 라운드마다 </a:t>
                </a:r>
                <a:r>
                  <a:rPr kumimoji="1" lang="en-US" altLang="ko-Kore-KR" dirty="0">
                    <a:latin typeface="+mn-ea"/>
                    <a:sym typeface="Wingdings" pitchFamily="2" charset="2"/>
                  </a:rPr>
                  <a:t>1</a:t>
                </a:r>
                <a:r>
                  <a:rPr kumimoji="1" lang="en-US" altLang="ko-KR" dirty="0">
                    <a:latin typeface="+mn-ea"/>
                    <a:sym typeface="Wingdings" pitchFamily="2" charset="2"/>
                  </a:rPr>
                  <a:t>600 </a:t>
                </a:r>
                <a:r>
                  <a:rPr kumimoji="1" lang="ko-KR" altLang="en-US" dirty="0" err="1">
                    <a:latin typeface="+mn-ea"/>
                    <a:sym typeface="Wingdings" pitchFamily="2" charset="2"/>
                  </a:rPr>
                  <a:t>큐비트</a:t>
                </a:r>
                <a:r>
                  <a:rPr kumimoji="1" lang="ko-KR" altLang="en-US" dirty="0">
                    <a:latin typeface="+mn-ea"/>
                    <a:sym typeface="Wingdings" pitchFamily="2" charset="2"/>
                  </a:rPr>
                  <a:t> 사용</a:t>
                </a:r>
                <a:endParaRPr kumimoji="1" lang="en-US" altLang="ko-KR" dirty="0">
                  <a:latin typeface="+mn-ea"/>
                  <a:sym typeface="Wingdings" pitchFamily="2" charset="2"/>
                </a:endParaRPr>
              </a:p>
              <a:p>
                <a:pPr marL="457200" lvl="1" indent="0" algn="just">
                  <a:buNone/>
                </a:pPr>
                <a:endParaRPr kumimoji="1" lang="en-US" altLang="ko-Kore-KR" dirty="0">
                  <a:latin typeface="+mn-ea"/>
                  <a:sym typeface="Wingdings" pitchFamily="2" charset="2"/>
                </a:endParaRPr>
              </a:p>
              <a:p>
                <a:pPr marL="457200" lvl="1" indent="0" algn="just">
                  <a:buNone/>
                </a:pPr>
                <a:endParaRPr kumimoji="1" lang="en-US" altLang="ko-Kore-KR" dirty="0">
                  <a:latin typeface="+mn-ea"/>
                  <a:sym typeface="Wingdings" pitchFamily="2" charset="2"/>
                </a:endParaRPr>
              </a:p>
              <a:p>
                <a:pPr marL="457200" lvl="1" indent="0" algn="just">
                  <a:buNone/>
                </a:pPr>
                <a:endParaRPr kumimoji="1" lang="en-US" altLang="ko-Kore-KR" dirty="0">
                  <a:latin typeface="+mn-ea"/>
                  <a:sym typeface="Wingdings" pitchFamily="2" charset="2"/>
                </a:endParaRPr>
              </a:p>
              <a:p>
                <a:pPr marL="457200" lvl="1" indent="0" algn="just">
                  <a:buNone/>
                </a:pPr>
                <a:endParaRPr kumimoji="1" lang="en-US" altLang="ko-Kore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9E4A04F-A7B4-737E-77A4-01748DC2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37045" y="1046378"/>
                <a:ext cx="11717903" cy="5603875"/>
              </a:xfrm>
              <a:blipFill>
                <a:blip r:embed="rId2"/>
                <a:stretch>
                  <a:fillRect l="-866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B3447B0-22E8-30B5-AFA0-91E495BE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25" y="2021377"/>
            <a:ext cx="6392350" cy="15702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D3DA4F5-D3B2-CC2D-59B3-96F3A3ED862F}"/>
              </a:ext>
            </a:extLst>
          </p:cNvPr>
          <p:cNvSpPr/>
          <p:nvPr/>
        </p:nvSpPr>
        <p:spPr>
          <a:xfrm>
            <a:off x="4476763" y="2699657"/>
            <a:ext cx="4078514" cy="18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B862254-C2AB-5E05-2241-91C588B93AEF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673469" y="2790667"/>
            <a:ext cx="3803294" cy="2145595"/>
          </a:xfrm>
          <a:prstGeom prst="bentConnector3">
            <a:avLst>
              <a:gd name="adj1" fmla="val 10601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F1EED0-F512-6D17-AE9D-0015AAFD2250}"/>
              </a:ext>
            </a:extLst>
          </p:cNvPr>
          <p:cNvSpPr txBox="1"/>
          <p:nvPr/>
        </p:nvSpPr>
        <p:spPr>
          <a:xfrm>
            <a:off x="673469" y="4751597"/>
            <a:ext cx="893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 </a:t>
            </a:r>
            <a:r>
              <a:rPr kumimoji="1" lang="en-US" altLang="ko-Kore-KR" dirty="0"/>
              <a:t>CNOT </a:t>
            </a:r>
            <a:r>
              <a:rPr kumimoji="1" lang="ko-Kore-KR" altLang="en-US" dirty="0"/>
              <a:t>게이트를 사용하여 </a:t>
            </a:r>
            <a:r>
              <a:rPr kumimoji="1" lang="en-US" altLang="ko-Kore-KR" dirty="0"/>
              <a:t>input[x-1][-][z] </a:t>
            </a:r>
            <a:r>
              <a:rPr kumimoji="1" lang="ko-Kore-KR" altLang="en-US" dirty="0"/>
              <a:t>에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있는 </a:t>
            </a:r>
            <a:r>
              <a:rPr kumimoji="1" lang="en-US" altLang="ko-Kore-KR" dirty="0"/>
              <a:t>column</a:t>
            </a:r>
            <a:r>
              <a:rPr kumimoji="1" lang="ko-Kore-KR" altLang="en-US" dirty="0"/>
              <a:t>들의 합을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모두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anc</a:t>
            </a:r>
            <a:r>
              <a:rPr kumimoji="1" lang="ko-Kore-KR" altLang="en-US" dirty="0"/>
              <a:t>에 저장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FA3923-AA47-5680-2008-66F9AEF09E78}"/>
              </a:ext>
            </a:extLst>
          </p:cNvPr>
          <p:cNvSpPr/>
          <p:nvPr/>
        </p:nvSpPr>
        <p:spPr>
          <a:xfrm>
            <a:off x="4468611" y="2930840"/>
            <a:ext cx="4823564" cy="18202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FD828-BD2D-4A67-289B-6E73EC69CAF3}"/>
              </a:ext>
            </a:extLst>
          </p:cNvPr>
          <p:cNvSpPr txBox="1"/>
          <p:nvPr/>
        </p:nvSpPr>
        <p:spPr>
          <a:xfrm>
            <a:off x="673468" y="5151228"/>
            <a:ext cx="1055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 </a:t>
            </a:r>
            <a:r>
              <a:rPr kumimoji="1" lang="en-US" altLang="ko-Kore-KR" dirty="0"/>
              <a:t>CNOT </a:t>
            </a:r>
            <a:r>
              <a:rPr kumimoji="1" lang="ko-Kore-KR" altLang="en-US" dirty="0"/>
              <a:t>게이트를 사용하여 </a:t>
            </a:r>
            <a:r>
              <a:rPr kumimoji="1" lang="en-US" altLang="ko-Kore-KR" dirty="0"/>
              <a:t>input[x</a:t>
            </a:r>
            <a:r>
              <a:rPr kumimoji="1" lang="en-US" altLang="ko-KR" dirty="0"/>
              <a:t>+1</a:t>
            </a:r>
            <a:r>
              <a:rPr kumimoji="1" lang="en-US" altLang="ko-Kore-KR" dirty="0"/>
              <a:t>][-][z</a:t>
            </a:r>
            <a:r>
              <a:rPr kumimoji="1" lang="en-US" altLang="ko-KR" dirty="0"/>
              <a:t>+1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에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있는 </a:t>
            </a:r>
            <a:r>
              <a:rPr kumimoji="1" lang="en-US" altLang="ko-Kore-KR" dirty="0"/>
              <a:t>column</a:t>
            </a:r>
            <a:r>
              <a:rPr kumimoji="1" lang="ko-Kore-KR" altLang="en-US" dirty="0"/>
              <a:t>들의 합을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모두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anc</a:t>
            </a:r>
            <a:r>
              <a:rPr kumimoji="1" lang="ko-Kore-KR" altLang="en-US" dirty="0"/>
              <a:t>에 저장 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 </a:t>
            </a:r>
            <a:r>
              <a:rPr kumimoji="1" lang="ko-KR" altLang="en-US" dirty="0"/>
              <a:t>중첩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 </a:t>
            </a: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BEA00E9-1898-0AF6-F850-1D42BAA60FD9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 rot="10800000" flipV="1">
            <a:off x="673469" y="3021850"/>
            <a:ext cx="3795143" cy="2314043"/>
          </a:xfrm>
          <a:prstGeom prst="bentConnector3">
            <a:avLst>
              <a:gd name="adj1" fmla="val 11023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6F1B1F-014B-779B-5F2E-CF1D6DB28A5F}"/>
              </a:ext>
            </a:extLst>
          </p:cNvPr>
          <p:cNvSpPr/>
          <p:nvPr/>
        </p:nvSpPr>
        <p:spPr>
          <a:xfrm>
            <a:off x="4468611" y="3159510"/>
            <a:ext cx="1903160" cy="168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7CBA9706-CDA9-A399-4BAD-28930AB34BCF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>
          <a:xfrm rot="10800000" flipV="1">
            <a:off x="673469" y="3243669"/>
            <a:ext cx="3795143" cy="2491856"/>
          </a:xfrm>
          <a:prstGeom prst="bentConnector3">
            <a:avLst>
              <a:gd name="adj1" fmla="val 106023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C052FE-2FFF-ED9B-1C74-1DC5CB50473B}"/>
              </a:ext>
            </a:extLst>
          </p:cNvPr>
          <p:cNvSpPr txBox="1"/>
          <p:nvPr/>
        </p:nvSpPr>
        <p:spPr>
          <a:xfrm>
            <a:off x="673468" y="5550859"/>
            <a:ext cx="96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 </a:t>
            </a:r>
            <a:r>
              <a:rPr kumimoji="1" lang="en-US" altLang="ko-Kore-KR" dirty="0"/>
              <a:t>CNOT </a:t>
            </a:r>
            <a:r>
              <a:rPr kumimoji="1" lang="ko-Kore-KR" altLang="en-US" dirty="0"/>
              <a:t>게이트를 사용하여 </a:t>
            </a:r>
            <a:r>
              <a:rPr kumimoji="1" lang="en-US" altLang="ko-Kore-KR" dirty="0" err="1"/>
              <a:t>anc</a:t>
            </a:r>
            <a:r>
              <a:rPr kumimoji="1" lang="ko-Kore-KR" altLang="en-US" dirty="0"/>
              <a:t>와 기존 </a:t>
            </a:r>
            <a:r>
              <a:rPr kumimoji="1" lang="en-US" altLang="ko-Kore-KR" dirty="0"/>
              <a:t>input[x][y][z] </a:t>
            </a:r>
            <a:r>
              <a:rPr kumimoji="1" lang="ko-Kore-KR" altLang="en-US" dirty="0"/>
              <a:t>에 대한 </a:t>
            </a:r>
            <a:r>
              <a:rPr kumimoji="1" lang="en-US" altLang="ko-KR" dirty="0"/>
              <a:t>mod 2 </a:t>
            </a:r>
            <a:r>
              <a:rPr kumimoji="1" lang="ko-KR" altLang="en-US" dirty="0"/>
              <a:t>덧셈 진행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저장은 </a:t>
            </a:r>
            <a:r>
              <a:rPr kumimoji="1" lang="en-US" altLang="ko-KR" dirty="0" err="1">
                <a:sym typeface="Wingdings" pitchFamily="2" charset="2"/>
              </a:rPr>
              <a:t>anc</a:t>
            </a:r>
            <a:endParaRPr kumimoji="1" lang="ko-Kore-KR" altLang="en-US" dirty="0"/>
          </a:p>
        </p:txBody>
      </p:sp>
      <p:sp>
        <p:nvSpPr>
          <p:cNvPr id="27" name="포인트가 5개인 별[5] 26">
            <a:extLst>
              <a:ext uri="{FF2B5EF4-FFF2-40B4-BE49-F238E27FC236}">
                <a16:creationId xmlns:a16="http://schemas.microsoft.com/office/drawing/2014/main" id="{D26B8723-DFCD-82E6-CF37-F97FC42154E5}"/>
              </a:ext>
            </a:extLst>
          </p:cNvPr>
          <p:cNvSpPr/>
          <p:nvPr/>
        </p:nvSpPr>
        <p:spPr>
          <a:xfrm>
            <a:off x="841433" y="5974598"/>
            <a:ext cx="353654" cy="351598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2E446C-2CAC-C2C1-89FE-E17355190B1B}"/>
              </a:ext>
            </a:extLst>
          </p:cNvPr>
          <p:cNvSpPr txBox="1"/>
          <p:nvPr/>
        </p:nvSpPr>
        <p:spPr>
          <a:xfrm>
            <a:off x="1195087" y="5984404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6"/>
                </a:solidFill>
              </a:rPr>
              <a:t>1-2-3 </a:t>
            </a:r>
            <a:r>
              <a:rPr kumimoji="1" lang="ko-Kore-KR" altLang="en-US" b="1" dirty="0">
                <a:solidFill>
                  <a:schemeClr val="accent6"/>
                </a:solidFill>
              </a:rPr>
              <a:t>반복에서 </a:t>
            </a:r>
            <a:r>
              <a:rPr kumimoji="1" lang="en-US" altLang="ko-Kore-KR" b="1" dirty="0">
                <a:solidFill>
                  <a:schemeClr val="accent6"/>
                </a:solidFill>
              </a:rPr>
              <a:t>input[x][y][z]</a:t>
            </a:r>
            <a:r>
              <a:rPr kumimoji="1" lang="ko-Kore-KR" altLang="en-US" b="1" dirty="0">
                <a:solidFill>
                  <a:schemeClr val="accent6"/>
                </a:solidFill>
              </a:rPr>
              <a:t>는 이후 </a:t>
            </a:r>
            <a:r>
              <a:rPr kumimoji="1" lang="en-US" altLang="ko-Kore-KR" b="1" dirty="0">
                <a:solidFill>
                  <a:schemeClr val="accent6"/>
                </a:solidFill>
              </a:rPr>
              <a:t>1</a:t>
            </a:r>
            <a:r>
              <a:rPr kumimoji="1" lang="en-US" altLang="ko-KR" b="1" dirty="0">
                <a:solidFill>
                  <a:schemeClr val="accent6"/>
                </a:solidFill>
              </a:rPr>
              <a:t>,2 </a:t>
            </a:r>
            <a:r>
              <a:rPr kumimoji="1" lang="ko-KR" altLang="en-US" b="1" dirty="0">
                <a:solidFill>
                  <a:schemeClr val="accent6"/>
                </a:solidFill>
              </a:rPr>
              <a:t>에서 사용되므로 값이 유지되어야 함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7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E3F1-303C-1EB5-A685-AB1A4F1E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37A9AF7-5ED4-AF13-F883-64C25A7DF8B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𝑟h𝑜</m:t>
                        </m:r>
                      </m:e>
                    </m:d>
                  </m:oMath>
                </a14:m>
                <a:endParaRPr lang="en-US" altLang="ko-KR" sz="2400" dirty="0">
                  <a:effectLst/>
                </a:endParaRPr>
              </a:p>
              <a:p>
                <a:pPr marL="457200" lvl="1" indent="0">
                  <a:buNone/>
                </a:pPr>
                <a:r>
                  <a:rPr lang="ko-KR" altLang="en-US" dirty="0">
                    <a:effectLst/>
                  </a:rPr>
                  <a:t>각 </a:t>
                </a:r>
                <a:r>
                  <a:rPr lang="en-US" altLang="ko-KR" dirty="0">
                    <a:effectLst/>
                  </a:rPr>
                  <a:t>lane</a:t>
                </a:r>
                <a:r>
                  <a:rPr lang="ko-KR" altLang="en-US" dirty="0">
                    <a:effectLst/>
                  </a:rPr>
                  <a:t>에서 정해진 </a:t>
                </a:r>
                <a:r>
                  <a:rPr lang="en" altLang="ko-Kore-KR" dirty="0">
                    <a:effectLst/>
                  </a:rPr>
                  <a:t>offset </a:t>
                </a:r>
                <a:r>
                  <a:rPr lang="ko-KR" altLang="en-US" dirty="0">
                    <a:effectLst/>
                  </a:rPr>
                  <a:t>만큼 </a:t>
                </a:r>
                <a:r>
                  <a:rPr lang="en" altLang="ko-Kore-KR" dirty="0">
                    <a:effectLst/>
                  </a:rPr>
                  <a:t>Rotate</a:t>
                </a:r>
                <a:r>
                  <a:rPr lang="ko-KR" altLang="en-US" dirty="0">
                    <a:effectLst/>
                  </a:rPr>
                  <a:t>하는 과정 </a:t>
                </a:r>
                <a:endParaRPr lang="ko-KR" altLang="en-US" sz="3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37A9AF7-5ED4-AF13-F883-64C25A7DF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1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732BF8D-FF37-F474-9BF3-41EEAC05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49" y="3231651"/>
            <a:ext cx="7044731" cy="27018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0B6977-D9FD-3623-C105-C719AAEF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72" y="3549678"/>
            <a:ext cx="4261285" cy="23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3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1ED2-9152-CEF9-A7D4-27B7D163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Secure Hash Algorithm(SHA)-3</a:t>
            </a:r>
            <a:r>
              <a:rPr lang="ko-KR" altLang="en-US" dirty="0"/>
              <a:t> </a:t>
            </a:r>
            <a:r>
              <a:rPr lang="en-US" altLang="ko-KR" dirty="0"/>
              <a:t>Quantum circuit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B22621F-6030-83E8-12FC-AD651F3A408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𝑟h𝑜</m:t>
                        </m:r>
                      </m:e>
                    </m:d>
                  </m:oMath>
                </a14:m>
                <a:r>
                  <a:rPr lang="en-US" altLang="ko-KR" sz="2400" dirty="0">
                    <a:effectLst/>
                  </a:rPr>
                  <a:t> Quantum circuit</a:t>
                </a: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B22621F-6030-83E8-12FC-AD651F3A4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2392943-EC4C-2DAF-5962-28CB9118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211" y="4900088"/>
            <a:ext cx="7049578" cy="13844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1B930C-24EE-14A4-E16C-6507BD32C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254" y="2134845"/>
            <a:ext cx="3695889" cy="2067502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92590A09-0D59-A72E-6D64-5D62C6F888D1}"/>
              </a:ext>
            </a:extLst>
          </p:cNvPr>
          <p:cNvSpPr/>
          <p:nvPr/>
        </p:nvSpPr>
        <p:spPr>
          <a:xfrm>
            <a:off x="5150376" y="2699802"/>
            <a:ext cx="620391" cy="495945"/>
          </a:xfrm>
          <a:prstGeom prst="rightArrow">
            <a:avLst>
              <a:gd name="adj1" fmla="val 50000"/>
              <a:gd name="adj2" fmla="val 6738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3DC36A95-E6CB-7299-E0BE-2EDE3977F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475563"/>
                  </p:ext>
                </p:extLst>
              </p:nvPr>
            </p:nvGraphicFramePr>
            <p:xfrm>
              <a:off x="6096000" y="1850494"/>
              <a:ext cx="4778646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441">
                      <a:extLst>
                        <a:ext uri="{9D8B030D-6E8A-4147-A177-3AD203B41FA5}">
                          <a16:colId xmlns:a16="http://schemas.microsoft.com/office/drawing/2014/main" val="1961028817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2509473719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427493845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1316474128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1022774324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1952496024"/>
                        </a:ext>
                      </a:extLst>
                    </a:gridCol>
                  </a:tblGrid>
                  <a:tr h="344584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717787"/>
                      </a:ext>
                    </a:extLst>
                  </a:tr>
                  <a:tr h="3445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39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0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3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720633"/>
                      </a:ext>
                    </a:extLst>
                  </a:tr>
                  <a:tr h="3445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0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73064"/>
                      </a:ext>
                    </a:extLst>
                  </a:tr>
                  <a:tr h="3445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r>
                            <a:rPr lang="en-US" altLang="ko-KR" dirty="0"/>
                            <a:t>2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9680510"/>
                      </a:ext>
                    </a:extLst>
                  </a:tr>
                  <a:tr h="3445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9659373"/>
                      </a:ext>
                    </a:extLst>
                  </a:tr>
                  <a:tr h="3445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7540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3DC36A95-E6CB-7299-E0BE-2EDE3977F0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475563"/>
                  </p:ext>
                </p:extLst>
              </p:nvPr>
            </p:nvGraphicFramePr>
            <p:xfrm>
              <a:off x="6096000" y="1850494"/>
              <a:ext cx="4778646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96441">
                      <a:extLst>
                        <a:ext uri="{9D8B030D-6E8A-4147-A177-3AD203B41FA5}">
                          <a16:colId xmlns:a16="http://schemas.microsoft.com/office/drawing/2014/main" val="1961028817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2509473719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427493845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1316474128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1022774324"/>
                        </a:ext>
                      </a:extLst>
                    </a:gridCol>
                    <a:gridCol w="796441">
                      <a:extLst>
                        <a:ext uri="{9D8B030D-6E8A-4147-A177-3AD203B41FA5}">
                          <a16:colId xmlns:a16="http://schemas.microsoft.com/office/drawing/2014/main" val="19524960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01587" t="-3448" r="-400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201587" t="-3448" r="-300000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306452" t="-3448" r="-204839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3448" r="-101587" b="-5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500000" t="-3448" r="-1587" b="-5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7177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103448" r="-5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39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0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3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7206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203448" r="-5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0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273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303448" r="-5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r>
                            <a:rPr lang="en-US" altLang="ko-KR" dirty="0"/>
                            <a:t>2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96805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403448" r="-500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9659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587" t="-503448" r="-500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7540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936737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949</Words>
  <Application>Microsoft Macintosh PowerPoint</Application>
  <PresentationFormat>와이드스크린</PresentationFormat>
  <Paragraphs>174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Helvetica</vt:lpstr>
      <vt:lpstr>CryptoCraft 테마</vt:lpstr>
      <vt:lpstr>제목 테마</vt:lpstr>
      <vt:lpstr>SHA3 양자회로 구현 https://youtu.be/6VgPPAVsxBg</vt:lpstr>
      <vt:lpstr>Secure Hash Algorithm(SHA)-3</vt:lpstr>
      <vt:lpstr>Secure Hash Algorithm(SHA)-3</vt:lpstr>
      <vt:lpstr>Secure Hash Algorithm(SHA)-3</vt:lpstr>
      <vt:lpstr>Secure Hash Algorithm(SHA)-3</vt:lpstr>
      <vt:lpstr>Secure Hash Algorithm(SHA)-3</vt:lpstr>
      <vt:lpstr>Secure Hash Algorithm(SHA)-3 Quantum circuit</vt:lpstr>
      <vt:lpstr>Secure Hash Algorithm(SHA)-3</vt:lpstr>
      <vt:lpstr>Secure Hash Algorithm(SHA)-3 Quantum circuit</vt:lpstr>
      <vt:lpstr>Secure Hash Algorithm(SHA)-3</vt:lpstr>
      <vt:lpstr>Secure Hash Algorithm(SHA)-3</vt:lpstr>
      <vt:lpstr>Secure Hash Algorithm(SHA)-3</vt:lpstr>
      <vt:lpstr>Secure Hash Algorithm(SHA)-3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137</cp:revision>
  <dcterms:created xsi:type="dcterms:W3CDTF">2019-03-05T04:29:07Z</dcterms:created>
  <dcterms:modified xsi:type="dcterms:W3CDTF">2022-12-11T18:59:15Z</dcterms:modified>
</cp:coreProperties>
</file>