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4"/>
  </p:notesMasterIdLst>
  <p:handoutMasterIdLst>
    <p:handoutMasterId r:id="rId15"/>
  </p:handoutMasterIdLst>
  <p:sldIdLst>
    <p:sldId id="269" r:id="rId3"/>
    <p:sldId id="312" r:id="rId4"/>
    <p:sldId id="319" r:id="rId5"/>
    <p:sldId id="318" r:id="rId6"/>
    <p:sldId id="313" r:id="rId7"/>
    <p:sldId id="316" r:id="rId8"/>
    <p:sldId id="317" r:id="rId9"/>
    <p:sldId id="314" r:id="rId10"/>
    <p:sldId id="311" r:id="rId11"/>
    <p:sldId id="315" r:id="rId12"/>
    <p:sldId id="274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6019" autoAdjust="0"/>
    <p:restoredTop sz="94660"/>
  </p:normalViewPr>
  <p:slideViewPr>
    <p:cSldViewPr snapToGrid="0">
      <p:cViewPr varScale="1">
        <p:scale>
          <a:sx n="164" d="100"/>
          <a:sy n="164" d="100"/>
        </p:scale>
        <p:origin x="472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8.xml"/><Relationship Id="rId19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2024. 8. 1.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Autofit/>
          </a:bodyPr>
          <a:lstStyle/>
          <a:p>
            <a:r>
              <a:rPr lang="en-US" altLang="ko-KR" sz="4000" dirty="0"/>
              <a:t>ARM </a:t>
            </a:r>
            <a:r>
              <a:rPr lang="ko-KR" altLang="en-US" sz="4000" dirty="0"/>
              <a:t>프로세서 메모리 사용량 확인</a:t>
            </a:r>
            <a:br>
              <a:rPr lang="en-US" altLang="ko-KR" sz="4000" dirty="0"/>
            </a:br>
            <a:br>
              <a:rPr lang="en-US" altLang="ko-KR" sz="4000" dirty="0"/>
            </a:br>
            <a:r>
              <a:rPr lang="en-US" altLang="ko-KR" sz="3200" dirty="0"/>
              <a:t>https://</a:t>
            </a:r>
            <a:r>
              <a:rPr lang="en-US" altLang="ko-KR" sz="3200" dirty="0" err="1"/>
              <a:t>youtu.be</a:t>
            </a:r>
            <a:r>
              <a:rPr lang="en-US" altLang="ko-KR" sz="3200" dirty="0"/>
              <a:t>/ef6lvQ23G2k</a:t>
            </a:r>
            <a:endParaRPr lang="ko-KR" altLang="en-US" sz="40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0F2E045-14AF-FD73-48CF-D85BDA063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 사용량 측정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Xcode</a:t>
            </a:r>
            <a:r>
              <a:rPr kumimoji="1" lang="en-US" altLang="ko-KR" dirty="0"/>
              <a:t> Memory Report</a:t>
            </a:r>
            <a:r>
              <a:rPr kumimoji="1" lang="ko-KR" altLang="en-US" dirty="0"/>
              <a:t> </a:t>
            </a:r>
            <a:r>
              <a:rPr kumimoji="1" lang="en-US" altLang="ko-KR" dirty="0"/>
              <a:t>+</a:t>
            </a:r>
            <a:r>
              <a:rPr kumimoji="1" lang="ko-KR" altLang="en-US" dirty="0"/>
              <a:t> </a:t>
            </a:r>
            <a:r>
              <a:rPr kumimoji="1" lang="en-US" altLang="ko-KR" dirty="0"/>
              <a:t>Profiler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A3CB0E-A245-7863-D9C8-22330634F6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R" sz="2400" dirty="0"/>
              <a:t>Profiler</a:t>
            </a:r>
            <a:r>
              <a:rPr kumimoji="1" lang="ko-KR" altLang="en-US" sz="2400" dirty="0"/>
              <a:t>에서 소수점 둘째자리의 </a:t>
            </a:r>
            <a:r>
              <a:rPr kumimoji="1" lang="en-US" altLang="ko-KR" sz="2400" dirty="0"/>
              <a:t>MB</a:t>
            </a:r>
            <a:r>
              <a:rPr kumimoji="1" lang="ko-KR" altLang="en-US" sz="2400" dirty="0"/>
              <a:t> 단위까지 확인 가능</a:t>
            </a:r>
            <a:endParaRPr kumimoji="1" lang="en-US" altLang="ko-KR" sz="2400" dirty="0"/>
          </a:p>
          <a:p>
            <a:r>
              <a:rPr kumimoji="1" lang="ko-KR" altLang="en-US" sz="2400" dirty="0"/>
              <a:t>하지만 해당 방법도 </a:t>
            </a:r>
            <a:r>
              <a:rPr kumimoji="1" lang="en-US" altLang="ko-KR" sz="2400" dirty="0" err="1"/>
              <a:t>Valgrind</a:t>
            </a:r>
            <a:r>
              <a:rPr kumimoji="1" lang="ko-KR" altLang="en-US" sz="2400" dirty="0"/>
              <a:t>와 같이 </a:t>
            </a:r>
            <a:r>
              <a:rPr kumimoji="1" lang="en-US" altLang="ko-KR" sz="2400" dirty="0"/>
              <a:t>heap, stack</a:t>
            </a:r>
            <a:r>
              <a:rPr kumimoji="1" lang="ko-KR" altLang="en-US" sz="2400" dirty="0"/>
              <a:t>에 대한 정보를 확인하긴 어려움</a:t>
            </a:r>
            <a:endParaRPr kumimoji="1" lang="en-US" altLang="ko-KR" sz="2400" dirty="0"/>
          </a:p>
          <a:p>
            <a:r>
              <a:rPr kumimoji="1" lang="ko-KR" altLang="en-US" sz="2400" dirty="0"/>
              <a:t>메모리 전체 사용에 대해서만 대략적으로 확인가능</a:t>
            </a:r>
            <a:endParaRPr kumimoji="1" lang="en-US" altLang="ko-KR" sz="2400" dirty="0"/>
          </a:p>
          <a:p>
            <a:r>
              <a:rPr kumimoji="1" lang="ko-KR" altLang="en-US" sz="2400" dirty="0"/>
              <a:t>코드 분석용이 아닌</a:t>
            </a:r>
            <a:r>
              <a:rPr kumimoji="1" lang="en-US" altLang="ko-KR" sz="2400" dirty="0"/>
              <a:t>,</a:t>
            </a:r>
            <a:r>
              <a:rPr kumimoji="1" lang="ko-KR" altLang="en-US" sz="2400" dirty="0"/>
              <a:t> 컴퓨터의 현재 메모리 사용량 확인용으로 더 적합</a:t>
            </a:r>
          </a:p>
          <a:p>
            <a:endParaRPr kumimoji="1" lang="ko-KR" altLang="en-US" sz="24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C3249845-545C-ACF5-522F-C8797F3451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98378" y="2932857"/>
            <a:ext cx="5881702" cy="3717396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F3BE84C-E61D-DD8F-849C-C25D3EA80C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3699355"/>
            <a:ext cx="5302133" cy="2184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65202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CB51C1A-0D6B-3BFE-9E22-3C924D20C1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 사용량 측정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Valgrind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5C88C51-E3E1-DCF7-885D-5D290CA38B9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dirty="0" err="1">
                <a:latin typeface="+mn-ea"/>
              </a:rPr>
              <a:t>Valgrind</a:t>
            </a:r>
            <a:r>
              <a:rPr kumimoji="1" lang="ko-KR" altLang="en-US" dirty="0" err="1">
                <a:latin typeface="+mn-ea"/>
              </a:rPr>
              <a:t>를</a:t>
            </a:r>
            <a:r>
              <a:rPr kumimoji="1" lang="ko-KR" altLang="en-US" dirty="0">
                <a:latin typeface="+mn-ea"/>
              </a:rPr>
              <a:t> 사용하여 메모리 사용량을 측정할 수 있음</a:t>
            </a:r>
            <a:endParaRPr kumimoji="1" lang="en-US" altLang="ko-KR" dirty="0">
              <a:latin typeface="+mn-ea"/>
            </a:endParaRPr>
          </a:p>
          <a:p>
            <a:r>
              <a:rPr kumimoji="1" lang="ko-KR" altLang="en-US" sz="2400" dirty="0">
                <a:latin typeface="+mn-ea"/>
              </a:rPr>
              <a:t>측정 방법</a:t>
            </a:r>
            <a:endParaRPr kumimoji="1" lang="en-US" altLang="ko-KR" sz="2400" dirty="0">
              <a:latin typeface="+mn-ea"/>
            </a:endParaRPr>
          </a:p>
          <a:p>
            <a:pPr marL="914400" lvl="1" indent="-457200">
              <a:buAutoNum type="arabicPeriod"/>
            </a:pPr>
            <a:r>
              <a:rPr kumimoji="1" lang="ko-KR" altLang="en-US" sz="2000" dirty="0">
                <a:latin typeface="+mn-ea"/>
              </a:rPr>
              <a:t>메모리 사용량을 측정할 소스코드 컴파일</a:t>
            </a:r>
            <a:endParaRPr kumimoji="1" lang="en-US" altLang="ko-KR" sz="2000" dirty="0">
              <a:latin typeface="+mn-ea"/>
            </a:endParaRPr>
          </a:p>
          <a:p>
            <a:pPr lvl="2"/>
            <a:r>
              <a:rPr kumimoji="1" lang="ko-KR" altLang="en-US" sz="1600" dirty="0">
                <a:latin typeface="+mn-ea"/>
              </a:rPr>
              <a:t>이때</a:t>
            </a:r>
            <a:r>
              <a:rPr kumimoji="1" lang="en-US" altLang="ko-KR" sz="1600" dirty="0">
                <a:latin typeface="+mn-ea"/>
              </a:rPr>
              <a:t>,</a:t>
            </a:r>
            <a:r>
              <a:rPr kumimoji="1" lang="ko-KR" altLang="en-US" sz="1600" dirty="0">
                <a:latin typeface="+mn-ea"/>
              </a:rPr>
              <a:t> 반복 횟수는 </a:t>
            </a:r>
            <a:r>
              <a:rPr kumimoji="1" lang="en-US" altLang="ko-KR" sz="1600" dirty="0">
                <a:latin typeface="+mn-ea"/>
              </a:rPr>
              <a:t>1</a:t>
            </a:r>
            <a:r>
              <a:rPr kumimoji="1" lang="ko-KR" altLang="en-US" sz="1600" dirty="0">
                <a:latin typeface="+mn-ea"/>
              </a:rPr>
              <a:t>회로 고정</a:t>
            </a:r>
            <a:r>
              <a:rPr kumimoji="1" lang="en-US" altLang="ko-KR" sz="1600" dirty="0">
                <a:latin typeface="+mn-ea"/>
              </a:rPr>
              <a:t>,</a:t>
            </a:r>
            <a:r>
              <a:rPr kumimoji="1" lang="ko-KR" altLang="en-US" sz="1600" dirty="0">
                <a:latin typeface="+mn-ea"/>
              </a:rPr>
              <a:t> </a:t>
            </a:r>
            <a:r>
              <a:rPr kumimoji="1" lang="en-US" altLang="ko-KR" sz="1600" dirty="0" err="1">
                <a:latin typeface="+mn-ea"/>
              </a:rPr>
              <a:t>Valgrind</a:t>
            </a:r>
            <a:r>
              <a:rPr kumimoji="1" lang="ko-KR" altLang="en-US" sz="1600" dirty="0">
                <a:latin typeface="+mn-ea"/>
              </a:rPr>
              <a:t>는 동적할당이 발생할 때마다 이를 메모리 소모로 기록함</a:t>
            </a:r>
            <a:endParaRPr kumimoji="1" lang="en-US" altLang="ko-KR" sz="1600" dirty="0">
              <a:latin typeface="+mn-ea"/>
            </a:endParaRPr>
          </a:p>
          <a:p>
            <a:pPr lvl="2"/>
            <a:endParaRPr kumimoji="1" lang="en-US" altLang="ko-KR" sz="2000" dirty="0">
              <a:latin typeface="+mn-ea"/>
            </a:endParaRPr>
          </a:p>
          <a:p>
            <a:pPr marL="914400" lvl="1" indent="-457200">
              <a:buAutoNum type="arabicPeriod"/>
            </a:pPr>
            <a:r>
              <a:rPr kumimoji="1" lang="en-US" altLang="ko-KR" sz="2000" dirty="0" err="1">
                <a:latin typeface="+mn-ea"/>
              </a:rPr>
              <a:t>Valgrind</a:t>
            </a:r>
            <a:r>
              <a:rPr kumimoji="1" lang="en-US" altLang="ko-KR" sz="2000" dirty="0">
                <a:latin typeface="+mn-ea"/>
              </a:rPr>
              <a:t> </a:t>
            </a:r>
            <a:r>
              <a:rPr kumimoji="1" lang="ko-KR" altLang="en-US" sz="2000" dirty="0">
                <a:latin typeface="+mn-ea"/>
              </a:rPr>
              <a:t>명령어를 통해 바이너리 파일 실행</a:t>
            </a:r>
            <a:endParaRPr kumimoji="1" lang="en-US" altLang="ko-KR" sz="2000" dirty="0">
              <a:latin typeface="+mn-ea"/>
            </a:endParaRPr>
          </a:p>
          <a:p>
            <a:pPr lvl="2"/>
            <a:r>
              <a:rPr lang="en-US" altLang="ko-KR" sz="1600" dirty="0" err="1">
                <a:latin typeface="+mn-ea"/>
              </a:rPr>
              <a:t>valgrind</a:t>
            </a:r>
            <a:r>
              <a:rPr lang="en-US" altLang="ko-KR" sz="1600" dirty="0">
                <a:latin typeface="+mn-ea"/>
              </a:rPr>
              <a:t> --tool=massif --stacks=yes ./(</a:t>
            </a:r>
            <a:r>
              <a:rPr lang="ko-KR" altLang="en-US" sz="1600" dirty="0">
                <a:latin typeface="+mn-ea"/>
              </a:rPr>
              <a:t>측정파일이름</a:t>
            </a:r>
            <a:r>
              <a:rPr lang="en-US" altLang="ko-KR" sz="1600" dirty="0">
                <a:latin typeface="+mn-ea"/>
              </a:rPr>
              <a:t>)</a:t>
            </a:r>
          </a:p>
          <a:p>
            <a:pPr lvl="2"/>
            <a:endParaRPr kumimoji="1" lang="en-US" altLang="ko-KR" sz="1600" dirty="0">
              <a:latin typeface="+mn-ea"/>
            </a:endParaRPr>
          </a:p>
          <a:p>
            <a:pPr marL="914400" lvl="1" indent="-457200">
              <a:buAutoNum type="arabicPeriod"/>
            </a:pPr>
            <a:r>
              <a:rPr kumimoji="1" lang="ko-KR" altLang="en-US" sz="2000" dirty="0">
                <a:latin typeface="+mn-ea"/>
              </a:rPr>
              <a:t>출력된 로그를 확인하여 </a:t>
            </a:r>
            <a:r>
              <a:rPr kumimoji="1" lang="en-US" altLang="ko-KR" sz="2000" dirty="0" err="1">
                <a:latin typeface="+mn-ea"/>
              </a:rPr>
              <a:t>heap_tree</a:t>
            </a:r>
            <a:r>
              <a:rPr kumimoji="1" lang="en-US" altLang="ko-KR" sz="2000" dirty="0">
                <a:latin typeface="+mn-ea"/>
              </a:rPr>
              <a:t>=peak</a:t>
            </a:r>
            <a:r>
              <a:rPr kumimoji="1" lang="ko-KR" altLang="en-US" sz="2000" dirty="0">
                <a:latin typeface="+mn-ea"/>
              </a:rPr>
              <a:t> 일 때</a:t>
            </a:r>
            <a:r>
              <a:rPr kumimoji="1" lang="en-US" altLang="ko-KR" sz="2000" dirty="0">
                <a:latin typeface="+mn-ea"/>
              </a:rPr>
              <a:t>,</a:t>
            </a:r>
            <a:r>
              <a:rPr kumimoji="1" lang="ko-KR" altLang="en-US" sz="2000" dirty="0">
                <a:latin typeface="+mn-ea"/>
              </a:rPr>
              <a:t> </a:t>
            </a:r>
            <a:r>
              <a:rPr kumimoji="1" lang="en-US" altLang="ko-KR" sz="2000" dirty="0">
                <a:latin typeface="+mn-ea"/>
              </a:rPr>
              <a:t>Stack</a:t>
            </a:r>
            <a:r>
              <a:rPr kumimoji="1" lang="ko-KR" altLang="en-US" sz="2000" dirty="0">
                <a:latin typeface="+mn-ea"/>
              </a:rPr>
              <a:t> 크기와 </a:t>
            </a:r>
            <a:r>
              <a:rPr kumimoji="1" lang="en-US" altLang="ko-KR" sz="2000" dirty="0" err="1">
                <a:latin typeface="+mn-ea"/>
              </a:rPr>
              <a:t>Haep</a:t>
            </a:r>
            <a:r>
              <a:rPr kumimoji="1" lang="en-US" altLang="ko-KR" sz="2000" dirty="0">
                <a:latin typeface="+mn-ea"/>
              </a:rPr>
              <a:t> </a:t>
            </a:r>
            <a:r>
              <a:rPr kumimoji="1" lang="ko-KR" altLang="en-US" sz="2000" dirty="0">
                <a:latin typeface="+mn-ea"/>
              </a:rPr>
              <a:t>크기 합산</a:t>
            </a:r>
            <a:endParaRPr kumimoji="1" lang="en-US" altLang="ko-KR" sz="2000" dirty="0">
              <a:latin typeface="+mn-ea"/>
            </a:endParaRPr>
          </a:p>
          <a:p>
            <a:pPr marL="914400" lvl="1" indent="-457200">
              <a:buAutoNum type="arabicPeriod"/>
            </a:pPr>
            <a:endParaRPr kumimoji="1" lang="en-US" altLang="ko-KR" sz="2000" dirty="0">
              <a:latin typeface="+mn-ea"/>
            </a:endParaRPr>
          </a:p>
          <a:p>
            <a:r>
              <a:rPr kumimoji="1" lang="en-US" altLang="ko-KR" sz="2400" dirty="0">
                <a:latin typeface="+mn-ea"/>
              </a:rPr>
              <a:t>MAC OS ARM processer</a:t>
            </a:r>
            <a:r>
              <a:rPr kumimoji="1" lang="ko-KR" altLang="en-US" sz="2400" dirty="0">
                <a:latin typeface="+mn-ea"/>
              </a:rPr>
              <a:t>에서 동작하지 않았음</a:t>
            </a:r>
            <a:endParaRPr kumimoji="1" lang="en-US" altLang="ko-KR" sz="24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131151674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3429179-773F-AFC9-A7E9-6858EFE417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 사용량 측정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Valgrind</a:t>
            </a:r>
            <a:endParaRPr kumimoji="1" lang="ko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07BBE3-4100-F0BB-52AC-8A6E3A8B2F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0218" y="1088016"/>
            <a:ext cx="8951563" cy="55622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614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5A74E7-0C4A-01F2-D15E-72147CD6B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 사용량 측정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 err="1"/>
              <a:t>Valgrind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DF8D7CE-547F-4BBE-F089-2CAE0CD751B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-706" t="19535" r="706" b="-7508"/>
          <a:stretch/>
        </p:blipFill>
        <p:spPr>
          <a:xfrm>
            <a:off x="411920" y="1300924"/>
            <a:ext cx="6154361" cy="451320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5E865D05-8C36-5F0C-D8E6-0330F8025AD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6119"/>
          <a:stretch/>
        </p:blipFill>
        <p:spPr>
          <a:xfrm>
            <a:off x="6801071" y="66596"/>
            <a:ext cx="5323770" cy="2410027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F827233A-0276-A73E-B8F1-A5DC9EBEDE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01071" y="2712203"/>
            <a:ext cx="5380137" cy="366377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8AA1558-0F51-9216-C730-9DEE2E081B9A}"/>
              </a:ext>
            </a:extLst>
          </p:cNvPr>
          <p:cNvSpPr txBox="1"/>
          <p:nvPr/>
        </p:nvSpPr>
        <p:spPr>
          <a:xfrm>
            <a:off x="1420933" y="5714258"/>
            <a:ext cx="5380138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" altLang="ko-KR" sz="1100" dirty="0" err="1"/>
              <a:t>valgrind</a:t>
            </a:r>
            <a:r>
              <a:rPr kumimoji="1" lang="ko-KR" altLang="en-US" sz="1100" dirty="0"/>
              <a:t>가 찾을 수 있는 오류 중 일부를 잡을 수 있지만 메모리 누수는 찾을 수 없음 </a:t>
            </a:r>
            <a:endParaRPr kumimoji="1" lang="en-US" altLang="ko-KR" sz="1100" dirty="0"/>
          </a:p>
          <a:p>
            <a:r>
              <a:rPr kumimoji="1" lang="en-US" altLang="ko-KR" sz="1100" dirty="0">
                <a:sym typeface="Wingdings" pitchFamily="2" charset="2"/>
              </a:rPr>
              <a:t></a:t>
            </a:r>
            <a:r>
              <a:rPr kumimoji="1" lang="ko-KR" altLang="en-US" sz="1100" dirty="0">
                <a:sym typeface="Wingdings" pitchFamily="2" charset="2"/>
              </a:rPr>
              <a:t> </a:t>
            </a:r>
            <a:r>
              <a:rPr kumimoji="1" lang="ko-KR" altLang="en-US" sz="1100" dirty="0"/>
              <a:t>즉</a:t>
            </a:r>
            <a:r>
              <a:rPr kumimoji="1" lang="en-US" altLang="ko-KR" sz="1100" dirty="0"/>
              <a:t>,</a:t>
            </a:r>
            <a:r>
              <a:rPr kumimoji="1" lang="ko-KR" altLang="en-US" sz="1100" dirty="0"/>
              <a:t> </a:t>
            </a:r>
            <a:r>
              <a:rPr kumimoji="1" lang="en-US" altLang="ko-KR" sz="1100" dirty="0" err="1"/>
              <a:t>valgrind</a:t>
            </a:r>
            <a:r>
              <a:rPr kumimoji="1" lang="ko-KR" altLang="en-US" sz="1100" dirty="0" err="1"/>
              <a:t>를</a:t>
            </a:r>
            <a:r>
              <a:rPr kumimoji="1" lang="ko-KR" altLang="en-US" sz="1100" dirty="0"/>
              <a:t> 완전히 대체할 수 없음</a:t>
            </a: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85078E08-8AB5-CC5F-5FA1-E3EBFB1F4031}"/>
              </a:ext>
            </a:extLst>
          </p:cNvPr>
          <p:cNvSpPr/>
          <p:nvPr/>
        </p:nvSpPr>
        <p:spPr>
          <a:xfrm>
            <a:off x="805913" y="4572001"/>
            <a:ext cx="945396" cy="131736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38F5545-4B49-A3E8-C120-B2C91E145722}"/>
              </a:ext>
            </a:extLst>
          </p:cNvPr>
          <p:cNvSpPr/>
          <p:nvPr/>
        </p:nvSpPr>
        <p:spPr>
          <a:xfrm>
            <a:off x="10722244" y="5672063"/>
            <a:ext cx="1057835" cy="142067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585081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C166C36-CB7F-D8C6-7DB4-8DD1E4ACB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 사용량 측정</a:t>
            </a:r>
            <a:r>
              <a:rPr kumimoji="1" lang="en-US" altLang="ko-KR" dirty="0"/>
              <a:t> – </a:t>
            </a:r>
            <a:r>
              <a:rPr kumimoji="1" lang="en-US" altLang="ko-KR" dirty="0" err="1"/>
              <a:t>LeakSanitizer</a:t>
            </a:r>
            <a:endParaRPr kumimoji="1" lang="ko-KR" altLang="en-US" dirty="0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3E13289C-35F4-E831-044B-F573B5EA99CF}"/>
              </a:ext>
            </a:extLst>
          </p:cNvPr>
          <p:cNvGrpSpPr/>
          <p:nvPr/>
        </p:nvGrpSpPr>
        <p:grpSpPr>
          <a:xfrm>
            <a:off x="411920" y="1412493"/>
            <a:ext cx="11368160" cy="5167540"/>
            <a:chOff x="135826" y="1274667"/>
            <a:chExt cx="11368160" cy="5167540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D9A7EDC0-F41D-7BD0-6461-654BFECAA3B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5826" y="1274667"/>
              <a:ext cx="4902200" cy="4584700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EA89BBD0-177E-F010-2205-14FA2D6FF6A9}"/>
                </a:ext>
              </a:extLst>
            </p:cNvPr>
            <p:cNvSpPr txBox="1"/>
            <p:nvPr/>
          </p:nvSpPr>
          <p:spPr>
            <a:xfrm>
              <a:off x="6549258" y="6072875"/>
              <a:ext cx="445506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" altLang="ko-KR" dirty="0"/>
                <a:t>https://</a:t>
              </a:r>
              <a:r>
                <a:rPr kumimoji="1" lang="en" altLang="ko-KR" dirty="0" err="1"/>
                <a:t>github.com</a:t>
              </a:r>
              <a:r>
                <a:rPr kumimoji="1" lang="en" altLang="ko-KR" dirty="0"/>
                <a:t>/</a:t>
              </a:r>
              <a:r>
                <a:rPr kumimoji="1" lang="en" altLang="ko-KR" dirty="0" err="1"/>
                <a:t>mhahnFr</a:t>
              </a:r>
              <a:r>
                <a:rPr kumimoji="1" lang="en" altLang="ko-KR" dirty="0"/>
                <a:t>/</a:t>
              </a:r>
              <a:r>
                <a:rPr kumimoji="1" lang="en" altLang="ko-KR" dirty="0" err="1"/>
                <a:t>LeakSanitizer</a:t>
              </a:r>
              <a:endParaRPr kumimoji="1" lang="ko-KR" altLang="en-US" dirty="0"/>
            </a:p>
          </p:txBody>
        </p:sp>
        <p:pic>
          <p:nvPicPr>
            <p:cNvPr id="7" name="그림 6">
              <a:extLst>
                <a:ext uri="{FF2B5EF4-FFF2-40B4-BE49-F238E27FC236}">
                  <a16:creationId xmlns:a16="http://schemas.microsoft.com/office/drawing/2014/main" id="{DEE3E68C-846E-E8FA-B5D0-CA6B3941236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5925230" y="1501550"/>
              <a:ext cx="5578756" cy="4130935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</p:grpSp>
    </p:spTree>
    <p:extLst>
      <p:ext uri="{BB962C8B-B14F-4D97-AF65-F5344CB8AC3E}">
        <p14:creationId xmlns:p14="http://schemas.microsoft.com/office/powerpoint/2010/main" val="36400958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135AC6-5BF8-ED1F-B25A-1CA9C18D31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 사용량 측정</a:t>
            </a:r>
            <a:r>
              <a:rPr kumimoji="1" lang="en-US" altLang="ko-KR" dirty="0"/>
              <a:t> – </a:t>
            </a:r>
            <a:r>
              <a:rPr kumimoji="1" lang="en-US" altLang="ko-KR" dirty="0" err="1"/>
              <a:t>LeakSanitizer</a:t>
            </a:r>
            <a:endParaRPr kumimoji="1"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E3823EAA-4C1E-851E-0DCE-1CBEF1B0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964907"/>
            <a:ext cx="7772400" cy="364724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B51B3578-3091-F3F7-07AE-F0EDDB252F3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117689"/>
            <a:ext cx="7772400" cy="58851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8B5C2EA1-F912-B570-DEDF-AC82FA3544B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348008" y="2737134"/>
            <a:ext cx="5720361" cy="347802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51A2B8A-FF4F-3F3E-646C-638163643FC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11919" y="2737134"/>
            <a:ext cx="5720361" cy="1908799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C408181B-EEF8-D540-9650-88D7225CC2A0}"/>
              </a:ext>
            </a:extLst>
          </p:cNvPr>
          <p:cNvSpPr/>
          <p:nvPr/>
        </p:nvSpPr>
        <p:spPr>
          <a:xfrm>
            <a:off x="411920" y="1410865"/>
            <a:ext cx="7381262" cy="29533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65A1CB0-7FCC-7454-0828-72E87E7CF086}"/>
              </a:ext>
            </a:extLst>
          </p:cNvPr>
          <p:cNvSpPr txBox="1"/>
          <p:nvPr/>
        </p:nvSpPr>
        <p:spPr>
          <a:xfrm>
            <a:off x="8184320" y="1434338"/>
            <a:ext cx="3334567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200" b="1" dirty="0" err="1">
                <a:solidFill>
                  <a:srgbClr val="FF0000"/>
                </a:solidFill>
              </a:rPr>
              <a:t>fsanitize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=leak 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명령어가 </a:t>
            </a:r>
            <a:r>
              <a:rPr kumimoji="1" lang="en-US" altLang="ko-KR" sz="1200" b="1" dirty="0">
                <a:solidFill>
                  <a:srgbClr val="FF0000"/>
                </a:solidFill>
              </a:rPr>
              <a:t>arm</a:t>
            </a:r>
            <a:r>
              <a:rPr kumimoji="1" lang="ko-KR" altLang="en-US" sz="1200" b="1" dirty="0">
                <a:solidFill>
                  <a:srgbClr val="FF0000"/>
                </a:solidFill>
              </a:rPr>
              <a:t>을 지원하지 않음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6D2E113-D4B8-12E3-F539-0279C26458FD}"/>
              </a:ext>
            </a:extLst>
          </p:cNvPr>
          <p:cNvSpPr txBox="1"/>
          <p:nvPr/>
        </p:nvSpPr>
        <p:spPr>
          <a:xfrm>
            <a:off x="8184320" y="1991916"/>
            <a:ext cx="2973891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200" b="1" dirty="0">
                <a:solidFill>
                  <a:srgbClr val="FF0000"/>
                </a:solidFill>
              </a:rPr>
              <a:t>가능한 명령어만을 사용하여 메모리 측정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F6A6CCA-36B9-893E-D50A-286D741F5421}"/>
              </a:ext>
            </a:extLst>
          </p:cNvPr>
          <p:cNvSpPr txBox="1"/>
          <p:nvPr/>
        </p:nvSpPr>
        <p:spPr>
          <a:xfrm>
            <a:off x="4890171" y="2775337"/>
            <a:ext cx="1165704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800" b="1" dirty="0">
                <a:solidFill>
                  <a:srgbClr val="FF0000"/>
                </a:solidFill>
              </a:rPr>
              <a:t>옵션을 바꿔가며 측정</a:t>
            </a: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14F9205-982D-8E57-4E72-5075D0EF15D9}"/>
              </a:ext>
            </a:extLst>
          </p:cNvPr>
          <p:cNvSpPr/>
          <p:nvPr/>
        </p:nvSpPr>
        <p:spPr>
          <a:xfrm>
            <a:off x="6395154" y="3070578"/>
            <a:ext cx="778935" cy="1738489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7911D0CF-925F-DF00-2867-2AE8563636E8}"/>
              </a:ext>
            </a:extLst>
          </p:cNvPr>
          <p:cNvSpPr/>
          <p:nvPr/>
        </p:nvSpPr>
        <p:spPr>
          <a:xfrm>
            <a:off x="411919" y="2737133"/>
            <a:ext cx="4532614" cy="291853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cxnSp>
        <p:nvCxnSpPr>
          <p:cNvPr id="15" name="꺾인 연결선[E] 14">
            <a:extLst>
              <a:ext uri="{FF2B5EF4-FFF2-40B4-BE49-F238E27FC236}">
                <a16:creationId xmlns:a16="http://schemas.microsoft.com/office/drawing/2014/main" id="{CADB133E-B0E1-75E1-0AD4-2A4AFE923F0A}"/>
              </a:ext>
            </a:extLst>
          </p:cNvPr>
          <p:cNvCxnSpPr>
            <a:cxnSpLocks/>
            <a:stCxn id="13" idx="2"/>
            <a:endCxn id="12" idx="1"/>
          </p:cNvCxnSpPr>
          <p:nvPr/>
        </p:nvCxnSpPr>
        <p:spPr>
          <a:xfrm rot="16200000" flipH="1">
            <a:off x="4081272" y="1625940"/>
            <a:ext cx="910837" cy="3716928"/>
          </a:xfrm>
          <a:prstGeom prst="bentConnector2">
            <a:avLst/>
          </a:prstGeom>
          <a:ln w="19050"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pic>
        <p:nvPicPr>
          <p:cNvPr id="3" name="그림 2">
            <a:extLst>
              <a:ext uri="{FF2B5EF4-FFF2-40B4-BE49-F238E27FC236}">
                <a16:creationId xmlns:a16="http://schemas.microsoft.com/office/drawing/2014/main" id="{82F6BDEF-7C0B-8D2F-9E85-D2F867328E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11918" y="4943485"/>
            <a:ext cx="5726863" cy="1271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77824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149DC5D-E0F7-9526-2946-E5088977D4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 사용량 측정</a:t>
            </a:r>
            <a:r>
              <a:rPr kumimoji="1" lang="en-US" altLang="ko-KR" dirty="0"/>
              <a:t> – </a:t>
            </a:r>
            <a:r>
              <a:rPr kumimoji="1" lang="en-US" altLang="ko-KR" dirty="0" err="1"/>
              <a:t>LeakSanitizer</a:t>
            </a:r>
            <a:endParaRPr kumimoji="1"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48AFB05-EBB9-AB8B-8271-F889BBE3EF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59875" y="1288547"/>
            <a:ext cx="7872249" cy="4786392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1C805-44AC-9C06-3678-4A154A6A2E7C}"/>
              </a:ext>
            </a:extLst>
          </p:cNvPr>
          <p:cNvSpPr txBox="1"/>
          <p:nvPr/>
        </p:nvSpPr>
        <p:spPr>
          <a:xfrm>
            <a:off x="2914294" y="6224299"/>
            <a:ext cx="63634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600" dirty="0" err="1"/>
              <a:t>Valgrind</a:t>
            </a:r>
            <a:r>
              <a:rPr kumimoji="1" lang="ko-KR" altLang="en-US" sz="1600" dirty="0"/>
              <a:t>와 동일 선상으로 확인할 수 있을 만한 결과값을 얻기 어려움</a:t>
            </a:r>
          </a:p>
        </p:txBody>
      </p:sp>
    </p:spTree>
    <p:extLst>
      <p:ext uri="{BB962C8B-B14F-4D97-AF65-F5344CB8AC3E}">
        <p14:creationId xmlns:p14="http://schemas.microsoft.com/office/powerpoint/2010/main" val="103403346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946D-A08A-6E4F-9C28-31675C62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 사용량 측정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Xcode Memory Report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34591B9-E55A-544A-FA56-7BAA05D6894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19750"/>
          </a:xfrm>
        </p:spPr>
        <p:txBody>
          <a:bodyPr>
            <a:normAutofit/>
          </a:bodyPr>
          <a:lstStyle/>
          <a:p>
            <a:r>
              <a:rPr kumimoji="1" lang="ko-KR" altLang="en-US" sz="2400" dirty="0"/>
              <a:t>앱의 전체 메모리 사이즈에 대한 그래프를 보여줌</a:t>
            </a:r>
            <a:endParaRPr kumimoji="1" lang="en-US" altLang="ko-KR" sz="2400" dirty="0"/>
          </a:p>
          <a:p>
            <a:pPr lvl="1"/>
            <a:r>
              <a:rPr kumimoji="1" lang="ko-KR" altLang="en-US" sz="1600" dirty="0"/>
              <a:t>따라서 대략적인 코드의 메모리 사용량을 확인하기 위해 코드 부분만 주석한 것과 원본코드의 메모리 사용량 차를 사용할 수 있음</a:t>
            </a:r>
            <a:endParaRPr kumimoji="1" lang="en-US" altLang="ko-KR" sz="16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pPr lvl="1"/>
            <a:endParaRPr kumimoji="1" lang="en-US" altLang="ko-KR" sz="2000" dirty="0"/>
          </a:p>
          <a:p>
            <a:r>
              <a:rPr kumimoji="1" lang="ko-KR" altLang="en-US" sz="2400" dirty="0"/>
              <a:t>하지만 소수점 첫째자리의 </a:t>
            </a:r>
            <a:r>
              <a:rPr kumimoji="1" lang="en-US" altLang="ko-KR" sz="2400" dirty="0"/>
              <a:t>MB</a:t>
            </a:r>
            <a:r>
              <a:rPr kumimoji="1" lang="ko-KR" altLang="en-US" sz="2400" dirty="0"/>
              <a:t>에 대해서만 보여주므로 작은 메모리 사용량까지 추정하기 어려움</a:t>
            </a:r>
            <a:endParaRPr kumimoji="1" lang="en-US" altLang="ko-KR" sz="2400" dirty="0"/>
          </a:p>
          <a:p>
            <a:pPr lvl="1"/>
            <a:r>
              <a:rPr kumimoji="1" lang="ko-KR" altLang="en-US" sz="2000" dirty="0"/>
              <a:t>즉</a:t>
            </a:r>
            <a:r>
              <a:rPr kumimoji="1" lang="en-US" altLang="ko-KR" sz="2000" dirty="0"/>
              <a:t>,</a:t>
            </a:r>
            <a:r>
              <a:rPr kumimoji="1" lang="ko-KR" altLang="en-US" sz="2000" dirty="0"/>
              <a:t> 코드의 메모리 사용량이 적은 경우</a:t>
            </a:r>
            <a:r>
              <a:rPr kumimoji="1" lang="en-US" altLang="ko-KR" sz="2000" dirty="0"/>
              <a:t> </a:t>
            </a:r>
            <a:r>
              <a:rPr kumimoji="1" lang="ko-KR" altLang="en-US" sz="2000" dirty="0"/>
              <a:t>차가 발생하지 않아 추정 어려움</a:t>
            </a:r>
          </a:p>
          <a:p>
            <a:endParaRPr kumimoji="1" lang="ko-KR" altLang="en-US" sz="240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4AA3A4A9-60A2-43F0-8B11-9FCF2486B07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770"/>
          <a:stretch/>
        </p:blipFill>
        <p:spPr>
          <a:xfrm>
            <a:off x="4552031" y="2064868"/>
            <a:ext cx="3087938" cy="1487957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A85616F-244A-C5DD-7A4A-67903151A8AD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53" b="52274"/>
          <a:stretch/>
        </p:blipFill>
        <p:spPr>
          <a:xfrm>
            <a:off x="2531046" y="5162297"/>
            <a:ext cx="7129908" cy="14879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35753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98946D-A08A-6E4F-9C28-31675C6232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메모리 사용량 측정 </a:t>
            </a:r>
            <a:r>
              <a:rPr kumimoji="1" lang="en-US" altLang="ko-KR" dirty="0"/>
              <a:t>–</a:t>
            </a:r>
            <a:r>
              <a:rPr kumimoji="1" lang="ko-KR" altLang="en-US" dirty="0"/>
              <a:t> </a:t>
            </a:r>
            <a:r>
              <a:rPr kumimoji="1" lang="en-US" altLang="ko-KR" dirty="0"/>
              <a:t>Xcode Memory Profiler</a:t>
            </a:r>
            <a:endParaRPr kumimoji="1"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AF4FC23E-BB30-0D9B-9197-9B93D42CB8C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0181"/>
          <a:stretch/>
        </p:blipFill>
        <p:spPr>
          <a:xfrm>
            <a:off x="7209072" y="1170073"/>
            <a:ext cx="3912616" cy="1872980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7D29B7DF-15D2-7B1A-35A8-322F251F5FB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1098321"/>
            <a:ext cx="3783383" cy="220226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B91F6D0-CB62-4C61-9E24-B323AC773C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8053" y="3429000"/>
            <a:ext cx="5297131" cy="3172901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71AF4832-02E9-153C-7C7C-B77DBC934A52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516816" y="3243216"/>
            <a:ext cx="5297132" cy="3552695"/>
          </a:xfrm>
          <a:prstGeom prst="rect">
            <a:avLst/>
          </a:prstGeom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42081119-C54C-F8C5-D4E3-D05960F50A16}"/>
              </a:ext>
            </a:extLst>
          </p:cNvPr>
          <p:cNvSpPr/>
          <p:nvPr/>
        </p:nvSpPr>
        <p:spPr>
          <a:xfrm>
            <a:off x="1852100" y="1737360"/>
            <a:ext cx="719650" cy="142379"/>
          </a:xfrm>
          <a:prstGeom prst="rect">
            <a:avLst/>
          </a:prstGeom>
          <a:noFill/>
          <a:ln w="317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74D95230-B74C-A013-2567-09D244D79843}"/>
              </a:ext>
            </a:extLst>
          </p:cNvPr>
          <p:cNvSpPr/>
          <p:nvPr/>
        </p:nvSpPr>
        <p:spPr>
          <a:xfrm>
            <a:off x="6838741" y="5450774"/>
            <a:ext cx="459314" cy="76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B35CB54-CC2E-D13C-9191-113AA4C29E76}"/>
              </a:ext>
            </a:extLst>
          </p:cNvPr>
          <p:cNvSpPr/>
          <p:nvPr/>
        </p:nvSpPr>
        <p:spPr>
          <a:xfrm flipV="1">
            <a:off x="9509759" y="4974337"/>
            <a:ext cx="263347" cy="7619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R" altLang="en-US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593C59E7-B33E-F0AF-36F2-4434C1F42991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62138" r="34643" b="35694"/>
          <a:stretch/>
        </p:blipFill>
        <p:spPr>
          <a:xfrm>
            <a:off x="4667667" y="5910306"/>
            <a:ext cx="7524333" cy="167424"/>
          </a:xfrm>
          <a:prstGeom prst="rect">
            <a:avLst/>
          </a:prstGeom>
          <a:ln w="19050">
            <a:solidFill>
              <a:srgbClr val="FF0000"/>
            </a:solidFill>
          </a:ln>
        </p:spPr>
      </p:pic>
    </p:spTree>
    <p:extLst>
      <p:ext uri="{BB962C8B-B14F-4D97-AF65-F5344CB8AC3E}">
        <p14:creationId xmlns:p14="http://schemas.microsoft.com/office/powerpoint/2010/main" val="10052559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32591</TotalTime>
  <Words>291</Words>
  <Application>Microsoft Macintosh PowerPoint</Application>
  <PresentationFormat>와이드스크린</PresentationFormat>
  <Paragraphs>42</Paragraphs>
  <Slides>11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11</vt:i4>
      </vt:variant>
    </vt:vector>
  </HeadingPairs>
  <TitlesOfParts>
    <vt:vector size="16" baseType="lpstr">
      <vt:lpstr>맑은 고딕</vt:lpstr>
      <vt:lpstr>Arial</vt:lpstr>
      <vt:lpstr>Wingdings</vt:lpstr>
      <vt:lpstr>CryptoCraft 테마</vt:lpstr>
      <vt:lpstr>제목 테마</vt:lpstr>
      <vt:lpstr>ARM 프로세서 메모리 사용량 확인  https://youtu.be/ef6lvQ23G2k</vt:lpstr>
      <vt:lpstr>메모리 사용량 측정 – Valgrind</vt:lpstr>
      <vt:lpstr>메모리 사용량 측정 – Valgrind</vt:lpstr>
      <vt:lpstr>메모리 사용량 측정 – Valgrind</vt:lpstr>
      <vt:lpstr>메모리 사용량 측정 – LeakSanitizer</vt:lpstr>
      <vt:lpstr>메모리 사용량 측정 – LeakSanitizer</vt:lpstr>
      <vt:lpstr>메모리 사용량 측정 – LeakSanitizer</vt:lpstr>
      <vt:lpstr>메모리 사용량 측정 – Xcode Memory Report</vt:lpstr>
      <vt:lpstr>메모리 사용량 측정 – Xcode Memory Profiler</vt:lpstr>
      <vt:lpstr>메모리 사용량 측정 – Xcode Memory Report + Profiler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587</cp:revision>
  <dcterms:created xsi:type="dcterms:W3CDTF">2019-03-05T04:29:07Z</dcterms:created>
  <dcterms:modified xsi:type="dcterms:W3CDTF">2024-08-01T09:48:16Z</dcterms:modified>
</cp:coreProperties>
</file>