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6" r:id="rId4"/>
    <p:sldId id="290" r:id="rId5"/>
    <p:sldId id="282" r:id="rId6"/>
    <p:sldId id="293" r:id="rId7"/>
    <p:sldId id="288" r:id="rId8"/>
    <p:sldId id="287" r:id="rId9"/>
    <p:sldId id="291" r:id="rId10"/>
    <p:sldId id="292" r:id="rId11"/>
    <p:sldId id="289" r:id="rId12"/>
    <p:sldId id="284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Shared Memory bank conflicts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latin typeface="+mj-ea"/>
                <a:ea typeface="+mj-ea"/>
              </a:rPr>
              <a:t>https://</a:t>
            </a:r>
            <a:r>
              <a:rPr lang="en" altLang="ko-KR" dirty="0" err="1">
                <a:latin typeface="+mj-ea"/>
                <a:ea typeface="+mj-ea"/>
              </a:rPr>
              <a:t>youtu.be</a:t>
            </a:r>
            <a:r>
              <a:rPr lang="en" altLang="ko-KR">
                <a:latin typeface="+mj-ea"/>
                <a:ea typeface="+mj-ea"/>
              </a:rPr>
              <a:t>/2jwAMSuMxVE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209A5-7B80-1B7A-FA24-79857F8C5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91D53-425D-33AF-37D6-44332CC3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6. </a:t>
            </a:r>
            <a:r>
              <a:rPr lang="ko-KR" altLang="en-US" dirty="0">
                <a:latin typeface="+mj-ea"/>
                <a:ea typeface="+mj-ea"/>
              </a:rPr>
              <a:t>성능 비교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0407A-C828-4723-6865-6F581D12F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4704847" cy="5362575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+mn-ea"/>
              <a:ea typeface="+mn-ea"/>
            </a:endParaRPr>
          </a:p>
          <a:p>
            <a:endParaRPr lang="en-US" altLang="ko-KR" sz="2400" dirty="0">
              <a:latin typeface="+mn-ea"/>
              <a:ea typeface="+mn-ea"/>
            </a:endParaRPr>
          </a:p>
          <a:p>
            <a:r>
              <a:rPr lang="ko-KR" altLang="en-US" sz="2400" dirty="0">
                <a:latin typeface="+mn-ea"/>
                <a:ea typeface="+mn-ea"/>
              </a:rPr>
              <a:t>라운드키 공유메모리 사용 분석</a:t>
            </a:r>
            <a:endParaRPr lang="en-US" altLang="ko-KR" sz="2400" dirty="0">
              <a:latin typeface="+mn-ea"/>
              <a:ea typeface="+mn-ea"/>
            </a:endParaRPr>
          </a:p>
          <a:p>
            <a:endParaRPr lang="en-US" altLang="ko-KR" sz="2400" dirty="0">
              <a:latin typeface="+mn-ea"/>
              <a:ea typeface="+mn-ea"/>
            </a:endParaRPr>
          </a:p>
          <a:p>
            <a:r>
              <a:rPr lang="en-US" altLang="ko-KR" sz="2400" dirty="0" err="1">
                <a:latin typeface="+mn-ea"/>
                <a:ea typeface="+mn-ea"/>
              </a:rPr>
              <a:t>Sbox</a:t>
            </a:r>
            <a:r>
              <a:rPr lang="en-US" altLang="ko-KR" sz="2400" dirty="0">
                <a:latin typeface="+mn-ea"/>
                <a:ea typeface="+mn-ea"/>
              </a:rPr>
              <a:t> </a:t>
            </a:r>
            <a:r>
              <a:rPr lang="ko-KR" altLang="en-US" sz="2400" dirty="0">
                <a:latin typeface="+mn-ea"/>
                <a:ea typeface="+mn-ea"/>
              </a:rPr>
              <a:t>처럼 </a:t>
            </a:r>
            <a:r>
              <a:rPr lang="en-US" altLang="ko-KR" sz="2400" dirty="0">
                <a:latin typeface="+mn-ea"/>
                <a:ea typeface="+mn-ea"/>
              </a:rPr>
              <a:t>32</a:t>
            </a:r>
            <a:r>
              <a:rPr lang="ko-KR" altLang="en-US" sz="2400" dirty="0">
                <a:latin typeface="+mn-ea"/>
                <a:ea typeface="+mn-ea"/>
              </a:rPr>
              <a:t>개 복사</a:t>
            </a:r>
            <a:endParaRPr lang="en-US" altLang="ko-KR" sz="2400" dirty="0">
              <a:latin typeface="+mn-ea"/>
              <a:ea typeface="+mn-ea"/>
            </a:endParaRPr>
          </a:p>
          <a:p>
            <a:endParaRPr lang="en-US" altLang="ko-KR" sz="2400" dirty="0">
              <a:latin typeface="+mn-ea"/>
              <a:ea typeface="+mn-ea"/>
            </a:endParaRPr>
          </a:p>
          <a:p>
            <a:r>
              <a:rPr lang="ko-KR" altLang="en-US" sz="2400" dirty="0">
                <a:latin typeface="+mn-ea"/>
                <a:ea typeface="+mn-ea"/>
              </a:rPr>
              <a:t>그냥 하나만</a:t>
            </a:r>
            <a:endParaRPr lang="en-US" altLang="ko-KR" sz="2400" dirty="0">
              <a:latin typeface="+mn-ea"/>
              <a:ea typeface="+mn-ea"/>
            </a:endParaRPr>
          </a:p>
          <a:p>
            <a:pPr lvl="1"/>
            <a:r>
              <a:rPr lang="en-US" altLang="ko-KR" sz="2000" dirty="0">
                <a:latin typeface="+mn-ea"/>
                <a:ea typeface="+mn-ea"/>
              </a:rPr>
              <a:t>broadcast access</a:t>
            </a:r>
          </a:p>
          <a:p>
            <a:pPr lvl="1"/>
            <a:r>
              <a:rPr lang="ko-KR" altLang="en-US" sz="2000" dirty="0">
                <a:latin typeface="+mn-ea"/>
                <a:ea typeface="+mn-ea"/>
              </a:rPr>
              <a:t>모든 스레드가 동일한 뱅크 </a:t>
            </a:r>
            <a:br>
              <a:rPr lang="en-US" altLang="ko-KR" sz="2000" dirty="0">
                <a:latin typeface="+mn-ea"/>
                <a:ea typeface="+mn-ea"/>
              </a:rPr>
            </a:br>
            <a:r>
              <a:rPr lang="ko-KR" altLang="en-US" sz="2000" dirty="0">
                <a:latin typeface="+mn-ea"/>
                <a:ea typeface="+mn-ea"/>
              </a:rPr>
              <a:t>사용할 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A2CF8-19FF-CA2B-C1A7-8C29BD1D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11" y="2582824"/>
            <a:ext cx="6758232" cy="20293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D49B05-6E2D-1C03-A6F7-19F27CA7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702" y="4775639"/>
            <a:ext cx="6758232" cy="20042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30FB52-BC68-D86C-6542-DAF66C8EE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757" y="287385"/>
            <a:ext cx="6591832" cy="20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4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50B7-EA9B-9CB9-CD68-0B472D862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BEF25-3F18-130E-E71E-7BED70E0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7. </a:t>
            </a:r>
            <a:r>
              <a:rPr lang="ko-KR" altLang="en-US" dirty="0">
                <a:latin typeface="+mj-ea"/>
                <a:ea typeface="+mj-ea"/>
              </a:rPr>
              <a:t>이후 </a:t>
            </a:r>
            <a:r>
              <a:rPr lang="en-US" altLang="ko-KR" dirty="0">
                <a:latin typeface="+mj-ea"/>
                <a:ea typeface="+mj-ea"/>
              </a:rPr>
              <a:t>GPU </a:t>
            </a:r>
            <a:r>
              <a:rPr lang="ko-KR" altLang="en-US" dirty="0">
                <a:latin typeface="+mj-ea"/>
                <a:ea typeface="+mj-ea"/>
              </a:rPr>
              <a:t>공부 방향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E3B28-3829-C450-A75D-B6E1B67058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Warp</a:t>
            </a:r>
            <a:r>
              <a:rPr lang="ko-KR" altLang="en-US" dirty="0">
                <a:latin typeface="+mn-ea"/>
                <a:ea typeface="+mn-ea"/>
              </a:rPr>
              <a:t> 투표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매치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리듀스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셔플</a:t>
            </a:r>
            <a:r>
              <a:rPr lang="ko-KR" altLang="en-US" dirty="0">
                <a:latin typeface="+mn-ea"/>
                <a:ea typeface="+mn-ea"/>
              </a:rPr>
              <a:t> 기능 활용 방안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3C5164-4F81-883D-A44B-1E2CCC78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51" y="1793120"/>
            <a:ext cx="5468493" cy="47912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07C12-4B24-0370-0169-273D18EA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36" y="3738428"/>
            <a:ext cx="2010056" cy="1047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2A1B9-D4C8-EA7D-0E17-B0A53781970B}"/>
              </a:ext>
            </a:extLst>
          </p:cNvPr>
          <p:cNvSpPr txBox="1"/>
          <p:nvPr/>
        </p:nvSpPr>
        <p:spPr>
          <a:xfrm>
            <a:off x="0" y="6528438"/>
            <a:ext cx="116325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https://docs.nvidia.com/cuda/cuda-c-programming-guide/index.html?highlight=shared%2520memory#warp-vote-functions</a:t>
            </a:r>
          </a:p>
        </p:txBody>
      </p:sp>
    </p:spTree>
    <p:extLst>
      <p:ext uri="{BB962C8B-B14F-4D97-AF65-F5344CB8AC3E}">
        <p14:creationId xmlns:p14="http://schemas.microsoft.com/office/powerpoint/2010/main" val="180747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B640-1FA2-BED2-D01C-D9255141E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CEF95-FC58-E942-484A-2A6B9D78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공유 메모리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D59179-13DD-D7B8-A0E7-20A657D04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공유메모리는 </a:t>
            </a:r>
            <a:r>
              <a:rPr lang="en-US" altLang="ko-KR" dirty="0" err="1">
                <a:latin typeface="+mn-ea"/>
                <a:ea typeface="+mn-ea"/>
              </a:rPr>
              <a:t>onchip</a:t>
            </a:r>
            <a:r>
              <a:rPr lang="ko-KR" altLang="en-US" dirty="0">
                <a:latin typeface="+mn-ea"/>
                <a:ea typeface="+mn-ea"/>
              </a:rPr>
              <a:t>에 위치해 글로벌 메모리보다 빠른 처리속도를 보여주는 메모리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동적과 정적으로 사용할 수 있고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정적으로 사용할 경우 </a:t>
            </a:r>
            <a:r>
              <a:rPr lang="en-US" altLang="ko-KR" dirty="0">
                <a:latin typeface="+mn-ea"/>
                <a:ea typeface="+mn-ea"/>
              </a:rPr>
              <a:t>48KB </a:t>
            </a:r>
            <a:r>
              <a:rPr lang="ko-KR" altLang="en-US" dirty="0">
                <a:latin typeface="+mn-ea"/>
                <a:ea typeface="+mn-ea"/>
              </a:rPr>
              <a:t>까지 사용할 수 있고 동적으로는 </a:t>
            </a:r>
            <a:r>
              <a:rPr lang="en-US" altLang="ko-KR" dirty="0">
                <a:latin typeface="+mn-ea"/>
                <a:ea typeface="+mn-ea"/>
              </a:rPr>
              <a:t>100KB </a:t>
            </a:r>
            <a:r>
              <a:rPr lang="ko-KR" altLang="en-US" dirty="0">
                <a:latin typeface="+mn-ea"/>
                <a:ea typeface="+mn-ea"/>
              </a:rPr>
              <a:t>정도까지 사용 가능하다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공유메모리가 </a:t>
            </a:r>
            <a:r>
              <a:rPr lang="en-US" altLang="ko-KR" dirty="0">
                <a:latin typeface="+mn-ea"/>
                <a:ea typeface="+mn-ea"/>
              </a:rPr>
              <a:t>L1 </a:t>
            </a:r>
            <a:r>
              <a:rPr lang="ko-KR" altLang="en-US" dirty="0" err="1">
                <a:latin typeface="+mn-ea"/>
                <a:ea typeface="+mn-ea"/>
              </a:rPr>
              <a:t>캐시랑</a:t>
            </a:r>
            <a:r>
              <a:rPr lang="ko-KR" altLang="en-US" dirty="0">
                <a:latin typeface="+mn-ea"/>
                <a:ea typeface="+mn-ea"/>
              </a:rPr>
              <a:t> 자원을 공유한다고 하는데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레지스터가 많이 필요할 경우에는 공유메모리를 동적으로 많이 할당해서 사용하는 것이 오히려 안 좋을 수도 있다고 함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249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6BD41-DEDF-1AC1-EDB0-2F00CA22C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1109A-C5CE-2837-F50F-CE4800C7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Bank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Conflicts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EEEF4-A8E3-F51A-CE95-9E23FF124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공유메모리는 높은 </a:t>
            </a:r>
            <a:r>
              <a:rPr lang="en-US" altLang="ko-KR" dirty="0">
                <a:latin typeface="+mn-ea"/>
                <a:ea typeface="+mn-ea"/>
              </a:rPr>
              <a:t>bandwidth</a:t>
            </a:r>
            <a:r>
              <a:rPr lang="ko-KR" altLang="en-US" dirty="0">
                <a:latin typeface="+mn-ea"/>
                <a:ea typeface="+mn-ea"/>
              </a:rPr>
              <a:t>를 위해서 뱅크라는 </a:t>
            </a:r>
            <a:r>
              <a:rPr lang="en-US" altLang="ko-KR" dirty="0">
                <a:latin typeface="+mn-ea"/>
                <a:ea typeface="+mn-ea"/>
              </a:rPr>
              <a:t>32</a:t>
            </a:r>
            <a:r>
              <a:rPr lang="ko-KR" altLang="en-US" dirty="0">
                <a:latin typeface="+mn-ea"/>
                <a:ea typeface="+mn-ea"/>
              </a:rPr>
              <a:t>개의 동일한 사이즈의 메모리 모듈로 나뉨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워프 단위로 처리가 되는데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워프는 </a:t>
            </a:r>
            <a:r>
              <a:rPr lang="en-US" altLang="ko-KR" dirty="0">
                <a:latin typeface="+mn-ea"/>
                <a:ea typeface="+mn-ea"/>
              </a:rPr>
              <a:t>32</a:t>
            </a:r>
            <a:r>
              <a:rPr lang="ko-KR" altLang="en-US" dirty="0">
                <a:latin typeface="+mn-ea"/>
                <a:ea typeface="+mn-ea"/>
              </a:rPr>
              <a:t>개의 </a:t>
            </a:r>
            <a:r>
              <a:rPr lang="en-US" altLang="ko-KR" dirty="0">
                <a:latin typeface="+mn-ea"/>
                <a:ea typeface="+mn-ea"/>
              </a:rPr>
              <a:t>thread </a:t>
            </a:r>
            <a:r>
              <a:rPr lang="ko-KR" altLang="en-US" dirty="0">
                <a:latin typeface="+mn-ea"/>
                <a:ea typeface="+mn-ea"/>
              </a:rPr>
              <a:t>그룹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서로 다른 스레드가 동일한 </a:t>
            </a:r>
            <a:r>
              <a:rPr lang="en-US" altLang="ko-KR" dirty="0">
                <a:latin typeface="+mn-ea"/>
                <a:ea typeface="+mn-ea"/>
              </a:rPr>
              <a:t>bank</a:t>
            </a:r>
            <a:r>
              <a:rPr lang="ko-KR" altLang="en-US" dirty="0">
                <a:latin typeface="+mn-ea"/>
                <a:ea typeface="+mn-ea"/>
              </a:rPr>
              <a:t>에 접근하면서 병렬로 처리되어야 할 것이 순차적으로 처리되는 문제가 발생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C79B8E-ACBF-B6AD-E201-E085912E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3987508"/>
            <a:ext cx="63912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E390FD-26EB-641F-8F20-B4DD74A8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5011790"/>
            <a:ext cx="70389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60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분석 계기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Camellia GPU </a:t>
            </a:r>
            <a:r>
              <a:rPr lang="ko-KR" altLang="en-US" dirty="0">
                <a:latin typeface="+mn-ea"/>
                <a:ea typeface="+mn-ea"/>
              </a:rPr>
              <a:t>구현 후 프로파일링을 하였는데</a:t>
            </a:r>
            <a:r>
              <a:rPr lang="en-US" altLang="ko-KR" dirty="0">
                <a:latin typeface="+mn-ea"/>
                <a:ea typeface="+mn-ea"/>
              </a:rPr>
              <a:t>, Bank conflict </a:t>
            </a:r>
            <a:r>
              <a:rPr lang="ko-KR" altLang="en-US" dirty="0">
                <a:latin typeface="+mn-ea"/>
                <a:ea typeface="+mn-ea"/>
              </a:rPr>
              <a:t>문제가 있다고 나옴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store </a:t>
            </a:r>
            <a:r>
              <a:rPr lang="ko-KR" altLang="en-US" dirty="0">
                <a:latin typeface="+mn-ea"/>
                <a:ea typeface="+mn-ea"/>
              </a:rPr>
              <a:t>과정에서 뱅크 충돌이 발생하고 있음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63B59-4143-DD34-3D13-0A5F2EA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8" y="5468456"/>
            <a:ext cx="11003279" cy="13667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1B4893-0F46-8E37-D3C0-21F0E57C0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98" y="2494404"/>
            <a:ext cx="788780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7D0A8-6086-061D-ACA0-AD660C439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53BC-222C-DE3B-CFAA-A970CCB8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분석 계기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1ADBF-A514-FCD8-65E9-9AAF86442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Camellia GPU </a:t>
            </a:r>
            <a:r>
              <a:rPr lang="ko-KR" altLang="en-US" dirty="0">
                <a:latin typeface="+mn-ea"/>
                <a:ea typeface="+mn-ea"/>
              </a:rPr>
              <a:t>구현 후 프로파일링을 하였는데</a:t>
            </a:r>
            <a:r>
              <a:rPr lang="en-US" altLang="ko-KR" dirty="0">
                <a:latin typeface="+mn-ea"/>
                <a:ea typeface="+mn-ea"/>
              </a:rPr>
              <a:t>, Bank conflict </a:t>
            </a:r>
            <a:r>
              <a:rPr lang="ko-KR" altLang="en-US" dirty="0">
                <a:latin typeface="+mn-ea"/>
                <a:ea typeface="+mn-ea"/>
              </a:rPr>
              <a:t>문제가 있다고 나옴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store </a:t>
            </a:r>
            <a:r>
              <a:rPr lang="ko-KR" altLang="en-US" dirty="0">
                <a:latin typeface="+mn-ea"/>
                <a:ea typeface="+mn-ea"/>
              </a:rPr>
              <a:t>과정에서 뱅크 충돌이 발생하고 있음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41DC30C-2EFC-F96A-BD54-B09B8C7D2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49907"/>
              </p:ext>
            </p:extLst>
          </p:nvPr>
        </p:nvGraphicFramePr>
        <p:xfrm>
          <a:off x="4690656" y="2845856"/>
          <a:ext cx="7089424" cy="193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178">
                  <a:extLst>
                    <a:ext uri="{9D8B030D-6E8A-4147-A177-3AD203B41FA5}">
                      <a16:colId xmlns:a16="http://schemas.microsoft.com/office/drawing/2014/main" val="1040376375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1809039727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766946427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3409921592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2659244078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2934324215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166837159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1200336408"/>
                    </a:ext>
                  </a:extLst>
                </a:gridCol>
              </a:tblGrid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n-ea"/>
                          <a:ea typeface="+mn-ea"/>
                        </a:rPr>
                        <a:t>Bank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29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55488"/>
                  </a:ext>
                </a:extLst>
              </a:tr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[0][1]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[0][2]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[0][29]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[0][30]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[0][31]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4491"/>
                  </a:ext>
                </a:extLst>
              </a:tr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7567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E6550C8-9077-3770-8D52-FC066793D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3589"/>
              </p:ext>
            </p:extLst>
          </p:nvPr>
        </p:nvGraphicFramePr>
        <p:xfrm>
          <a:off x="4690656" y="5477227"/>
          <a:ext cx="7089424" cy="128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178">
                  <a:extLst>
                    <a:ext uri="{9D8B030D-6E8A-4147-A177-3AD203B41FA5}">
                      <a16:colId xmlns:a16="http://schemas.microsoft.com/office/drawing/2014/main" val="2935107663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364256176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3522638666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815243744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3175907367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236088307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2883607535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609902456"/>
                    </a:ext>
                  </a:extLst>
                </a:gridCol>
              </a:tblGrid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tS[255][0]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[255][1]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[255][2]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[255][29]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[255][30]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[255][31]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84503"/>
                  </a:ext>
                </a:extLst>
              </a:tr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Sbox[255]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Sbox[255]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Sbox[255]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Sbox[255]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Sbox[255]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[255]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6106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9A6ED61-A8FB-4B7D-B31A-DB7B21F7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0" y="3811587"/>
            <a:ext cx="4153163" cy="152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15E2C-7C32-BDEF-3998-09D320A8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E1DF-E869-B339-284D-89302100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원인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00D33-F80D-99F1-15B7-A7B30CFB73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Kepler</a:t>
            </a:r>
            <a:r>
              <a:rPr lang="ko-KR" altLang="en-US" dirty="0">
                <a:latin typeface="+mn-ea"/>
                <a:ea typeface="+mn-ea"/>
              </a:rPr>
              <a:t>부터는 </a:t>
            </a:r>
            <a:r>
              <a:rPr lang="en-US" altLang="ko-KR" dirty="0">
                <a:latin typeface="+mn-ea"/>
                <a:ea typeface="+mn-ea"/>
              </a:rPr>
              <a:t>shared memory</a:t>
            </a:r>
            <a:r>
              <a:rPr lang="ko-KR" altLang="en-US" dirty="0">
                <a:latin typeface="+mn-ea"/>
                <a:ea typeface="+mn-ea"/>
              </a:rPr>
              <a:t>가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가지 </a:t>
            </a:r>
            <a:r>
              <a:rPr lang="en-US" altLang="ko-KR" dirty="0">
                <a:latin typeface="+mn-ea"/>
                <a:ea typeface="+mn-ea"/>
              </a:rPr>
              <a:t>address mode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32 bank</a:t>
            </a:r>
            <a:r>
              <a:rPr lang="ko-KR" altLang="en-US" dirty="0">
                <a:latin typeface="+mn-ea"/>
                <a:ea typeface="+mn-ea"/>
              </a:rPr>
              <a:t>를 가진다고 함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FF818-0BCA-E47F-1A74-981D83D1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00" y="4160255"/>
            <a:ext cx="4540717" cy="21333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E89E6F-581E-366B-6CB7-B7EF59CF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03" y="4288696"/>
            <a:ext cx="4611857" cy="1876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7DEEBC-1317-B189-EFC6-C33CF97F6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73" y="2045867"/>
            <a:ext cx="4424805" cy="1683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60C7D5-D440-3389-A8B6-72A62C3EE6E3}"/>
              </a:ext>
            </a:extLst>
          </p:cNvPr>
          <p:cNvSpPr txBox="1"/>
          <p:nvPr/>
        </p:nvSpPr>
        <p:spPr>
          <a:xfrm>
            <a:off x="0" y="6488668"/>
            <a:ext cx="6128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https://junstar92.tistory.com/288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C5181-6779-EF65-8B6F-47FF1DF20727}"/>
              </a:ext>
            </a:extLst>
          </p:cNvPr>
          <p:cNvSpPr txBox="1"/>
          <p:nvPr/>
        </p:nvSpPr>
        <p:spPr>
          <a:xfrm>
            <a:off x="8449519" y="629355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확인되지 않음</a:t>
            </a:r>
          </a:p>
        </p:txBody>
      </p:sp>
    </p:spTree>
    <p:extLst>
      <p:ext uri="{BB962C8B-B14F-4D97-AF65-F5344CB8AC3E}">
        <p14:creationId xmlns:p14="http://schemas.microsoft.com/office/powerpoint/2010/main" val="3358996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80AF7-F663-BF73-0E21-D699BDDB8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FB24-AD4E-D5B0-B53A-A72E4594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원인 분석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8E7BA1-735A-724E-6D88-7EA013721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337"/>
              </p:ext>
            </p:extLst>
          </p:nvPr>
        </p:nvGraphicFramePr>
        <p:xfrm>
          <a:off x="2551288" y="2845856"/>
          <a:ext cx="7089424" cy="193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178">
                  <a:extLst>
                    <a:ext uri="{9D8B030D-6E8A-4147-A177-3AD203B41FA5}">
                      <a16:colId xmlns:a16="http://schemas.microsoft.com/office/drawing/2014/main" val="1040376375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1809039727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766946427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3409921592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2659244078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2934324215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166837159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1200336408"/>
                    </a:ext>
                  </a:extLst>
                </a:gridCol>
              </a:tblGrid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n-ea"/>
                          <a:ea typeface="+mn-ea"/>
                        </a:rPr>
                        <a:t>Bank 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29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Bank 31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155488"/>
                  </a:ext>
                </a:extLst>
              </a:tr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[0][1]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[0][2]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[0][29]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[0][30]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tS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[0][31]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4491"/>
                  </a:ext>
                </a:extLst>
              </a:tr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7567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B25302D-41BD-4E6F-344D-0C054610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59" y="93133"/>
            <a:ext cx="4865509" cy="179224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A367A1-C858-5643-89DF-1C6F473F7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51712"/>
              </p:ext>
            </p:extLst>
          </p:nvPr>
        </p:nvGraphicFramePr>
        <p:xfrm>
          <a:off x="2551288" y="5477227"/>
          <a:ext cx="7089424" cy="1287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6178">
                  <a:extLst>
                    <a:ext uri="{9D8B030D-6E8A-4147-A177-3AD203B41FA5}">
                      <a16:colId xmlns:a16="http://schemas.microsoft.com/office/drawing/2014/main" val="2935107663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364256176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3522638666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815243744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3175907367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236088307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2883607535"/>
                    </a:ext>
                  </a:extLst>
                </a:gridCol>
                <a:gridCol w="886178">
                  <a:extLst>
                    <a:ext uri="{9D8B030D-6E8A-4147-A177-3AD203B41FA5}">
                      <a16:colId xmlns:a16="http://schemas.microsoft.com/office/drawing/2014/main" val="609902456"/>
                    </a:ext>
                  </a:extLst>
                </a:gridCol>
              </a:tblGrid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tS[255][0]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[255][1]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[255][2]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[255][29]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[255][30]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tS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[255][31]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84503"/>
                  </a:ext>
                </a:extLst>
              </a:tr>
              <a:tr h="643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Sbox[255]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Sbox[255]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Sbox[255]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Sbox[255]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Sbox[255]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Sbox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[255]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61063"/>
                  </a:ext>
                </a:extLst>
              </a:tr>
            </a:tbl>
          </a:graphicData>
        </a:graphic>
      </p:graphicFrame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B5236AB-7D00-E3C8-B4C1-38C8B1535B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5821" y="3811585"/>
            <a:ext cx="12700" cy="2309461"/>
          </a:xfrm>
          <a:prstGeom prst="bentConnector3">
            <a:avLst>
              <a:gd name="adj1" fmla="val 29555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7373DD-88D7-433F-2A89-E3BF37177823}"/>
              </a:ext>
            </a:extLst>
          </p:cNvPr>
          <p:cNvSpPr txBox="1"/>
          <p:nvPr/>
        </p:nvSpPr>
        <p:spPr>
          <a:xfrm>
            <a:off x="411920" y="496631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스레드 </a:t>
            </a:r>
            <a:r>
              <a:rPr lang="en-US" altLang="ko-KR" dirty="0"/>
              <a:t>256</a:t>
            </a:r>
            <a:r>
              <a:rPr lang="ko-KR" altLang="en-US" dirty="0"/>
              <a:t>개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6B12600-AEBD-55A8-5323-08B0AC8BC6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3341" y="369187"/>
            <a:ext cx="5317" cy="4865509"/>
          </a:xfrm>
          <a:prstGeom prst="bentConnector3">
            <a:avLst>
              <a:gd name="adj1" fmla="val -49363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A2EEBE-E921-4C0E-153F-E871B560A9F8}"/>
              </a:ext>
            </a:extLst>
          </p:cNvPr>
          <p:cNvSpPr txBox="1"/>
          <p:nvPr/>
        </p:nvSpPr>
        <p:spPr>
          <a:xfrm>
            <a:off x="5465057" y="202141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Bank 32</a:t>
            </a:r>
            <a:r>
              <a:rPr lang="ko-KR" altLang="en-US" dirty="0"/>
              <a:t>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D74A27-92CA-22D8-AE33-C5C6A0747F7A}"/>
              </a:ext>
            </a:extLst>
          </p:cNvPr>
          <p:cNvSpPr txBox="1"/>
          <p:nvPr/>
        </p:nvSpPr>
        <p:spPr>
          <a:xfrm>
            <a:off x="290091" y="26146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size 1024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C52FB0-ADA0-CD58-F9F2-0F465AC3DED4}"/>
              </a:ext>
            </a:extLst>
          </p:cNvPr>
          <p:cNvSpPr txBox="1"/>
          <p:nvPr/>
        </p:nvSpPr>
        <p:spPr>
          <a:xfrm>
            <a:off x="791946" y="163539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32*256*1024 = 8,388,608 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23C11A7-935F-0B4C-4C71-C62A4DDD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743" t="33126" r="16900" b="40870"/>
          <a:stretch/>
        </p:blipFill>
        <p:spPr>
          <a:xfrm>
            <a:off x="411920" y="1193488"/>
            <a:ext cx="3890437" cy="35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C824-77B4-3F69-86A9-8753EC76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8C04-6E18-57E1-B373-1C7F0431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문제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443C0-5AF2-6389-3632-D15767075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패딩 방법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배열 크기를 임의로 </a:t>
            </a:r>
            <a:r>
              <a:rPr lang="en-US" altLang="ko-KR" dirty="0">
                <a:latin typeface="+mn-ea"/>
                <a:ea typeface="+mn-ea"/>
              </a:rPr>
              <a:t>+1 </a:t>
            </a:r>
            <a:r>
              <a:rPr lang="ko-KR" altLang="en-US" dirty="0">
                <a:latin typeface="+mn-ea"/>
                <a:ea typeface="+mn-ea"/>
              </a:rPr>
              <a:t>해서 하나씩 미루는 방법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711013-5F88-10FA-1DE0-983609F1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8" y="1990573"/>
            <a:ext cx="6992537" cy="21228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69EFF8-C225-0EA9-112D-A9C7651E0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1" y="4469642"/>
            <a:ext cx="7115094" cy="22280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BD5892-80DB-BA52-DCB6-40BB88C12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630" y="3136767"/>
            <a:ext cx="4351019" cy="233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2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1EC7D-70C1-1E9D-D8D6-28BE0C6E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5DE8A-BF8B-08A6-1BFB-4261DB66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6. </a:t>
            </a:r>
            <a:r>
              <a:rPr lang="ko-KR" altLang="en-US" dirty="0">
                <a:latin typeface="+mj-ea"/>
                <a:ea typeface="+mj-ea"/>
              </a:rPr>
              <a:t>성능 비교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E02A1-1404-D56E-1FE7-47B2E867C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뱅크 충돌 최소화 방법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7.2</a:t>
            </a:r>
            <a:r>
              <a:rPr lang="ko-KR" altLang="en-US" dirty="0">
                <a:latin typeface="+mn-ea"/>
                <a:ea typeface="+mn-ea"/>
              </a:rPr>
              <a:t>초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글로벌 메모리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9.2</a:t>
            </a:r>
            <a:r>
              <a:rPr lang="ko-KR" altLang="en-US" dirty="0">
                <a:latin typeface="+mn-ea"/>
                <a:ea typeface="+mn-ea"/>
              </a:rPr>
              <a:t>초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공유메모리 일반적인 방법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157.6</a:t>
            </a:r>
            <a:r>
              <a:rPr lang="ko-KR" altLang="en-US" dirty="0">
                <a:latin typeface="+mn-ea"/>
                <a:ea typeface="+mn-ea"/>
              </a:rPr>
              <a:t>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FB08AF-AE0B-3ED3-B025-3E4E548F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30" y="2739049"/>
            <a:ext cx="6289096" cy="1872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21D08B-FF78-9B08-580A-A376F4805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07" y="4703272"/>
            <a:ext cx="6229342" cy="19469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3DFCCD-3D7D-44C1-1A0E-32A9D224F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252" y="663015"/>
            <a:ext cx="6236852" cy="18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360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595</Words>
  <Application>Microsoft Macintosh PowerPoint</Application>
  <PresentationFormat>와이드스크린</PresentationFormat>
  <Paragraphs>133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AppleGothic</vt:lpstr>
      <vt:lpstr>Arial</vt:lpstr>
      <vt:lpstr>CryptoCraft 테마</vt:lpstr>
      <vt:lpstr>제목 테마</vt:lpstr>
      <vt:lpstr>Shared Memory bank conflicts</vt:lpstr>
      <vt:lpstr>1. 공유 메모리</vt:lpstr>
      <vt:lpstr>2. Bank Conflicts</vt:lpstr>
      <vt:lpstr>3. 분석 계기</vt:lpstr>
      <vt:lpstr>3. 분석 계기</vt:lpstr>
      <vt:lpstr>4. 원인 분석</vt:lpstr>
      <vt:lpstr>4. 원인 분석</vt:lpstr>
      <vt:lpstr>5. 문제 해결</vt:lpstr>
      <vt:lpstr>6. 성능 비교 분석</vt:lpstr>
      <vt:lpstr>6. 성능 비교 분석</vt:lpstr>
      <vt:lpstr>7. 이후 GPU 공부 방향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74</cp:revision>
  <dcterms:created xsi:type="dcterms:W3CDTF">2019-03-05T04:29:07Z</dcterms:created>
  <dcterms:modified xsi:type="dcterms:W3CDTF">2025-04-27T13:53:05Z</dcterms:modified>
</cp:coreProperties>
</file>