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3" r:id="rId4"/>
    <p:sldId id="285" r:id="rId5"/>
    <p:sldId id="286" r:id="rId6"/>
    <p:sldId id="289" r:id="rId7"/>
    <p:sldId id="290" r:id="rId8"/>
    <p:sldId id="287" r:id="rId9"/>
    <p:sldId id="291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2025. 4. 15.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2025. 4. 15.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kziOsdakx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Montgomery reduction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/hkziOsdakx0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Montgomery reduction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F3F608-8BED-F101-842F-4FDF06991D1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Montgomery Reduction</a:t>
                </a:r>
              </a:p>
              <a:p>
                <a:pPr lvl="1"/>
                <a:r>
                  <a:rPr lang="ko-KR" altLang="en-US" dirty="0"/>
                  <a:t>나눗셈 없이 </a:t>
                </a:r>
                <a:r>
                  <a:rPr lang="ko-KR" altLang="en-US" dirty="0" err="1"/>
                  <a:t>모듈러</a:t>
                </a:r>
                <a:r>
                  <a:rPr lang="ko-KR" altLang="en-US" dirty="0"/>
                  <a:t> 연산을 수행하기 위한 알고리즘</a:t>
                </a:r>
                <a:endParaRPr lang="en-US" altLang="ko-KR" dirty="0"/>
              </a:p>
              <a:p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곱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의 나눗셈 연산을 효율적으로 수행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전통적인 방식에선 곱셈 후 나눗셈을 통해 나머지를 계산</a:t>
                </a:r>
                <a:r>
                  <a:rPr kumimoji="1" lang="en-US" altLang="ko-KR" dirty="0"/>
                  <a:t> -&gt; </a:t>
                </a:r>
                <a:r>
                  <a:rPr kumimoji="1" lang="ko-KR" altLang="en-US" dirty="0"/>
                  <a:t>비효율적</a:t>
                </a:r>
                <a:endParaRPr kumimoji="1" lang="en-US" altLang="ko-KR" dirty="0"/>
              </a:p>
              <a:p>
                <a:r>
                  <a:rPr kumimoji="1" lang="en-US" altLang="ko-KR" dirty="0"/>
                  <a:t>Montgomery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Q</a:t>
                </a:r>
                <a:r>
                  <a:rPr kumimoji="1" lang="ko-KR" altLang="en-US" dirty="0"/>
                  <a:t>와 서로소인 값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을 선택 후 연산을 변환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altLang="ko-KR" dirty="0"/>
                  <a:t> </a:t>
                </a:r>
                <a:r>
                  <a:rPr lang="ko-KR" altLang="en-US" dirty="0"/>
                  <a:t>형태로 변환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같은 상수는 사전에 계산 가능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해당 과정을 통해 시프트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및 </a:t>
                </a:r>
                <a:r>
                  <a:rPr lang="ko-KR" altLang="en-US" dirty="0" err="1"/>
                  <a:t>마스킹</a:t>
                </a:r>
                <a:r>
                  <a:rPr lang="ko-KR" altLang="en-US" dirty="0"/>
                  <a:t> 연산만으로 연산 가능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코드에서는 </a:t>
                </a:r>
                <a:r>
                  <a:rPr lang="en-US" altLang="ko-KR" dirty="0"/>
                  <a:t>QINV </a:t>
                </a:r>
                <a:r>
                  <a:rPr lang="ko-KR" altLang="en-US" dirty="0"/>
                  <a:t>값으로 정의</a:t>
                </a:r>
                <a:endParaRPr lang="en-US" altLang="ko-KR" dirty="0"/>
              </a:p>
              <a:p>
                <a:r>
                  <a:rPr lang="en-US" altLang="ko-KR" dirty="0"/>
                  <a:t>Montgomery reduction </a:t>
                </a:r>
                <a:r>
                  <a:rPr lang="ko-KR" altLang="en-US" dirty="0"/>
                  <a:t>수식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T = a*b (</a:t>
                </a:r>
                <a:r>
                  <a:rPr lang="ko-KR" altLang="en-US" dirty="0"/>
                  <a:t>곱셈 결과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en-US" dirty="0"/>
                  <a:t>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dirty="0"/>
                  <a:t> (</a:t>
                </a:r>
                <a:r>
                  <a:rPr lang="ko-KR" altLang="en-US" dirty="0"/>
                  <a:t>시프트 연산을 위한 기준 값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ore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/>
                  <a:t> (</a:t>
                </a:r>
                <a:r>
                  <a:rPr lang="ko-KR" altLang="en-US" dirty="0"/>
                  <a:t>보정 상수</a:t>
                </a:r>
                <a:r>
                  <a:rPr lang="en-US" altLang="ko-KR" dirty="0"/>
                  <a:t>, QINV)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F3F608-8BED-F101-842F-4FDF06991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6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Montgomery </a:t>
            </a:r>
            <a:r>
              <a:rPr kumimoji="1" lang="ko-KR" altLang="en-US" dirty="0"/>
              <a:t>연산 단계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F3F608-8BED-F101-842F-4FDF06991D1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en-US" dirty="0"/>
                  <a:t>Montgomery reductio</a:t>
                </a:r>
                <a:r>
                  <a:rPr kumimoji="1" lang="ko-KR" altLang="en-US" dirty="0"/>
                  <a:t>은 일반 정수 도메인에서 직접 계산</a:t>
                </a:r>
                <a:r>
                  <a:rPr kumimoji="1" lang="en-US" altLang="ko-KR" dirty="0"/>
                  <a:t> X</a:t>
                </a:r>
              </a:p>
              <a:p>
                <a:pPr lvl="1"/>
                <a:r>
                  <a:rPr kumimoji="1" lang="en-US" altLang="en-US" dirty="0"/>
                  <a:t>Montgomery </a:t>
                </a:r>
                <a:r>
                  <a:rPr kumimoji="1" lang="ko-KR" altLang="en-US" dirty="0"/>
                  <a:t>도메인으로 변환 뒤 연산을 수행 후 다시 복원하는 방식으로 구성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도메인</a:t>
                </a:r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계산 영역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숫자를 어떤 방식으로 </a:t>
                </a:r>
                <a:r>
                  <a:rPr kumimoji="1" lang="ko-KR" altLang="en-US" dirty="0" err="1"/>
                  <a:t>표현하느냐에</a:t>
                </a:r>
                <a:r>
                  <a:rPr kumimoji="1" lang="ko-KR" altLang="en-US" dirty="0"/>
                  <a:t> 따라 달라짐</a:t>
                </a:r>
                <a:r>
                  <a:rPr kumimoji="1" lang="en-US" altLang="ko-KR" dirty="0"/>
                  <a:t>)</a:t>
                </a:r>
              </a:p>
              <a:p>
                <a:r>
                  <a:rPr kumimoji="1" lang="ko-KR" altLang="en-US" dirty="0"/>
                  <a:t>전체 연산 단계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도메인 변환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 err="1"/>
                  <a:t>입력값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a,b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Montgomery </a:t>
                </a:r>
                <a:r>
                  <a:rPr kumimoji="1" lang="ko-KR" altLang="en-US" dirty="0"/>
                  <a:t>도메인으로 변환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도메인 내 곱셈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변환된 값으로 연산 수행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  <m:acc>
                      <m:accPr>
                        <m:chr m:val="̃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결과 복원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일반 도메인으로 복원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ko-KR" dirty="0"/>
              </a:p>
              <a:p>
                <a:pPr lvl="2"/>
                <a:endParaRPr kumimoji="1"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F3F608-8BED-F101-842F-4FDF06991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850" r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4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NTT </a:t>
            </a:r>
            <a:r>
              <a:rPr kumimoji="1" lang="ko-KR" altLang="en-US" dirty="0"/>
              <a:t>내부에서의 </a:t>
            </a:r>
            <a:r>
              <a:rPr kumimoji="1" lang="en-US" altLang="ko-KR" dirty="0"/>
              <a:t>Montgomery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3F608-8BED-F101-842F-4FDF06991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en-US" dirty="0"/>
              <a:t>NTT</a:t>
            </a:r>
            <a:r>
              <a:rPr kumimoji="1" lang="ko-KR" altLang="en-US" dirty="0"/>
              <a:t>는 </a:t>
            </a:r>
            <a:r>
              <a:rPr kumimoji="1" lang="en-US" altLang="en-US" dirty="0"/>
              <a:t>NCC Sign</a:t>
            </a:r>
            <a:r>
              <a:rPr kumimoji="1" lang="ko-KR" altLang="en-US" dirty="0"/>
              <a:t>의 핵심 연산</a:t>
            </a:r>
            <a:endParaRPr kumimoji="1" lang="en-US" altLang="ko-KR" dirty="0"/>
          </a:p>
          <a:p>
            <a:r>
              <a:rPr kumimoji="1" lang="en-US" altLang="en-US" dirty="0"/>
              <a:t>Montgomery reduction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NTT</a:t>
            </a:r>
            <a:r>
              <a:rPr kumimoji="1" lang="ko-KR" altLang="en-US" dirty="0"/>
              <a:t>의 핵심 연산</a:t>
            </a:r>
            <a:endParaRPr kumimoji="1" lang="en-US" altLang="ko-KR" dirty="0"/>
          </a:p>
          <a:p>
            <a:r>
              <a:rPr kumimoji="1" lang="en-US" altLang="en-US" dirty="0"/>
              <a:t>NCC Sign </a:t>
            </a:r>
            <a:r>
              <a:rPr kumimoji="1" lang="ko-KR" altLang="en-US" dirty="0"/>
              <a:t>내부에서 </a:t>
            </a:r>
            <a:r>
              <a:rPr kumimoji="1" lang="en-US" altLang="ko-KR" dirty="0"/>
              <a:t>Montgomery Reduction</a:t>
            </a:r>
            <a:r>
              <a:rPr kumimoji="1" lang="ko-KR" altLang="en-US" dirty="0"/>
              <a:t>이 사용되는 함수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NTT(): </a:t>
            </a:r>
            <a:r>
              <a:rPr kumimoji="1" lang="ko-KR" altLang="en-US" dirty="0" err="1"/>
              <a:t>정방향</a:t>
            </a:r>
            <a:r>
              <a:rPr kumimoji="1" lang="ko-KR" altLang="en-US" dirty="0"/>
              <a:t> 변환</a:t>
            </a:r>
            <a:endParaRPr kumimoji="1" lang="en-US" altLang="en-US" dirty="0"/>
          </a:p>
          <a:p>
            <a:pPr lvl="1"/>
            <a:r>
              <a:rPr kumimoji="1" lang="en-US" altLang="en-US" dirty="0" err="1"/>
              <a:t>Invntt_toment</a:t>
            </a:r>
            <a:r>
              <a:rPr kumimoji="1" lang="en-US" altLang="en-US" dirty="0"/>
              <a:t>(): </a:t>
            </a:r>
            <a:r>
              <a:rPr kumimoji="1" lang="ko-KR" altLang="en-US" dirty="0" err="1"/>
              <a:t>역변환</a:t>
            </a:r>
            <a:endParaRPr kumimoji="1" lang="en-US" altLang="en-US" dirty="0"/>
          </a:p>
          <a:p>
            <a:pPr lvl="1"/>
            <a:r>
              <a:rPr kumimoji="1" lang="en-US" altLang="en-US" dirty="0" err="1"/>
              <a:t>Pointwise_mul</a:t>
            </a:r>
            <a:r>
              <a:rPr kumimoji="1" lang="en-US" altLang="en-US" dirty="0"/>
              <a:t>(): </a:t>
            </a:r>
            <a:r>
              <a:rPr kumimoji="1" lang="ko-KR" altLang="en-US" dirty="0" err="1"/>
              <a:t>계수별</a:t>
            </a:r>
            <a:r>
              <a:rPr kumimoji="1" lang="ko-KR" altLang="en-US" dirty="0"/>
              <a:t> 곱셈</a:t>
            </a:r>
            <a:endParaRPr kumimoji="1" lang="en-US" altLang="en-US" dirty="0"/>
          </a:p>
          <a:p>
            <a:pPr lvl="1"/>
            <a:r>
              <a:rPr kumimoji="1" lang="en-US" altLang="en-US" dirty="0" err="1"/>
              <a:t>Base_Mul</a:t>
            </a:r>
            <a:r>
              <a:rPr kumimoji="1" lang="en-US" altLang="en-US" dirty="0"/>
              <a:t>(): </a:t>
            </a:r>
            <a:r>
              <a:rPr kumimoji="1" lang="ko-KR" altLang="en-US" dirty="0"/>
              <a:t>다항식 곱셈</a:t>
            </a:r>
            <a:endParaRPr kumimoji="1" lang="en-US" altLang="en-US" dirty="0"/>
          </a:p>
          <a:p>
            <a:pPr lvl="1"/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19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NTT </a:t>
            </a:r>
            <a:r>
              <a:rPr kumimoji="1" lang="ko-KR" altLang="en-US" dirty="0"/>
              <a:t>내부에서의 </a:t>
            </a:r>
            <a:r>
              <a:rPr kumimoji="1" lang="en-US" altLang="ko-KR" dirty="0"/>
              <a:t>Montgomery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3F608-8BED-F101-842F-4FDF06991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319836" cy="5603875"/>
          </a:xfrm>
        </p:spPr>
        <p:txBody>
          <a:bodyPr/>
          <a:lstStyle/>
          <a:p>
            <a:r>
              <a:rPr kumimoji="1" lang="en-US" altLang="en-US" dirty="0"/>
              <a:t>NCC Sign</a:t>
            </a:r>
            <a:r>
              <a:rPr kumimoji="1" lang="ko-KR" altLang="en-US" dirty="0"/>
              <a:t>의 핵심 연산 </a:t>
            </a:r>
            <a:r>
              <a:rPr kumimoji="1" lang="en-US" altLang="ko-KR" dirty="0"/>
              <a:t>NTT</a:t>
            </a:r>
          </a:p>
          <a:p>
            <a:pPr lvl="1"/>
            <a:r>
              <a:rPr kumimoji="1" lang="en-US" altLang="ko-KR" dirty="0"/>
              <a:t>NTT radix2 &amp; radix3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Radix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에선 한 루프 내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번의 호출 수행</a:t>
            </a:r>
            <a:endParaRPr kumimoji="1" lang="en-US" altLang="ko-KR" dirty="0"/>
          </a:p>
          <a:p>
            <a:r>
              <a:rPr kumimoji="1" lang="en-US" altLang="ko-KR" dirty="0"/>
              <a:t>NTT</a:t>
            </a:r>
            <a:r>
              <a:rPr kumimoji="1" lang="ko-KR" altLang="en-US" dirty="0"/>
              <a:t>에선 </a:t>
            </a:r>
            <a:r>
              <a:rPr kumimoji="1" lang="en-US" altLang="ko-KR" dirty="0"/>
              <a:t>Montgomery </a:t>
            </a:r>
            <a:r>
              <a:rPr kumimoji="1" lang="ko-KR" altLang="en-US" dirty="0"/>
              <a:t>연산이 전체 </a:t>
            </a:r>
            <a:r>
              <a:rPr kumimoji="1" lang="ko-KR" altLang="en-US" dirty="0" err="1"/>
              <a:t>연산량의</a:t>
            </a:r>
            <a:r>
              <a:rPr kumimoji="1" lang="ko-KR" altLang="en-US" dirty="0"/>
              <a:t> 큰 비중을 차지</a:t>
            </a:r>
            <a:r>
              <a:rPr kumimoji="1" lang="en-US" altLang="ko-KR" dirty="0"/>
              <a:t>(70% </a:t>
            </a:r>
            <a:r>
              <a:rPr kumimoji="1" lang="ko-KR" altLang="en-US" dirty="0"/>
              <a:t>이상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계수에 </a:t>
            </a:r>
            <a:r>
              <a:rPr kumimoji="1" lang="en-US" altLang="ko-KR" dirty="0"/>
              <a:t>zeta</a:t>
            </a:r>
            <a:r>
              <a:rPr kumimoji="1" lang="ko-KR" altLang="en-US" dirty="0"/>
              <a:t>값을 곱한 후 </a:t>
            </a:r>
            <a:r>
              <a:rPr kumimoji="1" lang="en-US" altLang="ko-KR" dirty="0" err="1"/>
              <a:t>Montgomery_reduce</a:t>
            </a:r>
            <a:r>
              <a:rPr kumimoji="1" lang="ko-KR" altLang="en-US" dirty="0"/>
              <a:t> 반복 수행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BD0CC-B65F-4B34-8897-D8A57B4C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3" y="325069"/>
            <a:ext cx="4775281" cy="32112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91142-2C32-4F04-AC7F-91BEDB74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33" y="3804969"/>
            <a:ext cx="4775280" cy="28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NTT </a:t>
            </a:r>
            <a:r>
              <a:rPr kumimoji="1" lang="ko-KR" altLang="en-US" dirty="0"/>
              <a:t>내부에서의 </a:t>
            </a:r>
            <a:r>
              <a:rPr kumimoji="1" lang="en-US" altLang="ko-KR" dirty="0"/>
              <a:t>Montgomery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3F608-8BED-F101-842F-4FDF06991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285969" cy="3190875"/>
          </a:xfrm>
        </p:spPr>
        <p:txBody>
          <a:bodyPr/>
          <a:lstStyle/>
          <a:p>
            <a:r>
              <a:rPr kumimoji="1" lang="en-US" altLang="en-US" dirty="0" err="1"/>
              <a:t>Invntt_toment</a:t>
            </a:r>
            <a:r>
              <a:rPr kumimoji="1" lang="en-US" altLang="en-US" dirty="0"/>
              <a:t>(): NTT </a:t>
            </a:r>
            <a:r>
              <a:rPr kumimoji="1" lang="ko-KR" altLang="en-US" dirty="0" err="1"/>
              <a:t>역변환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Radix 3 </a:t>
            </a:r>
            <a:r>
              <a:rPr kumimoji="1" lang="ko-KR" altLang="en-US" dirty="0"/>
              <a:t>루프 안에서 </a:t>
            </a:r>
            <a:r>
              <a:rPr kumimoji="1" lang="en-US" altLang="ko-KR" dirty="0"/>
              <a:t>4</a:t>
            </a:r>
            <a:r>
              <a:rPr kumimoji="1" lang="ko-KR" altLang="en-US" dirty="0"/>
              <a:t>회 호출</a:t>
            </a:r>
            <a:endParaRPr kumimoji="1" lang="en-US" altLang="ko-KR" dirty="0"/>
          </a:p>
          <a:p>
            <a:r>
              <a:rPr kumimoji="1" lang="en-US" altLang="en-US" dirty="0" err="1"/>
              <a:t>Pointwise_mul</a:t>
            </a:r>
            <a:r>
              <a:rPr kumimoji="1" lang="en-US" altLang="en-US" dirty="0"/>
              <a:t>: </a:t>
            </a:r>
            <a:r>
              <a:rPr kumimoji="1" lang="ko-KR" altLang="en-US" dirty="0"/>
              <a:t>각 계수에 </a:t>
            </a:r>
            <a:r>
              <a:rPr kumimoji="1" lang="ko-KR" altLang="en-US" dirty="0" err="1"/>
              <a:t>리덕션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루프 내에서 </a:t>
            </a:r>
            <a:r>
              <a:rPr kumimoji="1" lang="en-US" altLang="ko-KR" dirty="0"/>
              <a:t>N</a:t>
            </a:r>
            <a:r>
              <a:rPr kumimoji="1" lang="ko-KR" altLang="en-US" dirty="0"/>
              <a:t>회 반복</a:t>
            </a:r>
            <a:endParaRPr kumimoji="1" lang="en-US" altLang="ko-KR" dirty="0"/>
          </a:p>
          <a:p>
            <a:r>
              <a:rPr kumimoji="1" lang="en-US" altLang="en-US" dirty="0" err="1"/>
              <a:t>Base_mul</a:t>
            </a:r>
            <a:r>
              <a:rPr kumimoji="1" lang="en-US" altLang="en-US" dirty="0"/>
              <a:t>: 2</a:t>
            </a:r>
            <a:r>
              <a:rPr kumimoji="1" lang="ko-KR" altLang="en-US" dirty="0" err="1"/>
              <a:t>차식</a:t>
            </a:r>
            <a:r>
              <a:rPr kumimoji="1" lang="ko-KR" altLang="en-US" dirty="0"/>
              <a:t> 블록 단위 곱셈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 항마다 </a:t>
            </a:r>
            <a:r>
              <a:rPr kumimoji="1" lang="en-US" altLang="ko-KR" dirty="0"/>
              <a:t>2~4</a:t>
            </a:r>
            <a:r>
              <a:rPr kumimoji="1" lang="ko-KR" altLang="en-US" dirty="0"/>
              <a:t>회 호출</a:t>
            </a:r>
            <a:endParaRPr kumimoji="1" lang="en-US" altLang="ko-KR" dirty="0"/>
          </a:p>
          <a:p>
            <a:endParaRPr kumimoji="1" lang="en-US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846003-942D-444E-87DE-40715979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49" y="3429000"/>
            <a:ext cx="6724140" cy="33534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AEC5FD-B506-42D3-B6DD-A0B6B281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53" y="207747"/>
            <a:ext cx="4667294" cy="3107267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E1B28FD0-C51B-4686-BE99-8080929B1206}"/>
              </a:ext>
            </a:extLst>
          </p:cNvPr>
          <p:cNvSpPr txBox="1">
            <a:spLocks/>
          </p:cNvSpPr>
          <p:nvPr/>
        </p:nvSpPr>
        <p:spPr>
          <a:xfrm>
            <a:off x="411164" y="3408147"/>
            <a:ext cx="4940985" cy="186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en-US" dirty="0"/>
          </a:p>
          <a:p>
            <a:r>
              <a:rPr kumimoji="1" lang="en-US" altLang="en-US" dirty="0"/>
              <a:t>4</a:t>
            </a:r>
            <a:r>
              <a:rPr kumimoji="1" lang="ko-KR" altLang="en-US" dirty="0"/>
              <a:t>가지 함수에서 </a:t>
            </a:r>
            <a:r>
              <a:rPr kumimoji="1" lang="en-US" altLang="ko-KR" dirty="0" err="1"/>
              <a:t>Montgomery_reduce</a:t>
            </a:r>
            <a:r>
              <a:rPr kumimoji="1" lang="en-US" altLang="ko-KR" dirty="0"/>
              <a:t> </a:t>
            </a:r>
            <a:r>
              <a:rPr kumimoji="1" lang="ko-KR" altLang="en-US" dirty="0"/>
              <a:t>호출 횟수는 약 </a:t>
            </a:r>
            <a:r>
              <a:rPr kumimoji="1" lang="en-US" altLang="ko-KR" dirty="0"/>
              <a:t>2000~3000</a:t>
            </a:r>
            <a:r>
              <a:rPr kumimoji="1" lang="ko-KR" altLang="en-US" dirty="0"/>
              <a:t>번</a:t>
            </a:r>
            <a:endParaRPr kumimoji="1" lang="ko-Kore-KR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81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Montgomery reduce c</a:t>
            </a:r>
            <a:r>
              <a:rPr kumimoji="1" lang="ko-KR" altLang="en-US" dirty="0"/>
              <a:t>코드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F3F608-8BED-F101-842F-4FDF06991D1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en-US" dirty="0"/>
                  <a:t>Montgomery reduce C </a:t>
                </a:r>
                <a:r>
                  <a:rPr kumimoji="1" lang="ko-KR" altLang="en-US" dirty="0"/>
                  <a:t>구현 레퍼런스 코드</a:t>
                </a:r>
                <a:endParaRPr kumimoji="1" lang="en-US" altLang="ko-KR" dirty="0"/>
              </a:p>
              <a:p>
                <a:r>
                  <a:rPr kumimoji="1" lang="ko-KR" altLang="en-US" dirty="0"/>
                  <a:t>곱셈 후 </a:t>
                </a:r>
                <a:r>
                  <a:rPr kumimoji="1" lang="ko-KR" altLang="en-US" dirty="0" err="1"/>
                  <a:t>보정값을</a:t>
                </a:r>
                <a:r>
                  <a:rPr kumimoji="1" lang="ko-KR" altLang="en-US" dirty="0"/>
                  <a:t> 계산하여 나눗셈 없이 결과 도출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연산 과정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 err="1"/>
                  <a:t>입력값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/>
                  <a:t>에 대해 </a:t>
                </a:r>
                <a:r>
                  <a:rPr kumimoji="1" lang="en-US" altLang="ko-KR" dirty="0"/>
                  <a:t>t </a:t>
                </a:r>
                <a:r>
                  <a:rPr kumimoji="1" lang="ko-KR" altLang="en-US" dirty="0"/>
                  <a:t>값 계산</a:t>
                </a:r>
                <a:r>
                  <a:rPr kumimoji="1" lang="en-US" altLang="ko-KR" dirty="0"/>
                  <a:t>(a * QINV)</a:t>
                </a:r>
              </a:p>
              <a:p>
                <a:pPr lvl="2"/>
                <a:r>
                  <a:rPr kumimoji="1" lang="ko-KR" altLang="en-US" dirty="0"/>
                  <a:t>하위 </a:t>
                </a:r>
                <a:r>
                  <a:rPr kumimoji="1" lang="en-US" altLang="ko-KR" dirty="0"/>
                  <a:t>32</a:t>
                </a:r>
                <a:r>
                  <a:rPr kumimoji="1" lang="ko-KR" altLang="en-US" dirty="0"/>
                  <a:t>비트만 사용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T * Q</a:t>
                </a:r>
                <a:r>
                  <a:rPr kumimoji="1" lang="ko-KR" altLang="en-US" dirty="0"/>
                  <a:t>값을 빼서 </a:t>
                </a:r>
                <a:r>
                  <a:rPr kumimoji="1" lang="ko-KR" altLang="en-US" dirty="0" err="1"/>
                  <a:t>보정값</a:t>
                </a:r>
                <a:r>
                  <a:rPr kumimoji="1" lang="ko-KR" altLang="en-US" dirty="0"/>
                  <a:t> 계산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최종 결과는 </a:t>
                </a:r>
                <a:r>
                  <a:rPr kumimoji="1" lang="en-US" altLang="ko-KR" dirty="0"/>
                  <a:t>(a – t * Q) &gt;&gt; 32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kumimoji="1" lang="ko-KR" altLang="en-US" dirty="0"/>
                  <a:t>로 나누는 효과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계수를 하나씩 처리하는 구조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F3F608-8BED-F101-842F-4FDF06991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D5721BF-C908-4F32-850A-78116C37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533" y="1152525"/>
            <a:ext cx="3213488" cy="1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Montgomery reduction </a:t>
            </a:r>
            <a:r>
              <a:rPr kumimoji="1" lang="ko-KR" altLang="en-US" dirty="0"/>
              <a:t>최적 구현 코드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3F608-8BED-F101-842F-4FDF06991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ARMv8 </a:t>
            </a:r>
            <a:r>
              <a:rPr kumimoji="1" lang="ko-KR" altLang="en-US" dirty="0"/>
              <a:t>어셈블리를 사용한 최적 구현 코드</a:t>
            </a:r>
            <a:endParaRPr kumimoji="1" lang="en-US" altLang="ko-KR" dirty="0"/>
          </a:p>
          <a:p>
            <a:r>
              <a:rPr kumimoji="1" lang="en-US" altLang="en-US" dirty="0"/>
              <a:t>4</a:t>
            </a:r>
            <a:r>
              <a:rPr kumimoji="1" lang="ko-KR" altLang="en-US" dirty="0" err="1"/>
              <a:t>계수씩</a:t>
            </a:r>
            <a:r>
              <a:rPr kumimoji="1" lang="ko-KR" altLang="en-US" dirty="0"/>
              <a:t> 벡터 레지스터에 </a:t>
            </a:r>
            <a:r>
              <a:rPr kumimoji="1" lang="ko-KR" altLang="en-US" dirty="0" err="1"/>
              <a:t>로드하여</a:t>
            </a:r>
            <a:r>
              <a:rPr kumimoji="1" lang="ko-KR" altLang="en-US" dirty="0"/>
              <a:t> 병렬 연산</a:t>
            </a:r>
            <a:endParaRPr kumimoji="1" lang="en-US" altLang="ko-KR" dirty="0"/>
          </a:p>
          <a:p>
            <a:r>
              <a:rPr kumimoji="1" lang="ko-KR" altLang="en-US" dirty="0"/>
              <a:t>핵심 명령어</a:t>
            </a:r>
            <a:endParaRPr kumimoji="1" lang="en-US" altLang="ko-KR" dirty="0"/>
          </a:p>
          <a:p>
            <a:pPr lvl="1"/>
            <a:r>
              <a:rPr kumimoji="1" lang="en-US" altLang="en-US" dirty="0" err="1"/>
              <a:t>Sqdmulh</a:t>
            </a:r>
            <a:r>
              <a:rPr kumimoji="1" lang="en-US" altLang="en-US" dirty="0"/>
              <a:t>: </a:t>
            </a:r>
            <a:r>
              <a:rPr kumimoji="1" lang="ko-KR" altLang="en-US" dirty="0"/>
              <a:t>상위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 곱셈</a:t>
            </a:r>
            <a:endParaRPr kumimoji="1" lang="en-US" altLang="en-US" dirty="0"/>
          </a:p>
          <a:p>
            <a:pPr lvl="1"/>
            <a:r>
              <a:rPr kumimoji="1" lang="en-US" altLang="en-US" dirty="0" err="1"/>
              <a:t>Mul</a:t>
            </a:r>
            <a:r>
              <a:rPr kumimoji="1" lang="en-US" altLang="en-US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 정수 곱셈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하위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 저장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모듈러</a:t>
            </a:r>
            <a:r>
              <a:rPr kumimoji="1" lang="ko-KR" altLang="en-US" dirty="0"/>
              <a:t> 연산을 </a:t>
            </a:r>
            <a:r>
              <a:rPr kumimoji="1" lang="ko-KR" altLang="en-US" dirty="0" err="1"/>
              <a:t>해야하므로</a:t>
            </a:r>
            <a:r>
              <a:rPr kumimoji="1" lang="ko-KR" altLang="en-US" dirty="0"/>
              <a:t> 상위 비트 필요 </a:t>
            </a:r>
            <a:r>
              <a:rPr kumimoji="1" lang="en-US" altLang="ko-KR" dirty="0"/>
              <a:t>X</a:t>
            </a:r>
          </a:p>
          <a:p>
            <a:pPr lvl="1"/>
            <a:r>
              <a:rPr kumimoji="1" lang="en-US" altLang="en-US" dirty="0" err="1"/>
              <a:t>Shsub</a:t>
            </a:r>
            <a:r>
              <a:rPr kumimoji="1" lang="en-US" altLang="en-US" dirty="0"/>
              <a:t>: </a:t>
            </a:r>
            <a:r>
              <a:rPr kumimoji="1" lang="ko-KR" altLang="en-US" dirty="0"/>
              <a:t>비트 간 뺄셈 후 </a:t>
            </a:r>
            <a:r>
              <a:rPr kumimoji="1" lang="en-US" altLang="ko-KR" dirty="0"/>
              <a:t>½</a:t>
            </a:r>
            <a:endParaRPr kumimoji="1" lang="en-US" altLang="en-US" dirty="0"/>
          </a:p>
          <a:p>
            <a:r>
              <a:rPr kumimoji="1" lang="en-US" altLang="en-US" dirty="0"/>
              <a:t>C</a:t>
            </a:r>
            <a:r>
              <a:rPr kumimoji="1" lang="ko-KR" altLang="en-US" dirty="0"/>
              <a:t>에서 루프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 반복해야 할 연산을 한 번에 처리</a:t>
            </a:r>
            <a:endParaRPr kumimoji="1" lang="en-US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694E9-E583-498C-8DED-5A65986E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52" y="1152525"/>
            <a:ext cx="3622628" cy="54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D905-E450-1E61-D661-C4CC7800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9A8-2E2C-5E7A-840E-6948AB9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최적 구현 성능 측정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3F608-8BED-F101-842F-4FDF06991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en-US" dirty="0"/>
              <a:t>Apple m2 </a:t>
            </a:r>
            <a:r>
              <a:rPr kumimoji="1" lang="en-US" altLang="en-US" dirty="0" err="1"/>
              <a:t>Xcode</a:t>
            </a:r>
            <a:r>
              <a:rPr kumimoji="1" lang="en-US" altLang="en-US" dirty="0"/>
              <a:t> </a:t>
            </a:r>
            <a:r>
              <a:rPr kumimoji="1" lang="ko-KR" altLang="en-US" dirty="0"/>
              <a:t>상에서 성능 측정</a:t>
            </a:r>
            <a:endParaRPr kumimoji="1" lang="en-US" altLang="ko-KR" dirty="0"/>
          </a:p>
          <a:p>
            <a:r>
              <a:rPr kumimoji="1" lang="ko-KR" altLang="en-US" dirty="0"/>
              <a:t>반복 </a:t>
            </a:r>
            <a:r>
              <a:rPr kumimoji="1" lang="en-US" altLang="ko-KR" dirty="0"/>
              <a:t>1,000,000</a:t>
            </a:r>
            <a:r>
              <a:rPr kumimoji="1" lang="ko-KR" altLang="en-US" dirty="0"/>
              <a:t>회 수행</a:t>
            </a:r>
            <a:endParaRPr kumimoji="1" lang="en-US" altLang="ko-KR" dirty="0"/>
          </a:p>
          <a:p>
            <a:r>
              <a:rPr kumimoji="1" lang="ko-KR" altLang="en-US" dirty="0"/>
              <a:t>약 </a:t>
            </a:r>
            <a:r>
              <a:rPr kumimoji="1" lang="en-US" altLang="ko-KR" dirty="0"/>
              <a:t>6.2</a:t>
            </a:r>
            <a:r>
              <a:rPr kumimoji="1" lang="ko-KR" altLang="en-US" dirty="0"/>
              <a:t>배 성능 향상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BE1FC-595B-4AAB-9A71-C54FF19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3429000"/>
            <a:ext cx="572532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77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516</Words>
  <Application>Microsoft Macintosh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CryptoCraft 테마</vt:lpstr>
      <vt:lpstr>제목 테마</vt:lpstr>
      <vt:lpstr>Montgomery reduction</vt:lpstr>
      <vt:lpstr>Montgomery reduction</vt:lpstr>
      <vt:lpstr>Montgomery 연산 단계</vt:lpstr>
      <vt:lpstr>NTT 내부에서의 Montgomery </vt:lpstr>
      <vt:lpstr>NTT 내부에서의 Montgomery </vt:lpstr>
      <vt:lpstr>NTT 내부에서의 Montgomery </vt:lpstr>
      <vt:lpstr>Montgomery reduce c코드 </vt:lpstr>
      <vt:lpstr>Montgomery reduction 최적 구현 코드</vt:lpstr>
      <vt:lpstr>최적 구현 성능 측정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81</cp:revision>
  <dcterms:created xsi:type="dcterms:W3CDTF">2019-03-05T04:29:07Z</dcterms:created>
  <dcterms:modified xsi:type="dcterms:W3CDTF">2025-04-14T17:18:17Z</dcterms:modified>
</cp:coreProperties>
</file>