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9" Type="http://schemas.openxmlformats.org/officeDocument/2006/relationships/image" Target="../media/image52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SIMON_SPECK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2020.05.17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70477" y="4282423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https://youtu.be/33inn9wMAHA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pic>
        <p:nvPicPr>
          <p:cNvPr id="5122" name="Picture 2" descr="Simon block cip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16" y="2666676"/>
            <a:ext cx="3116718" cy="36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7176" y="1101348"/>
            <a:ext cx="9445759" cy="1715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sz="2400" dirty="0"/>
              <a:t>define f32(x) ((ROTL32(x,1) &amp; ROTL32(x,8)) ^ ROTL32(x,2))</a:t>
            </a:r>
          </a:p>
          <a:p>
            <a:pPr>
              <a:lnSpc>
                <a:spcPct val="150000"/>
              </a:lnSpc>
            </a:pPr>
            <a:r>
              <a:rPr lang="es-ES" altLang="ko-KR" sz="2400" dirty="0"/>
              <a:t>define R32x2(x,y,k1,k2) (y^=f32(x), y^=k1, x^=f32(y), x^=k2)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81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7176" y="1101348"/>
            <a:ext cx="9445759" cy="1715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sz="2400" dirty="0"/>
              <a:t>define f32(x) ((ROTL32(x,1) &amp; ROTL32(x,8)) ^ ROTL32(x,2</a:t>
            </a:r>
            <a:r>
              <a:rPr lang="es-ES" altLang="ko-KR" sz="2400" dirty="0" smtClean="0"/>
              <a:t>))</a:t>
            </a:r>
            <a:endParaRPr lang="es-ES" altLang="ko-KR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585162" y="2065117"/>
            <a:ext cx="4782666" cy="4015656"/>
            <a:chOff x="3585162" y="2065117"/>
            <a:chExt cx="4782666" cy="4015656"/>
          </a:xfrm>
        </p:grpSpPr>
        <p:grpSp>
          <p:nvGrpSpPr>
            <p:cNvPr id="6" name="그룹 5"/>
            <p:cNvGrpSpPr/>
            <p:nvPr/>
          </p:nvGrpSpPr>
          <p:grpSpPr>
            <a:xfrm>
              <a:off x="4137314" y="2353315"/>
              <a:ext cx="3678363" cy="2987402"/>
              <a:chOff x="965645" y="1116841"/>
              <a:chExt cx="7754847" cy="3417739"/>
            </a:xfrm>
          </p:grpSpPr>
          <p:cxnSp>
            <p:nvCxnSpPr>
              <p:cNvPr id="26" name="직선 연결선 25"/>
              <p:cNvCxnSpPr/>
              <p:nvPr/>
            </p:nvCxnSpPr>
            <p:spPr>
              <a:xfrm flipV="1">
                <a:off x="965645" y="1605090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965645" y="2093339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965645" y="1116841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965645" y="3069837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965645" y="3558086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65645" y="2581588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V="1">
                <a:off x="965645" y="4534580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965645" y="4046335"/>
                <a:ext cx="7754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3585162" y="2065117"/>
              <a:ext cx="542136" cy="3383487"/>
              <a:chOff x="423509" y="875780"/>
              <a:chExt cx="542136" cy="38708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23509" y="875780"/>
                    <a:ext cx="542136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542136" cy="45313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3509" y="1364029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29"/>
                    <a:ext cx="542135" cy="45313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23509" y="1852278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8"/>
                    <a:ext cx="542135" cy="45313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509" y="2340527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542135" cy="45313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23509" y="2828776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6"/>
                    <a:ext cx="542135" cy="45313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23509" y="3317025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5"/>
                    <a:ext cx="542135" cy="45313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23509" y="3805274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4"/>
                    <a:ext cx="542135" cy="45313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23509" y="4293523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3"/>
                    <a:ext cx="542135" cy="45313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/>
            <p:cNvGrpSpPr/>
            <p:nvPr/>
          </p:nvGrpSpPr>
          <p:grpSpPr>
            <a:xfrm>
              <a:off x="7825693" y="2071059"/>
              <a:ext cx="542135" cy="3383487"/>
              <a:chOff x="423509" y="875780"/>
              <a:chExt cx="542135" cy="38708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3509" y="875780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23509" y="1364029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29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3509" y="1852278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8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23509" y="2340527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23509" y="2828776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6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23509" y="3317025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5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3509" y="3805274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4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23509" y="4293523"/>
                    <a:ext cx="542135" cy="4531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2400" baseline="-25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3"/>
                    <a:ext cx="542135" cy="45313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b="-2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직사각형 2"/>
            <p:cNvSpPr/>
            <p:nvPr/>
          </p:nvSpPr>
          <p:spPr>
            <a:xfrm>
              <a:off x="5101896" y="5680663"/>
              <a:ext cx="1749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sz="2000" dirty="0" smtClean="0"/>
                <a:t>Left Shift by 1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38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7176" y="1101348"/>
            <a:ext cx="9445759" cy="1715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sz="2400" dirty="0"/>
              <a:t>define f32(x) ((ROTL32(x,1) &amp; ROTL32(x,8)) ^ ROTL32(x,2</a:t>
            </a:r>
            <a:r>
              <a:rPr lang="es-ES" altLang="ko-KR" sz="2400" dirty="0" smtClean="0"/>
              <a:t>))</a:t>
            </a:r>
            <a:endParaRPr lang="es-ES" altLang="ko-KR" sz="24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686980" y="1910898"/>
            <a:ext cx="8126151" cy="4355759"/>
            <a:chOff x="686980" y="1910898"/>
            <a:chExt cx="8126151" cy="4355759"/>
          </a:xfrm>
        </p:grpSpPr>
        <p:grpSp>
          <p:nvGrpSpPr>
            <p:cNvPr id="35" name="그룹 34"/>
            <p:cNvGrpSpPr/>
            <p:nvPr/>
          </p:nvGrpSpPr>
          <p:grpSpPr>
            <a:xfrm>
              <a:off x="1000370" y="4062613"/>
              <a:ext cx="2834990" cy="1408917"/>
              <a:chOff x="965645" y="1116841"/>
              <a:chExt cx="7754847" cy="3417739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V="1">
                <a:off x="965645" y="1605090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965645" y="2093339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965645" y="1116841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V="1">
                <a:off x="965645" y="3069837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V="1">
                <a:off x="965645" y="3558086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965645" y="2581588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V="1">
                <a:off x="965645" y="4534580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965645" y="4046335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686980" y="3863112"/>
              <a:ext cx="412292" cy="1741831"/>
              <a:chOff x="423509" y="875780"/>
              <a:chExt cx="874204" cy="4225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23509" y="875780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874204" cy="80757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23509" y="1364029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29"/>
                    <a:ext cx="874204" cy="80757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23509" y="1852278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8"/>
                    <a:ext cx="874204" cy="8075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23509" y="2340527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874204" cy="8075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23509" y="2828778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8"/>
                    <a:ext cx="874204" cy="8075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23509" y="3317025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5"/>
                    <a:ext cx="874204" cy="8075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23509" y="3805274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4"/>
                    <a:ext cx="874204" cy="80757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23509" y="4293523"/>
                    <a:ext cx="874204" cy="8075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3"/>
                    <a:ext cx="874204" cy="80757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그룹 64"/>
            <p:cNvGrpSpPr/>
            <p:nvPr/>
          </p:nvGrpSpPr>
          <p:grpSpPr>
            <a:xfrm>
              <a:off x="686980" y="1974931"/>
              <a:ext cx="3560672" cy="1744633"/>
              <a:chOff x="686980" y="1974931"/>
              <a:chExt cx="3560672" cy="174463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000370" y="2174432"/>
                <a:ext cx="2834990" cy="1408917"/>
                <a:chOff x="965645" y="1116841"/>
                <a:chExt cx="7754847" cy="3417739"/>
              </a:xfrm>
            </p:grpSpPr>
            <p:cxnSp>
              <p:nvCxnSpPr>
                <p:cNvPr id="26" name="직선 연결선 25"/>
                <p:cNvCxnSpPr/>
                <p:nvPr/>
              </p:nvCxnSpPr>
              <p:spPr>
                <a:xfrm flipV="1">
                  <a:off x="965645" y="160509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 flipV="1">
                  <a:off x="965645" y="2093339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 flipV="1">
                  <a:off x="965645" y="1116841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 flipV="1">
                  <a:off x="965645" y="3069837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 flipV="1">
                  <a:off x="965645" y="3558086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flipV="1">
                  <a:off x="965645" y="2581588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V="1">
                  <a:off x="965645" y="453458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 flipV="1">
                  <a:off x="965645" y="4046335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/>
              <p:cNvGrpSpPr/>
              <p:nvPr/>
            </p:nvGrpSpPr>
            <p:grpSpPr>
              <a:xfrm>
                <a:off x="686980" y="1974931"/>
                <a:ext cx="412292" cy="1741831"/>
                <a:chOff x="423509" y="875780"/>
                <a:chExt cx="874204" cy="4225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23509" y="875780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3509" y="1364029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3509" y="1852278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8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23509" y="2340527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7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423509" y="2828778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8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23509" y="3317025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5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23509" y="3805274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4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423509" y="4293523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3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그룹 8"/>
              <p:cNvGrpSpPr/>
              <p:nvPr/>
            </p:nvGrpSpPr>
            <p:grpSpPr>
              <a:xfrm>
                <a:off x="3835360" y="1977733"/>
                <a:ext cx="412292" cy="1741831"/>
                <a:chOff x="423509" y="875780"/>
                <a:chExt cx="874204" cy="4225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23509" y="875780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23509" y="1364029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23509" y="1852278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8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23509" y="2340527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7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423509" y="2828775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5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23509" y="3317024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4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23509" y="3805273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3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23509" y="4293524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4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" name="그룹 36"/>
            <p:cNvGrpSpPr/>
            <p:nvPr/>
          </p:nvGrpSpPr>
          <p:grpSpPr>
            <a:xfrm>
              <a:off x="3835360" y="3865914"/>
              <a:ext cx="412292" cy="1741831"/>
              <a:chOff x="423509" y="875780"/>
              <a:chExt cx="874204" cy="4225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3509" y="875780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874204" cy="807575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3509" y="1364029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29"/>
                    <a:ext cx="874204" cy="807575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23509" y="1852278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8"/>
                    <a:ext cx="874204" cy="80757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23509" y="2340527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874204" cy="80757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23509" y="2828775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5"/>
                    <a:ext cx="874204" cy="80757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23509" y="3317024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4"/>
                    <a:ext cx="874204" cy="80757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23509" y="3805273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3"/>
                    <a:ext cx="874204" cy="80757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23509" y="4293524"/>
                    <a:ext cx="874204" cy="807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4"/>
                    <a:ext cx="874204" cy="80757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직사각형 61"/>
            <p:cNvSpPr/>
            <p:nvPr/>
          </p:nvSpPr>
          <p:spPr>
            <a:xfrm>
              <a:off x="1766936" y="1910899"/>
              <a:ext cx="1301858" cy="3769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TOFFOLI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66935" y="5842860"/>
              <a:ext cx="7046196" cy="42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Result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252459" y="1977733"/>
              <a:ext cx="3560672" cy="1744633"/>
              <a:chOff x="686980" y="1974931"/>
              <a:chExt cx="3560672" cy="174463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1000370" y="2174432"/>
                <a:ext cx="2834990" cy="1408917"/>
                <a:chOff x="965645" y="1116841"/>
                <a:chExt cx="7754847" cy="3417739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flipV="1">
                  <a:off x="965645" y="160509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V="1">
                  <a:off x="965645" y="2093339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965645" y="1116841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V="1">
                  <a:off x="965645" y="3069837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965645" y="3558086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965645" y="2581588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V="1">
                  <a:off x="965645" y="453458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V="1">
                  <a:off x="965645" y="4046335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/>
              <p:cNvGrpSpPr/>
              <p:nvPr/>
            </p:nvGrpSpPr>
            <p:grpSpPr>
              <a:xfrm>
                <a:off x="686980" y="1974931"/>
                <a:ext cx="412292" cy="1741831"/>
                <a:chOff x="423509" y="875780"/>
                <a:chExt cx="874204" cy="4225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423509" y="875780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23509" y="1364029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423509" y="1852278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8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423509" y="2340527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7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23509" y="2828778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8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423509" y="3317025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5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39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423509" y="3805274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4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423509" y="4293523"/>
                      <a:ext cx="874204" cy="8075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3"/>
                      <a:ext cx="874204" cy="807576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그룹 68"/>
              <p:cNvGrpSpPr/>
              <p:nvPr/>
            </p:nvGrpSpPr>
            <p:grpSpPr>
              <a:xfrm>
                <a:off x="3835360" y="1977733"/>
                <a:ext cx="412292" cy="1741831"/>
                <a:chOff x="423509" y="875780"/>
                <a:chExt cx="874204" cy="4225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423509" y="875780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23509" y="1364029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423509" y="1852278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8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423509" y="2340527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7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23509" y="2828775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5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423509" y="3317024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4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23509" y="3805273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3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423509" y="4293524"/>
                      <a:ext cx="874204" cy="8075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1600" baseline="-25000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4"/>
                      <a:ext cx="874204" cy="807575"/>
                    </a:xfrm>
                    <a:prstGeom prst="rect">
                      <a:avLst/>
                    </a:prstGeom>
                    <a:blipFill rotWithShape="1"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4" name="직사각형 93"/>
            <p:cNvSpPr/>
            <p:nvPr/>
          </p:nvSpPr>
          <p:spPr>
            <a:xfrm>
              <a:off x="6475838" y="1910898"/>
              <a:ext cx="1301858" cy="4143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CNOT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1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7176" y="1101348"/>
            <a:ext cx="9445759" cy="1715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sz="2400" dirty="0"/>
              <a:t>define f32(x) ((ROTL32(x,1) &amp; ROTL32(x,8)) ^ ROTL32(x,2))</a:t>
            </a:r>
          </a:p>
          <a:p>
            <a:pPr>
              <a:lnSpc>
                <a:spcPct val="150000"/>
              </a:lnSpc>
            </a:pPr>
            <a:r>
              <a:rPr lang="es-ES" altLang="ko-KR" sz="2400" dirty="0"/>
              <a:t>define R32x2(x,y,k1,k2) (y^=f32(x), y^=k1, x^=f32(y), x^=k2)</a:t>
            </a:r>
            <a:endParaRPr lang="en-US" altLang="ko-KR" sz="2400" dirty="0">
              <a:sym typeface="Wingdings" pitchFamily="2" charset="2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938" y="2690812"/>
            <a:ext cx="4675895" cy="2470876"/>
            <a:chOff x="686980" y="1910898"/>
            <a:chExt cx="8242857" cy="4355759"/>
          </a:xfrm>
        </p:grpSpPr>
        <p:grpSp>
          <p:nvGrpSpPr>
            <p:cNvPr id="6" name="그룹 5"/>
            <p:cNvGrpSpPr/>
            <p:nvPr/>
          </p:nvGrpSpPr>
          <p:grpSpPr>
            <a:xfrm>
              <a:off x="1000370" y="4062613"/>
              <a:ext cx="2834990" cy="1408917"/>
              <a:chOff x="965645" y="1116841"/>
              <a:chExt cx="7754847" cy="3417739"/>
            </a:xfrm>
          </p:grpSpPr>
          <p:cxnSp>
            <p:nvCxnSpPr>
              <p:cNvPr id="85" name="직선 연결선 84"/>
              <p:cNvCxnSpPr/>
              <p:nvPr/>
            </p:nvCxnSpPr>
            <p:spPr>
              <a:xfrm flipV="1">
                <a:off x="965645" y="1605090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65645" y="2093339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965645" y="1116841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965645" y="3069837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965645" y="3558086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965645" y="2581588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965645" y="4534580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65645" y="4046335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86980" y="3863112"/>
              <a:ext cx="528998" cy="1783737"/>
              <a:chOff x="423509" y="875780"/>
              <a:chExt cx="1121658" cy="43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23509" y="875780"/>
                    <a:ext cx="1121658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1121658" cy="9092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23509" y="1364029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29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23509" y="1852278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8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23509" y="2340527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23509" y="2828776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6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423509" y="3317025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5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23509" y="3805274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4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23509" y="4293523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3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/>
            <p:cNvGrpSpPr/>
            <p:nvPr/>
          </p:nvGrpSpPr>
          <p:grpSpPr>
            <a:xfrm>
              <a:off x="686980" y="1974931"/>
              <a:ext cx="3677378" cy="1786539"/>
              <a:chOff x="686980" y="1974931"/>
              <a:chExt cx="3677378" cy="178653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000370" y="2174432"/>
                <a:ext cx="2834990" cy="1408917"/>
                <a:chOff x="965645" y="1116841"/>
                <a:chExt cx="7754847" cy="3417739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flipV="1">
                  <a:off x="965645" y="160509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flipV="1">
                  <a:off x="965645" y="2093339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V="1">
                  <a:off x="965645" y="1116841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 flipV="1">
                  <a:off x="965645" y="3069837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965645" y="3558086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flipV="1">
                  <a:off x="965645" y="2581588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 flipV="1">
                  <a:off x="965645" y="453458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flipV="1">
                  <a:off x="965645" y="4046335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/>
              <p:cNvGrpSpPr/>
              <p:nvPr/>
            </p:nvGrpSpPr>
            <p:grpSpPr>
              <a:xfrm>
                <a:off x="686980" y="1974931"/>
                <a:ext cx="528998" cy="1783737"/>
                <a:chOff x="423509" y="875780"/>
                <a:chExt cx="1121658" cy="43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23509" y="2828779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9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23509" y="3317027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7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/>
              <p:cNvGrpSpPr/>
              <p:nvPr/>
            </p:nvGrpSpPr>
            <p:grpSpPr>
              <a:xfrm>
                <a:off x="3835360" y="1977733"/>
                <a:ext cx="528998" cy="1783737"/>
                <a:chOff x="423509" y="875780"/>
                <a:chExt cx="1121658" cy="43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3509" y="2828774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4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423509" y="3317023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3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그룹 9"/>
            <p:cNvGrpSpPr/>
            <p:nvPr/>
          </p:nvGrpSpPr>
          <p:grpSpPr>
            <a:xfrm>
              <a:off x="3835360" y="3865914"/>
              <a:ext cx="528998" cy="1783737"/>
              <a:chOff x="423509" y="875780"/>
              <a:chExt cx="1121658" cy="43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23509" y="875780"/>
                    <a:ext cx="1121658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1121658" cy="9092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23509" y="1364029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29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23509" y="1852278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8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23509" y="2340527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23509" y="2828776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6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23509" y="3317025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5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23509" y="3805274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4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23509" y="4293523"/>
                    <a:ext cx="1121657" cy="9092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8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800" baseline="-250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3"/>
                    <a:ext cx="1121657" cy="9092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직사각형 10"/>
            <p:cNvSpPr/>
            <p:nvPr/>
          </p:nvSpPr>
          <p:spPr>
            <a:xfrm>
              <a:off x="1766936" y="1910899"/>
              <a:ext cx="1301858" cy="3769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TOFFOLI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66935" y="5842860"/>
              <a:ext cx="7046196" cy="423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Result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252459" y="1977733"/>
              <a:ext cx="3677378" cy="1786539"/>
              <a:chOff x="686980" y="1974931"/>
              <a:chExt cx="3677378" cy="1786539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000370" y="2174432"/>
                <a:ext cx="2834990" cy="1408917"/>
                <a:chOff x="965645" y="1116841"/>
                <a:chExt cx="7754847" cy="3417739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 flipV="1">
                  <a:off x="965645" y="160509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965645" y="2093339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 flipV="1">
                  <a:off x="965645" y="1116841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flipV="1">
                  <a:off x="965645" y="3069837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 flipV="1">
                  <a:off x="965645" y="3558086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 flipV="1">
                  <a:off x="965645" y="2581588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V="1">
                  <a:off x="965645" y="4534580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V="1">
                  <a:off x="965645" y="4046335"/>
                  <a:ext cx="775484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/>
              <p:cNvGrpSpPr/>
              <p:nvPr/>
            </p:nvGrpSpPr>
            <p:grpSpPr>
              <a:xfrm>
                <a:off x="686980" y="1974931"/>
                <a:ext cx="528998" cy="1783737"/>
                <a:chOff x="423509" y="875780"/>
                <a:chExt cx="1121658" cy="43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23509" y="2828779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9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23509" y="3317027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7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그룹 16"/>
              <p:cNvGrpSpPr/>
              <p:nvPr/>
            </p:nvGrpSpPr>
            <p:grpSpPr>
              <a:xfrm>
                <a:off x="3835360" y="1977733"/>
                <a:ext cx="528998" cy="1783737"/>
                <a:chOff x="423509" y="875780"/>
                <a:chExt cx="1121658" cy="43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875780"/>
                      <a:ext cx="1121658" cy="90923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364029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1852277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4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34052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423509" y="2828774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5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2828774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23509" y="3317023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6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317023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7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3805276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800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ko-KR" altLang="en-US" sz="800" baseline="-25000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509" y="4293524"/>
                      <a:ext cx="1121657" cy="909231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" name="직사각형 13"/>
            <p:cNvSpPr/>
            <p:nvPr/>
          </p:nvSpPr>
          <p:spPr>
            <a:xfrm>
              <a:off x="6475838" y="1910898"/>
              <a:ext cx="1301858" cy="4143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CNOT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700373" y="4055359"/>
            <a:ext cx="5620871" cy="457200"/>
            <a:chOff x="5146630" y="4203307"/>
            <a:chExt cx="5620871" cy="45720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5146630" y="4431907"/>
              <a:ext cx="56208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5574868" y="4255748"/>
              <a:ext cx="1074950" cy="352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CNOT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10809" y="4255748"/>
              <a:ext cx="1074950" cy="352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CNOT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305056" y="4203307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918268" y="4203307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0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SPECK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11807"/>
              </p:ext>
            </p:extLst>
          </p:nvPr>
        </p:nvGraphicFramePr>
        <p:xfrm>
          <a:off x="3039035" y="1518966"/>
          <a:ext cx="5836023" cy="4023360"/>
        </p:xfrm>
        <a:graphic>
          <a:graphicData uri="http://schemas.openxmlformats.org/drawingml/2006/table">
            <a:tbl>
              <a:tblPr/>
              <a:tblGrid>
                <a:gridCol w="1945341"/>
                <a:gridCol w="1945341"/>
                <a:gridCol w="19453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Block size (bits)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Key size (bits)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Rounds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2×16 = 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4×16 = 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2×24 = 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3×24 = 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4×24 = 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2×32 = 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3×32 = 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4×32 = 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2×48 = 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2×48 = 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3×48 = 144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2×64 = 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2×64 = 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3×64 = 192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4×64 = 256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89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81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Feistel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n bit word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block </a:t>
            </a:r>
            <a:r>
              <a:rPr lang="ko-KR" altLang="en-US" dirty="0" smtClean="0">
                <a:sym typeface="Wingdings" pitchFamily="2" charset="2"/>
              </a:rPr>
              <a:t>길이</a:t>
            </a:r>
            <a:r>
              <a:rPr lang="en-US" altLang="ko-KR" dirty="0" smtClean="0">
                <a:sym typeface="Wingdings" pitchFamily="2" charset="2"/>
              </a:rPr>
              <a:t>: 2n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Key multiplier: m (2,3,4)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SPECK64/128  64bit plaintext block(n=32) + 128 bit key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SPECK32/64  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32bit </a:t>
            </a:r>
            <a:r>
              <a:rPr lang="en-US" altLang="ko-KR" dirty="0">
                <a:sym typeface="Wingdings" pitchFamily="2" charset="2"/>
              </a:rPr>
              <a:t>plaintext </a:t>
            </a:r>
            <a:r>
              <a:rPr lang="en-US" altLang="ko-KR" dirty="0" smtClean="0">
                <a:sym typeface="Wingdings" pitchFamily="2" charset="2"/>
              </a:rPr>
              <a:t>block(n=16)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64 </a:t>
            </a:r>
            <a:r>
              <a:rPr lang="en-US" altLang="ko-KR" dirty="0">
                <a:sym typeface="Wingdings" pitchFamily="2" charset="2"/>
              </a:rPr>
              <a:t>bit </a:t>
            </a:r>
            <a:r>
              <a:rPr lang="en-US" altLang="ko-KR" dirty="0" smtClean="0">
                <a:sym typeface="Wingdings" pitchFamily="2" charset="2"/>
              </a:rPr>
              <a:t>key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986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400" dirty="0" smtClean="0"/>
              <a:t>define </a:t>
            </a:r>
            <a:r>
              <a:rPr lang="es-ES" altLang="ko-KR" sz="2400" dirty="0"/>
              <a:t>ER32(x,y,k) (x=ROTR32(x,8), x+=y, x^=k, y=ROTL32(y,3), y^=x) </a:t>
            </a:r>
            <a:endParaRPr lang="es-ES" altLang="ko-KR" sz="2400" dirty="0" smtClean="0"/>
          </a:p>
          <a:p>
            <a:pPr>
              <a:lnSpc>
                <a:spcPct val="150000"/>
              </a:lnSpc>
            </a:pPr>
            <a:r>
              <a:rPr lang="es-ES" altLang="ko-KR" sz="2400" dirty="0" smtClean="0"/>
              <a:t>define </a:t>
            </a:r>
            <a:r>
              <a:rPr lang="es-ES" altLang="ko-KR" sz="2400" dirty="0"/>
              <a:t>DR32(x,y,k) (y^=x, y=ROTR32(y,3), x^=k, x-=</a:t>
            </a:r>
            <a:r>
              <a:rPr lang="es-ES" altLang="ko-KR" sz="2400" dirty="0" smtClean="0"/>
              <a:t>y, x=ROTL32(x,8))</a:t>
            </a:r>
            <a:endParaRPr lang="es-E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75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400" dirty="0" smtClean="0"/>
              <a:t>define </a:t>
            </a:r>
            <a:r>
              <a:rPr lang="es-ES" altLang="ko-KR" sz="2400" dirty="0"/>
              <a:t>ER32(x,y,k) (x=ROTR32(x,8), x+=y, x^=k, y=ROTL32(y,3), y^=x</a:t>
            </a:r>
            <a:r>
              <a:rPr lang="es-ES" altLang="ko-KR" sz="2400" dirty="0" smtClean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1804988"/>
            <a:ext cx="7103689" cy="352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546412" y="4491318"/>
            <a:ext cx="33886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3181" y="5601309"/>
            <a:ext cx="1799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/>
              <a:t>rk</a:t>
            </a:r>
            <a:r>
              <a:rPr lang="en-US" altLang="ko-KR" sz="2800" dirty="0" smtClean="0"/>
              <a:t>[0] = A</a:t>
            </a:r>
            <a:endParaRPr lang="ko-KR" altLang="en-US" sz="2800" dirty="0"/>
          </a:p>
        </p:txBody>
      </p:sp>
      <p:pic>
        <p:nvPicPr>
          <p:cNvPr id="14340" name="Picture 4" descr="Speck block cipher 0 index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99" y="1967193"/>
            <a:ext cx="2114951" cy="40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400" dirty="0" smtClean="0"/>
              <a:t>define </a:t>
            </a:r>
            <a:r>
              <a:rPr lang="es-ES" altLang="ko-KR" sz="2400" dirty="0"/>
              <a:t>ER32(x,y,k) (x=ROTR32(x,8), x+=y, x^=k, y=ROTL32(y,3), y^=x</a:t>
            </a:r>
            <a:r>
              <a:rPr lang="es-ES" altLang="ko-KR" sz="2400" dirty="0" smtClean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68529" y="2226608"/>
            <a:ext cx="8733083" cy="2996453"/>
            <a:chOff x="568529" y="1823196"/>
            <a:chExt cx="8733083" cy="2996453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29" y="1823196"/>
              <a:ext cx="8733083" cy="2996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3496234" y="4343400"/>
              <a:ext cx="41013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3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400" dirty="0" smtClean="0"/>
              <a:t>define </a:t>
            </a:r>
            <a:r>
              <a:rPr lang="es-ES" altLang="ko-KR" sz="2400" dirty="0"/>
              <a:t>ER32(x,y,k) (x=ROTR32(x,8), x+=y, x^=k, y=ROTL32(y,3), y^=x</a:t>
            </a:r>
            <a:r>
              <a:rPr lang="es-ES" altLang="ko-KR" sz="2400" dirty="0" smtClean="0"/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9263" y="2554574"/>
            <a:ext cx="2874779" cy="2416896"/>
            <a:chOff x="855409" y="2024776"/>
            <a:chExt cx="2874779" cy="2416896"/>
          </a:xfrm>
        </p:grpSpPr>
        <p:grpSp>
          <p:nvGrpSpPr>
            <p:cNvPr id="8" name="그룹 7"/>
            <p:cNvGrpSpPr/>
            <p:nvPr/>
          </p:nvGrpSpPr>
          <p:grpSpPr>
            <a:xfrm>
              <a:off x="1243280" y="2232474"/>
              <a:ext cx="2136034" cy="1734791"/>
              <a:chOff x="965645" y="1116841"/>
              <a:chExt cx="7754847" cy="3417739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V="1">
                <a:off x="965645" y="1605090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965645" y="2093339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965645" y="1116841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65645" y="3069837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V="1">
                <a:off x="965645" y="3558086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965645" y="2581588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965645" y="4534580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965645" y="4046335"/>
                <a:ext cx="77548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855409" y="2024776"/>
              <a:ext cx="412292" cy="2067707"/>
              <a:chOff x="423509" y="875780"/>
              <a:chExt cx="709988" cy="4073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23509" y="875780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709988" cy="65587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509" y="1364030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30"/>
                    <a:ext cx="709988" cy="6558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23509" y="1852277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7"/>
                    <a:ext cx="709988" cy="65587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23509" y="2340527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709988" cy="65587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23509" y="2828774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4"/>
                    <a:ext cx="709988" cy="65587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23509" y="3317024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4"/>
                    <a:ext cx="709988" cy="65587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3509" y="3805277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7"/>
                    <a:ext cx="709988" cy="65587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23509" y="4293525"/>
                    <a:ext cx="709988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5"/>
                    <a:ext cx="709988" cy="65587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그룹 9"/>
            <p:cNvGrpSpPr/>
            <p:nvPr/>
          </p:nvGrpSpPr>
          <p:grpSpPr>
            <a:xfrm>
              <a:off x="3317896" y="2028227"/>
              <a:ext cx="412292" cy="2067707"/>
              <a:chOff x="423509" y="875780"/>
              <a:chExt cx="709989" cy="4073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3509" y="875780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875780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23509" y="1364030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364030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23509" y="1852277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1852277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23509" y="2340527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340527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3509" y="2828774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2828774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23509" y="3317024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317024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23509" y="3805277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3805277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3509" y="4293525"/>
                    <a:ext cx="709989" cy="655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1600" b="0" i="1" baseline="-25000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ko-KR" altLang="en-US" sz="1600" baseline="-250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09" y="4293525"/>
                    <a:ext cx="709989" cy="65587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직사각형 10"/>
            <p:cNvSpPr/>
            <p:nvPr/>
          </p:nvSpPr>
          <p:spPr>
            <a:xfrm>
              <a:off x="2065075" y="4164673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sz="1200" dirty="0" smtClean="0"/>
                <a:t>Shift</a:t>
              </a:r>
              <a:endParaRPr lang="ko-KR" altLang="en-US" sz="1200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5378649" y="2804969"/>
            <a:ext cx="1301858" cy="1600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CNOT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51168" y="2795627"/>
            <a:ext cx="1301858" cy="1600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SIMON 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NSA(National Security Agency)</a:t>
            </a:r>
            <a:r>
              <a:rPr lang="ko-KR" altLang="en-US" dirty="0" smtClean="0"/>
              <a:t>에서 제작한 경량 암호 </a:t>
            </a:r>
            <a:r>
              <a:rPr lang="en-US" altLang="ko-KR" dirty="0" smtClean="0"/>
              <a:t>– 2013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SIMON: </a:t>
            </a:r>
            <a:r>
              <a:rPr lang="ko-KR" altLang="en-US" dirty="0" smtClean="0"/>
              <a:t>하드웨어에 최적화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SPECK: </a:t>
            </a:r>
            <a:r>
              <a:rPr lang="ko-KR" altLang="en-US" dirty="0" smtClean="0"/>
              <a:t>소프트웨어에 최적화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Feistel</a:t>
            </a:r>
            <a:r>
              <a:rPr lang="en-US" altLang="ko-KR" dirty="0" smtClean="0"/>
              <a:t> cipher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400" dirty="0" smtClean="0"/>
              <a:t>Half Adder</a:t>
            </a:r>
          </a:p>
          <a:p>
            <a:pPr>
              <a:lnSpc>
                <a:spcPct val="150000"/>
              </a:lnSpc>
            </a:pPr>
            <a:endParaRPr lang="es-ES" altLang="ko-KR" sz="2400" dirty="0"/>
          </a:p>
          <a:p>
            <a:pPr>
              <a:lnSpc>
                <a:spcPct val="150000"/>
              </a:lnSpc>
            </a:pPr>
            <a:endParaRPr lang="es-ES" altLang="ko-KR" sz="2400" dirty="0" smtClean="0"/>
          </a:p>
        </p:txBody>
      </p:sp>
      <p:pic>
        <p:nvPicPr>
          <p:cNvPr id="18434" name="Picture 2" descr="Half Adder Truth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2" y="1983160"/>
            <a:ext cx="55816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alf Adder Logic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2" y="3784506"/>
            <a:ext cx="4012995" cy="225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3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ko-KR" sz="2400" dirty="0" smtClean="0"/>
              <a:t>Full Adder</a:t>
            </a:r>
          </a:p>
          <a:p>
            <a:pPr>
              <a:lnSpc>
                <a:spcPct val="150000"/>
              </a:lnSpc>
            </a:pPr>
            <a:endParaRPr lang="es-ES" altLang="ko-KR" sz="2400" dirty="0"/>
          </a:p>
          <a:p>
            <a:pPr>
              <a:lnSpc>
                <a:spcPct val="150000"/>
              </a:lnSpc>
            </a:pPr>
            <a:endParaRPr lang="es-ES" altLang="ko-KR" sz="2400" dirty="0" smtClean="0"/>
          </a:p>
        </p:txBody>
      </p:sp>
      <p:pic>
        <p:nvPicPr>
          <p:cNvPr id="20482" name="Picture 2" descr="Full Adder Logic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4" y="2314853"/>
            <a:ext cx="4095973" cy="244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Full Adder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5" y="2235199"/>
            <a:ext cx="52959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ES" altLang="ko-KR" sz="2400" dirty="0"/>
          </a:p>
          <a:p>
            <a:pPr>
              <a:lnSpc>
                <a:spcPct val="150000"/>
              </a:lnSpc>
            </a:pPr>
            <a:endParaRPr lang="es-ES" altLang="ko-KR" sz="24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72" y="1205133"/>
            <a:ext cx="7157057" cy="48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Feistel</a:t>
            </a:r>
            <a:r>
              <a:rPr lang="en-US" altLang="ko-KR" dirty="0" smtClean="0"/>
              <a:t> Cipher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블록 암호를 생성하는 대칭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암호화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복호화가 매우 유사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키의 순서만 다름</a:t>
            </a:r>
            <a:endParaRPr lang="ko-KR" altLang="en-US" dirty="0"/>
          </a:p>
        </p:txBody>
      </p:sp>
      <p:pic>
        <p:nvPicPr>
          <p:cNvPr id="1026" name="Picture 2" descr="Feistel cipher diagram e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7" y="926403"/>
            <a:ext cx="3861284" cy="56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24849"/>
              </p:ext>
            </p:extLst>
          </p:nvPr>
        </p:nvGraphicFramePr>
        <p:xfrm>
          <a:off x="3193942" y="1577965"/>
          <a:ext cx="5593596" cy="4023360"/>
        </p:xfrm>
        <a:graphic>
          <a:graphicData uri="http://schemas.openxmlformats.org/drawingml/2006/table">
            <a:tbl>
              <a:tblPr/>
              <a:tblGrid>
                <a:gridCol w="1864532"/>
                <a:gridCol w="1864532"/>
                <a:gridCol w="18645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Block size (bits)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Key size (bits)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Rounds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192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3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Feistel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n bit word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block </a:t>
            </a:r>
            <a:r>
              <a:rPr lang="ko-KR" altLang="en-US" dirty="0" smtClean="0">
                <a:sym typeface="Wingdings" pitchFamily="2" charset="2"/>
              </a:rPr>
              <a:t>길이</a:t>
            </a:r>
            <a:r>
              <a:rPr lang="en-US" altLang="ko-KR" dirty="0" smtClean="0">
                <a:sym typeface="Wingdings" pitchFamily="2" charset="2"/>
              </a:rPr>
              <a:t>: 2n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Key multiplier: m (2,3,4)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Simon64/128  64bit plaintext block(n=32) + 128 bit key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Simon32/64  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32bit </a:t>
            </a:r>
            <a:r>
              <a:rPr lang="en-US" altLang="ko-KR" dirty="0">
                <a:sym typeface="Wingdings" pitchFamily="2" charset="2"/>
              </a:rPr>
              <a:t>plaintext </a:t>
            </a:r>
            <a:r>
              <a:rPr lang="en-US" altLang="ko-KR" dirty="0" smtClean="0">
                <a:sym typeface="Wingdings" pitchFamily="2" charset="2"/>
              </a:rPr>
              <a:t>block(n=16)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64 </a:t>
            </a:r>
            <a:r>
              <a:rPr lang="en-US" altLang="ko-KR" dirty="0">
                <a:sym typeface="Wingdings" pitchFamily="2" charset="2"/>
              </a:rPr>
              <a:t>bit </a:t>
            </a:r>
            <a:r>
              <a:rPr lang="en-US" altLang="ko-KR" dirty="0" smtClean="0">
                <a:sym typeface="Wingdings" pitchFamily="2" charset="2"/>
              </a:rPr>
              <a:t>key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16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ko-KR" dirty="0"/>
              <a:t>#define ROTL32(x,r) (((x)&lt;&gt;(32-(r)))) 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#</a:t>
            </a:r>
            <a:r>
              <a:rPr lang="pt-BR" altLang="ko-KR" dirty="0"/>
              <a:t>define ROTR32(x,r) (((x)&gt;&gt;(r)) | ((x)&lt;&lt;(32-(r))))</a:t>
            </a:r>
            <a:endParaRPr lang="es-ES" altLang="ko-KR" dirty="0" smtClean="0"/>
          </a:p>
          <a:p>
            <a:pPr>
              <a:lnSpc>
                <a:spcPct val="150000"/>
              </a:lnSpc>
            </a:pPr>
            <a:endParaRPr lang="es-ES" altLang="ko-KR" dirty="0"/>
          </a:p>
          <a:p>
            <a:pPr>
              <a:lnSpc>
                <a:spcPct val="150000"/>
              </a:lnSpc>
            </a:pPr>
            <a:r>
              <a:rPr lang="es-ES" altLang="ko-KR" dirty="0" smtClean="0"/>
              <a:t>define </a:t>
            </a:r>
            <a:r>
              <a:rPr lang="es-ES" altLang="ko-KR" dirty="0"/>
              <a:t>f32(x) ((ROTL32(x,1) &amp; ROTL32(x,8)) ^ ROTL32(x,2</a:t>
            </a:r>
            <a:r>
              <a:rPr lang="es-ES" altLang="ko-KR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s-ES" altLang="ko-KR" dirty="0" smtClean="0"/>
              <a:t>define </a:t>
            </a:r>
            <a:r>
              <a:rPr lang="es-ES" altLang="ko-KR" dirty="0"/>
              <a:t>R32x2(x,y,k1,k2) (y^=f32(x), y^=k1, x^=f32(y), x^=k2)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97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5377912"/>
            <a:ext cx="11369675" cy="832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ym typeface="Wingdings" pitchFamily="2" charset="2"/>
              </a:rPr>
              <a:t>rk</a:t>
            </a:r>
            <a:r>
              <a:rPr lang="en-US" altLang="ko-KR" dirty="0" smtClean="0">
                <a:sym typeface="Wingdings" pitchFamily="2" charset="2"/>
              </a:rPr>
              <a:t>[0-41] </a:t>
            </a:r>
            <a:r>
              <a:rPr lang="ko-KR" altLang="en-US" dirty="0" smtClean="0">
                <a:sym typeface="Wingdings" pitchFamily="2" charset="2"/>
              </a:rPr>
              <a:t>생성</a:t>
            </a:r>
            <a:endParaRPr lang="en-US" altLang="ko-KR" dirty="0">
              <a:sym typeface="Wingdings" pitchFamily="2" charset="2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1217" y="1168991"/>
            <a:ext cx="8454810" cy="3988117"/>
            <a:chOff x="441217" y="1168991"/>
            <a:chExt cx="8454810" cy="398811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17" y="1168991"/>
              <a:ext cx="8454810" cy="3988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1193370" y="4184543"/>
              <a:ext cx="753217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1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494508"/>
            <a:ext cx="11369675" cy="1715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dirty="0"/>
              <a:t>define f32(x) ((ROTL32(x,1) &amp; ROTL32(x,8)) ^ ROTL32(x,2))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define R32x2(x,y,k1,k2) (y^=f32(x), y^=k1, x^=f32(y), x^=k2)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9" y="1249470"/>
            <a:ext cx="7806788" cy="27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929180" y="3425125"/>
            <a:ext cx="4912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2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pic>
        <p:nvPicPr>
          <p:cNvPr id="5122" name="Picture 2" descr="Simon block cip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16" y="2666676"/>
            <a:ext cx="3116718" cy="36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7176" y="1101348"/>
            <a:ext cx="9445759" cy="1715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sz="2400" dirty="0"/>
              <a:t>define f32(x) ((ROTL32(x,1) &amp; ROTL32(x,8)) ^ ROTL32(x,2))</a:t>
            </a:r>
          </a:p>
          <a:p>
            <a:pPr>
              <a:lnSpc>
                <a:spcPct val="150000"/>
              </a:lnSpc>
            </a:pPr>
            <a:r>
              <a:rPr lang="es-ES" altLang="ko-KR" sz="2400" dirty="0"/>
              <a:t>define R32x2(x,y,k1,k2) (y^=f32(x), y^=k1, x^=f32(y), x^=k2)</a:t>
            </a:r>
            <a:endParaRPr lang="en-US" altLang="ko-KR" sz="2400" dirty="0">
              <a:sym typeface="Wingdings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4450" y="1936347"/>
            <a:ext cx="2333655" cy="39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38414" y="1936347"/>
            <a:ext cx="2367435" cy="3945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850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828</Words>
  <Application>Microsoft Office PowerPoint</Application>
  <PresentationFormat>사용자 지정</PresentationFormat>
  <Paragraphs>268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CryptoCraft 테마</vt:lpstr>
      <vt:lpstr>제목 테마</vt:lpstr>
      <vt:lpstr>SIMON_SPECK</vt:lpstr>
      <vt:lpstr>SIMON SPECK</vt:lpstr>
      <vt:lpstr>Feistel Cipher</vt:lpstr>
      <vt:lpstr>SIMON</vt:lpstr>
      <vt:lpstr>SIMON</vt:lpstr>
      <vt:lpstr>SIMON</vt:lpstr>
      <vt:lpstr>SIMON</vt:lpstr>
      <vt:lpstr>SIMON</vt:lpstr>
      <vt:lpstr>SIMON</vt:lpstr>
      <vt:lpstr>SIMON</vt:lpstr>
      <vt:lpstr>SIMON</vt:lpstr>
      <vt:lpstr>SIMON</vt:lpstr>
      <vt:lpstr>SIMON</vt:lpstr>
      <vt:lpstr>SPECK</vt:lpstr>
      <vt:lpstr>SPECK</vt:lpstr>
      <vt:lpstr>SPECK</vt:lpstr>
      <vt:lpstr>SPECK</vt:lpstr>
      <vt:lpstr>SPECK</vt:lpstr>
      <vt:lpstr>SPECK</vt:lpstr>
      <vt:lpstr>SPECK</vt:lpstr>
      <vt:lpstr>SPECK</vt:lpstr>
      <vt:lpstr>SPECK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75</cp:revision>
  <dcterms:created xsi:type="dcterms:W3CDTF">2019-03-05T04:29:07Z</dcterms:created>
  <dcterms:modified xsi:type="dcterms:W3CDTF">2020-05-17T21:08:47Z</dcterms:modified>
</cp:coreProperties>
</file>