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6" r:id="rId3"/>
    <p:sldId id="265" r:id="rId4"/>
    <p:sldId id="264" r:id="rId5"/>
    <p:sldId id="268" r:id="rId6"/>
    <p:sldId id="267" r:id="rId7"/>
    <p:sldId id="257" r:id="rId8"/>
    <p:sldId id="259" r:id="rId9"/>
    <p:sldId id="269" r:id="rId10"/>
    <p:sldId id="270" r:id="rId11"/>
    <p:sldId id="277" r:id="rId12"/>
    <p:sldId id="272" r:id="rId13"/>
    <p:sldId id="258" r:id="rId14"/>
    <p:sldId id="276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85" r:id="rId23"/>
    <p:sldId id="273" r:id="rId24"/>
    <p:sldId id="286" r:id="rId25"/>
    <p:sldId id="274" r:id="rId26"/>
    <p:sldId id="275" r:id="rId27"/>
    <p:sldId id="260" r:id="rId28"/>
    <p:sldId id="261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5" r:id="rId58"/>
    <p:sldId id="31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56" autoAdjust="0"/>
  </p:normalViewPr>
  <p:slideViewPr>
    <p:cSldViewPr snapToGrid="0">
      <p:cViewPr varScale="1">
        <p:scale>
          <a:sx n="79" d="100"/>
          <a:sy n="79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31B3-6B6E-46F5-88EE-6D2C5ED2E13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3749-AF89-4C55-879B-6396255C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7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3749-AF89-4C55-879B-6396255C155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1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3749-AF89-4C55-879B-6396255C155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3749-AF89-4C55-879B-6396255C155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8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3749-AF89-4C55-879B-6396255C155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0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3749-AF89-4C55-879B-6396255C155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4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8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5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7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9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8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6455-0DD8-45F8-AC14-C382F90578A0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82A1-957F-414A-944D-8DAB039A6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01.org/intel-sgx/linux-2.4/docs/Intel_SGX_Developer_Reference_Linux_2.4_Open_Source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rk.intel.com/products/88196" TargetMode="External"/><Relationship Id="rId7" Type="http://schemas.openxmlformats.org/officeDocument/2006/relationships/hyperlink" Target="https://ark.intel.com/products/18660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k.intel.com/products/124968" TargetMode="External"/><Relationship Id="rId5" Type="http://schemas.openxmlformats.org/officeDocument/2006/relationships/hyperlink" Target="https://ark.intel.com/products/88193" TargetMode="External"/><Relationship Id="rId4" Type="http://schemas.openxmlformats.org/officeDocument/2006/relationships/hyperlink" Target="https://ark.intel.com/products/88194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rk.intel.com/products/88196" TargetMode="External"/><Relationship Id="rId7" Type="http://schemas.openxmlformats.org/officeDocument/2006/relationships/hyperlink" Target="https://ark.intel.com/products/18660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k.intel.com/products/124968" TargetMode="External"/><Relationship Id="rId5" Type="http://schemas.openxmlformats.org/officeDocument/2006/relationships/hyperlink" Target="https://ark.intel.com/products/88193" TargetMode="External"/><Relationship Id="rId4" Type="http://schemas.openxmlformats.org/officeDocument/2006/relationships/hyperlink" Target="https://ark.intel.com/products/8819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FORESHADOW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Speculative Execution Attack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(Speculative Execution)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Array[5] = {5, 6, 10, 15, 20, 18}</a:t>
            </a:r>
          </a:p>
          <a:p>
            <a:pPr algn="ctr"/>
            <a:endParaRPr lang="en-US" altLang="ko-KR" dirty="0"/>
          </a:p>
          <a:p>
            <a:r>
              <a:rPr lang="en-US" altLang="ko-KR" dirty="0" smtClean="0"/>
              <a:t>If(Array[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&gt; 10)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Go to address 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Else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Go to address 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7187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Go to address 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6174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Go to address D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838" y="3900792"/>
            <a:ext cx="2315183" cy="137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772383" y="4766553"/>
            <a:ext cx="5817140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(Speculative Execution)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Array[5] = {5, 6, 10, 15, 20, 18}</a:t>
            </a:r>
          </a:p>
          <a:p>
            <a:pPr algn="ctr"/>
            <a:endParaRPr lang="en-US" altLang="ko-KR" dirty="0"/>
          </a:p>
          <a:p>
            <a:r>
              <a:rPr lang="en-US" altLang="ko-KR" dirty="0" smtClean="0"/>
              <a:t>If(Array[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&gt; 10)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Go to address 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Else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Go to address 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7187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Go to address 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6174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Go to address D</a:t>
            </a:r>
          </a:p>
        </p:txBody>
      </p:sp>
      <p:sp>
        <p:nvSpPr>
          <p:cNvPr id="12" name="왼쪽 중괄호 11"/>
          <p:cNvSpPr/>
          <p:nvPr/>
        </p:nvSpPr>
        <p:spPr>
          <a:xfrm rot="10800000">
            <a:off x="6526698" y="2733472"/>
            <a:ext cx="321013" cy="2334638"/>
          </a:xfrm>
          <a:prstGeom prst="leftBrace">
            <a:avLst>
              <a:gd name="adj1" fmla="val 8333"/>
              <a:gd name="adj2" fmla="val 8702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/>
          <p:cNvSpPr/>
          <p:nvPr/>
        </p:nvSpPr>
        <p:spPr>
          <a:xfrm>
            <a:off x="8552795" y="2733472"/>
            <a:ext cx="321013" cy="2334638"/>
          </a:xfrm>
          <a:prstGeom prst="leftBrace">
            <a:avLst>
              <a:gd name="adj1" fmla="val 8333"/>
              <a:gd name="adj2" fmla="val 1251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17520" y="2733472"/>
            <a:ext cx="1365466" cy="653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Out-of-Order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0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(Speculative Execution)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Array[5] = {5, 6, 10, 15, 20, 18}</a:t>
            </a:r>
          </a:p>
          <a:p>
            <a:pPr algn="ctr"/>
            <a:endParaRPr lang="en-US" altLang="ko-KR" dirty="0"/>
          </a:p>
          <a:p>
            <a:r>
              <a:rPr lang="en-US" altLang="ko-KR" dirty="0" smtClean="0"/>
              <a:t>If(Array[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&gt; 10)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Go to address A(C or D)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Else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Go to address B(C or D)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67427" y="1848255"/>
            <a:ext cx="6886373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정적 분기 예측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정해진 규칙에 따라 예측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 algn="ctr"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동적 분기 예측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최근 실행 기록을 기반으로 훈련된 예측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보통 바로 전 실행을 따름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9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</a:t>
            </a:r>
            <a:r>
              <a:rPr lang="en-US" altLang="ko-KR" dirty="0"/>
              <a:t>Speculative Execution)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 실행 공격 </a:t>
            </a:r>
            <a:r>
              <a:rPr lang="en-US" altLang="ko-KR" dirty="0" smtClean="0"/>
              <a:t>(Speculative Execution Attack)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대표적인 공격 기법 </a:t>
            </a:r>
            <a:r>
              <a:rPr lang="en-US" altLang="ko-KR" dirty="0" smtClean="0"/>
              <a:t>: Meltdown, </a:t>
            </a:r>
            <a:r>
              <a:rPr lang="en-US" altLang="ko-KR" dirty="0" err="1" smtClean="0"/>
              <a:t>Spectre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Spectre</a:t>
            </a:r>
            <a:r>
              <a:rPr lang="en-US" altLang="ko-KR" dirty="0" smtClean="0"/>
              <a:t>, Meltdown</a:t>
            </a:r>
            <a:r>
              <a:rPr lang="ko-KR" altLang="en-US" dirty="0"/>
              <a:t> </a:t>
            </a:r>
            <a:r>
              <a:rPr lang="ko-KR" altLang="en-US" dirty="0" smtClean="0"/>
              <a:t>에서는 어떻게 예측 실행을 이용했는가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6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36267" y="2196527"/>
            <a:ext cx="2188723" cy="111087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36267" y="3307405"/>
            <a:ext cx="2188723" cy="69258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SRAM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36267" y="3999994"/>
            <a:ext cx="2188723" cy="69258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DRAM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36267" y="4692583"/>
            <a:ext cx="2188723" cy="69258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Disk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08970" y="2918298"/>
            <a:ext cx="916020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SRAM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024990" y="2461098"/>
            <a:ext cx="912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37770" y="2276432"/>
            <a:ext cx="120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연산 수행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024990" y="3112851"/>
            <a:ext cx="912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37769" y="2928185"/>
            <a:ext cx="268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L1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024990" y="3653699"/>
            <a:ext cx="912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37768" y="3469033"/>
            <a:ext cx="211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L2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3387" y="4250987"/>
            <a:ext cx="3054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와 가까울수록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속도 빠름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용량 작음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가격 비쌈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61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19472" y="230545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19472" y="2869659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19472" y="3433863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46696" y="2772382"/>
            <a:ext cx="2334639" cy="758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Data = A;</a:t>
            </a:r>
          </a:p>
          <a:p>
            <a:pPr algn="ctr"/>
            <a:r>
              <a:rPr lang="en-US" altLang="ko-KR" dirty="0" smtClean="0"/>
              <a:t>2. Data = A;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19472" y="1857983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캐시</a:t>
            </a:r>
            <a:r>
              <a:rPr lang="en-US" altLang="ko-KR" dirty="0" smtClean="0"/>
              <a:t>, SRAM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897565" y="168678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97565" y="2250989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897565" y="281129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97565" y="3375494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97565" y="393579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97565" y="1264595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DRAM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8" idx="1"/>
          </p:cNvCxnSpPr>
          <p:nvPr/>
        </p:nvCxnSpPr>
        <p:spPr>
          <a:xfrm>
            <a:off x="3414409" y="2996119"/>
            <a:ext cx="1605063" cy="155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9" idx="1"/>
          </p:cNvCxnSpPr>
          <p:nvPr/>
        </p:nvCxnSpPr>
        <p:spPr>
          <a:xfrm flipV="1">
            <a:off x="6877455" y="2533091"/>
            <a:ext cx="2020110" cy="618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19472" y="230545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19472" y="2869659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19472" y="3433863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46696" y="2772382"/>
            <a:ext cx="2334639" cy="758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Data = A;</a:t>
            </a:r>
          </a:p>
          <a:p>
            <a:pPr algn="ctr"/>
            <a:r>
              <a:rPr lang="en-US" altLang="ko-KR" dirty="0" smtClean="0"/>
              <a:t>2. Data = A;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19472" y="1857983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캐시</a:t>
            </a:r>
            <a:r>
              <a:rPr lang="en-US" altLang="ko-KR" dirty="0" smtClean="0"/>
              <a:t>, SRAM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897565" y="168678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97565" y="2250989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897565" y="281129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97565" y="3375494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97565" y="393579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97565" y="1264595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DRAM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8" idx="1"/>
          </p:cNvCxnSpPr>
          <p:nvPr/>
        </p:nvCxnSpPr>
        <p:spPr>
          <a:xfrm>
            <a:off x="3414409" y="2996119"/>
            <a:ext cx="1605063" cy="155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9" idx="1"/>
          </p:cNvCxnSpPr>
          <p:nvPr/>
        </p:nvCxnSpPr>
        <p:spPr>
          <a:xfrm flipV="1">
            <a:off x="6877455" y="2533091"/>
            <a:ext cx="2020110" cy="618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19472" y="230545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19472" y="2869659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19472" y="3433863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46696" y="2772382"/>
            <a:ext cx="2334639" cy="758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Data = A;</a:t>
            </a:r>
          </a:p>
          <a:p>
            <a:pPr algn="ctr"/>
            <a:r>
              <a:rPr lang="en-US" altLang="ko-KR" dirty="0" smtClean="0"/>
              <a:t>2. Data = A;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19472" y="1857983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캐시</a:t>
            </a:r>
            <a:r>
              <a:rPr lang="en-US" altLang="ko-KR" dirty="0" smtClean="0"/>
              <a:t>, SRAM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897565" y="168678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97565" y="2250989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897565" y="281129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97565" y="3375494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97565" y="3935795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97565" y="1264595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DRAM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8" idx="1"/>
          </p:cNvCxnSpPr>
          <p:nvPr/>
        </p:nvCxnSpPr>
        <p:spPr>
          <a:xfrm>
            <a:off x="3414409" y="2996119"/>
            <a:ext cx="1605063" cy="155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9" idx="1"/>
          </p:cNvCxnSpPr>
          <p:nvPr/>
        </p:nvCxnSpPr>
        <p:spPr>
          <a:xfrm flipV="1">
            <a:off x="6877455" y="2533091"/>
            <a:ext cx="2020110" cy="618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18" idx="1"/>
          </p:cNvCxnSpPr>
          <p:nvPr/>
        </p:nvCxnSpPr>
        <p:spPr>
          <a:xfrm flipV="1">
            <a:off x="3414409" y="3151761"/>
            <a:ext cx="1605063" cy="223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74551" y="4363811"/>
            <a:ext cx="6628590" cy="2023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2"/>
                </a:solidFill>
              </a:rPr>
              <a:t>캐시 미스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캐시에 내용이 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매우 빠른 속도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5"/>
                </a:solidFill>
              </a:rPr>
              <a:t>캐시 히트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캐시에 내용이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느린 속도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(Flush and Reload)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98376" y="3140342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98376" y="3704546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98376" y="426875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98376" y="2692870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 캐시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3" y="3368192"/>
            <a:ext cx="1237611" cy="12376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60" y="3368192"/>
            <a:ext cx="1236912" cy="1236912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0" idx="3"/>
            <a:endCxn id="20" idx="1"/>
          </p:cNvCxnSpPr>
          <p:nvPr/>
        </p:nvCxnSpPr>
        <p:spPr>
          <a:xfrm>
            <a:off x="3040272" y="3986648"/>
            <a:ext cx="21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3"/>
            <a:endCxn id="5" idx="1"/>
          </p:cNvCxnSpPr>
          <p:nvPr/>
        </p:nvCxnSpPr>
        <p:spPr>
          <a:xfrm>
            <a:off x="7056359" y="3986648"/>
            <a:ext cx="2158104" cy="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Flush</a:t>
            </a:r>
            <a:r>
              <a:rPr lang="en-US" altLang="ko-KR" dirty="0" smtClean="0"/>
              <a:t> and Reload)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98376" y="3140342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98376" y="3704546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98376" y="426875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98376" y="2692870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 캐시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3" y="3368192"/>
            <a:ext cx="1237611" cy="12376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60" y="3368192"/>
            <a:ext cx="1236912" cy="1236912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stCxn id="5" idx="1"/>
            <a:endCxn id="20" idx="3"/>
          </p:cNvCxnSpPr>
          <p:nvPr/>
        </p:nvCxnSpPr>
        <p:spPr>
          <a:xfrm flipH="1" flipV="1">
            <a:off x="7056359" y="3986648"/>
            <a:ext cx="2158104" cy="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Speculative Execution (= </a:t>
            </a:r>
            <a:r>
              <a:rPr lang="ko-KR" altLang="en-US" dirty="0" smtClean="0"/>
              <a:t>예측 실행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최신 프로세서에서 효율적으로 작업을 수행하기 위한 기술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다음에 수행할 연산을 미리 수행하는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0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Flush</a:t>
            </a:r>
            <a:r>
              <a:rPr lang="en-US" altLang="ko-KR" dirty="0" smtClean="0"/>
              <a:t> and Reload)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98376" y="3140342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98376" y="3704546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98376" y="426875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98376" y="2692870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 캐시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3" y="3368192"/>
            <a:ext cx="1237611" cy="12376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60" y="3368192"/>
            <a:ext cx="1236912" cy="1236912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stCxn id="10" idx="3"/>
            <a:endCxn id="20" idx="1"/>
          </p:cNvCxnSpPr>
          <p:nvPr/>
        </p:nvCxnSpPr>
        <p:spPr>
          <a:xfrm>
            <a:off x="3040272" y="3986648"/>
            <a:ext cx="2158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Flush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chemeClr val="accent4"/>
                </a:solidFill>
              </a:rPr>
              <a:t>Reload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98376" y="3140342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98376" y="3704546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98376" y="426875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98376" y="2692870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 캐시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3" y="3368192"/>
            <a:ext cx="1237611" cy="12376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60" y="3368192"/>
            <a:ext cx="1236912" cy="1236912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10" idx="3"/>
            <a:endCxn id="20" idx="1"/>
          </p:cNvCxnSpPr>
          <p:nvPr/>
        </p:nvCxnSpPr>
        <p:spPr>
          <a:xfrm>
            <a:off x="3040272" y="3986648"/>
            <a:ext cx="21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지식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Flush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chemeClr val="accent4"/>
                </a:solidFill>
              </a:rPr>
              <a:t>Reload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98376" y="3140342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98376" y="3704546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98376" y="4268750"/>
            <a:ext cx="1857983" cy="5642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98376" y="2692870"/>
            <a:ext cx="1857983" cy="42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 캐시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3" y="3368192"/>
            <a:ext cx="1237611" cy="12376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60" y="3368192"/>
            <a:ext cx="1236912" cy="1236912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10" idx="3"/>
            <a:endCxn id="20" idx="1"/>
          </p:cNvCxnSpPr>
          <p:nvPr/>
        </p:nvCxnSpPr>
        <p:spPr>
          <a:xfrm>
            <a:off x="3040272" y="3986648"/>
            <a:ext cx="21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5" idx="1"/>
            <a:endCxn id="20" idx="3"/>
          </p:cNvCxnSpPr>
          <p:nvPr/>
        </p:nvCxnSpPr>
        <p:spPr>
          <a:xfrm flipH="1" flipV="1">
            <a:off x="7056359" y="3986648"/>
            <a:ext cx="2158104" cy="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30986" y="5114706"/>
            <a:ext cx="6025475" cy="1424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2"/>
                </a:solidFill>
              </a:rPr>
              <a:t>캐시 미스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피해자가 데이터에 접근하지 않음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5"/>
                </a:solidFill>
              </a:rPr>
              <a:t>캐시 히트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피해자가 데이터에 접근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6" y="4189620"/>
            <a:ext cx="1020289" cy="10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Spectre</a:t>
            </a:r>
            <a:r>
              <a:rPr lang="en-US" altLang="ko-KR" dirty="0" smtClean="0"/>
              <a:t> (CVE-2017-5753)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32" y="365125"/>
            <a:ext cx="963168" cy="1146629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Bounds Check Bypass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조건문</a:t>
            </a:r>
            <a:r>
              <a:rPr lang="ko-KR" altLang="en-US" dirty="0" smtClean="0"/>
              <a:t> 우회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다음의 코드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Spectre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예제 코드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if (x &lt; array1_size)</a:t>
            </a:r>
          </a:p>
          <a:p>
            <a:pPr marL="914400" lvl="2" indent="0">
              <a:buNone/>
            </a:pPr>
            <a:r>
              <a:rPr lang="en-US" altLang="ko-KR" dirty="0"/>
              <a:t>	y = array2[array1[x] * </a:t>
            </a:r>
            <a:r>
              <a:rPr lang="en-US" altLang="ko-KR" dirty="0" smtClean="0"/>
              <a:t>4096];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x </a:t>
            </a:r>
            <a:r>
              <a:rPr lang="ko-KR" altLang="en-US" dirty="0" smtClean="0"/>
              <a:t>는 공격자가 조작할 수 있는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43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Spectre</a:t>
            </a:r>
            <a:r>
              <a:rPr lang="en-US" altLang="ko-KR" dirty="0" smtClean="0"/>
              <a:t> (CVE-2017-5753)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32" y="365125"/>
            <a:ext cx="963168" cy="1146629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1.	x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참으로 만드는 입력을 넣어 여러 번 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동적 분기 예측 훈련 과정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 smtClean="0"/>
          </a:p>
          <a:p>
            <a:pPr marL="914400" lvl="1" indent="-457200">
              <a:buAutoNum type="arabicPeriod" startAt="2"/>
            </a:pPr>
            <a:r>
              <a:rPr lang="en-US" altLang="ko-KR" dirty="0" smtClean="0"/>
              <a:t>array1</a:t>
            </a:r>
            <a:r>
              <a:rPr lang="ko-KR" altLang="en-US" dirty="0" smtClean="0"/>
              <a:t>의 길이를 넘어가는 입력을 수행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참으로 예측하고 두 번째 줄 실행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캐시에 적재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914400" lvl="1" indent="-457200">
              <a:buAutoNum type="arabicPeriod" startAt="3"/>
            </a:pPr>
            <a:r>
              <a:rPr lang="en-US" altLang="ko-KR" dirty="0" smtClean="0">
                <a:sym typeface="Wingdings" panose="05000000000000000000" pitchFamily="2" charset="2"/>
              </a:rPr>
              <a:t>CPU</a:t>
            </a:r>
            <a:r>
              <a:rPr lang="ko-KR" altLang="en-US" dirty="0" smtClean="0">
                <a:sym typeface="Wingdings" panose="05000000000000000000" pitchFamily="2" charset="2"/>
              </a:rPr>
              <a:t>는 실제 </a:t>
            </a:r>
            <a:r>
              <a:rPr lang="ko-KR" altLang="en-US" dirty="0" err="1" smtClean="0">
                <a:sym typeface="Wingdings" panose="05000000000000000000" pitchFamily="2" charset="2"/>
              </a:rPr>
              <a:t>분기문을</a:t>
            </a:r>
            <a:r>
              <a:rPr lang="ko-KR" altLang="en-US" dirty="0" smtClean="0">
                <a:sym typeface="Wingdings" panose="05000000000000000000" pitchFamily="2" charset="2"/>
              </a:rPr>
              <a:t> 검사하고 틀린 </a:t>
            </a:r>
            <a:r>
              <a:rPr lang="ko-KR" altLang="en-US" dirty="0" err="1" smtClean="0">
                <a:sym typeface="Wingdings" panose="05000000000000000000" pitchFamily="2" charset="2"/>
              </a:rPr>
              <a:t>예측값은</a:t>
            </a:r>
            <a:r>
              <a:rPr lang="ko-KR" altLang="en-US" dirty="0" smtClean="0">
                <a:sym typeface="Wingdings" panose="05000000000000000000" pitchFamily="2" charset="2"/>
              </a:rPr>
              <a:t> 버려짐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캐시의 값은 버려지지 않음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6072771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2"/>
            <a:r>
              <a:rPr lang="en-US" altLang="ko-KR" dirty="0"/>
              <a:t>if (x &lt; array1_size)</a:t>
            </a:r>
          </a:p>
          <a:p>
            <a:pPr lvl="2"/>
            <a:r>
              <a:rPr lang="en-US" altLang="ko-KR" dirty="0"/>
              <a:t>	y = array2[array1[x] * </a:t>
            </a:r>
            <a:r>
              <a:rPr lang="en-US" altLang="ko-KR" dirty="0" smtClean="0"/>
              <a:t>4096];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6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Spectre</a:t>
            </a:r>
            <a:r>
              <a:rPr lang="en-US" altLang="ko-KR" dirty="0" smtClean="0"/>
              <a:t> (CVE-2017-5715)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Branch Target Injection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특정 지점으로 이동 </a:t>
            </a:r>
            <a:r>
              <a:rPr lang="en-US" altLang="ko-KR" dirty="0" smtClean="0"/>
              <a:t>(Branch Target Buffer </a:t>
            </a:r>
            <a:r>
              <a:rPr lang="ko-KR" altLang="en-US" dirty="0" smtClean="0"/>
              <a:t>내용 조작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분기된 곳에서 실행된 정보는 캐시에 올라오고 이를 통해 데이터 획득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32" y="365125"/>
            <a:ext cx="963168" cy="11466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31924" y="6488668"/>
            <a:ext cx="739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Branch Target </a:t>
            </a:r>
            <a:r>
              <a:rPr lang="en-US" altLang="ko-KR" dirty="0" smtClean="0"/>
              <a:t>Buffer (BTB) : </a:t>
            </a:r>
            <a:r>
              <a:rPr lang="ko-KR" altLang="en-US" dirty="0" err="1" smtClean="0"/>
              <a:t>분기문</a:t>
            </a:r>
            <a:r>
              <a:rPr lang="ko-KR" altLang="en-US" dirty="0" smtClean="0"/>
              <a:t> 실행 뒤 이동 될 곳을 저장하는 버퍼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Meltdown (CVE-2017-5754)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Rogue Data Cache Load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시스템 메모리 내용 탈취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인텔 프로세서에 대해서만 영향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프로세서는 권한에 대한 문제가 있을 시 예측 실행을 하지 않음</a:t>
            </a:r>
            <a:endParaRPr lang="en-US" altLang="ko-KR" dirty="0"/>
          </a:p>
          <a:p>
            <a:pPr lvl="1"/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 주소 읽기 시도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권한을 체크하기 전 예측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 뒤 캐시 내용이 남아있음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801" y="365125"/>
            <a:ext cx="964999" cy="18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SGX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“Abort page semantics”</a:t>
            </a:r>
            <a:r>
              <a:rPr lang="ko-KR" altLang="en-US" dirty="0" smtClean="0"/>
              <a:t>라는 기술을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허가되지 않은 사용자의 접근에 대해서 </a:t>
            </a:r>
            <a:r>
              <a:rPr lang="en-US" altLang="ko-KR" dirty="0" smtClean="0"/>
              <a:t>0xFF </a:t>
            </a:r>
            <a:r>
              <a:rPr lang="ko-KR" altLang="en-US" dirty="0" smtClean="0"/>
              <a:t>값을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Heap, Stack, Code, Data </a:t>
            </a:r>
            <a:r>
              <a:rPr lang="ko-KR" altLang="en-US" dirty="0" smtClean="0"/>
              <a:t>모든 영역에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처리 타입에 관계없이 적용</a:t>
            </a:r>
            <a:endParaRPr lang="en-US" altLang="ko-KR" dirty="0" smtClean="0"/>
          </a:p>
          <a:p>
            <a:r>
              <a:rPr lang="ko-KR" altLang="en-US" dirty="0" smtClean="0"/>
              <a:t>이를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 실행과 관련된 공격을 차단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0140"/>
            <a:ext cx="9773156" cy="1826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494" y="6254885"/>
            <a:ext cx="991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Intel Whitepaper : </a:t>
            </a:r>
            <a:r>
              <a:rPr lang="en-US" altLang="ko-KR" sz="1400" dirty="0">
                <a:hlinkClick r:id="rId3"/>
              </a:rPr>
              <a:t>https://download.01.org/intel-sgx/linux-2.4/docs/Intel_SGX_Developer_Reference_Linux_2.4_Open_Source.pdf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07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이러한 </a:t>
            </a:r>
            <a:r>
              <a:rPr lang="ko-KR" altLang="en-US" dirty="0" err="1" smtClean="0"/>
              <a:t>대응기법을</a:t>
            </a:r>
            <a:r>
              <a:rPr lang="ko-KR" altLang="en-US" dirty="0" smtClean="0"/>
              <a:t> 우회하는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L1 Terminal Fault </a:t>
            </a:r>
            <a:r>
              <a:rPr lang="ko-KR" altLang="en-US" dirty="0" smtClean="0"/>
              <a:t>라고 명명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CVE-2018-3615 </a:t>
            </a:r>
            <a:r>
              <a:rPr lang="ko-KR" altLang="en-US" dirty="0" smtClean="0"/>
              <a:t>취약점으로 등록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 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Intel SGX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Memory Isolation</a:t>
            </a: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Enclave Measurement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Architectural Enclaves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인텔 프로세서에 탑재된 기술인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예측 실행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이용한 공격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개인 컴퓨터에 저장된 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클라우드에</a:t>
            </a:r>
            <a:r>
              <a:rPr lang="ko-KR" altLang="en-US" dirty="0" smtClean="0"/>
              <a:t> 저장된 데이터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버전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 버전</a:t>
            </a:r>
            <a:r>
              <a:rPr lang="en-US" altLang="ko-KR" dirty="0" smtClean="0"/>
              <a:t>, Next Generation (NG)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4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 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Intel SGX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 Isolation</a:t>
            </a: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Enclave Measurement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Architectural Enclaves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가상 주소 공간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물리 메모리는 하드웨어에 의해 완전히 분리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r>
              <a:rPr lang="ko-KR" altLang="en-US" dirty="0" smtClean="0">
                <a:sym typeface="Wingdings" panose="05000000000000000000" pitchFamily="2" charset="2"/>
              </a:rPr>
              <a:t> 메모리는 외부에서 접근 불가능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r>
              <a:rPr lang="ko-KR" altLang="en-US" dirty="0" smtClean="0">
                <a:sym typeface="Wingdings" panose="05000000000000000000" pitchFamily="2" charset="2"/>
              </a:rPr>
              <a:t> 메모리 관리는 시스템 소프트웨어가 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CPU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주소 변환을 검증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문제가 있을 시 </a:t>
            </a:r>
            <a:r>
              <a:rPr lang="en-US" altLang="ko-KR" dirty="0" smtClean="0">
                <a:sym typeface="Wingdings" panose="05000000000000000000" pitchFamily="2" charset="2"/>
              </a:rPr>
              <a:t>page fault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연속적인 주소 변환은 캐시 이용 </a:t>
            </a:r>
            <a:r>
              <a:rPr lang="en-US" altLang="ko-KR" dirty="0" smtClean="0">
                <a:sym typeface="Wingdings" panose="05000000000000000000" pitchFamily="2" charset="2"/>
              </a:rPr>
              <a:t> Translation Lookaside Buffer (TLB)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TLB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r>
              <a:rPr lang="ko-KR" altLang="en-US" dirty="0" smtClean="0">
                <a:sym typeface="Wingdings" panose="05000000000000000000" pitchFamily="2" charset="2"/>
              </a:rPr>
              <a:t> 진입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이탈 시 비워지는 캐시 공간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외부 읽기 </a:t>
            </a:r>
            <a:r>
              <a:rPr lang="en-US" altLang="ko-KR" dirty="0" smtClean="0">
                <a:sym typeface="Wingdings" panose="05000000000000000000" pitchFamily="2" charset="2"/>
              </a:rPr>
              <a:t>(0x FF </a:t>
            </a:r>
            <a:r>
              <a:rPr lang="ko-KR" altLang="en-US" dirty="0" smtClean="0">
                <a:sym typeface="Wingdings" panose="05000000000000000000" pitchFamily="2" charset="2"/>
              </a:rPr>
              <a:t>반환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외부 쓰기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무시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Memory Encryption Engine (MEE)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sym typeface="Wingdings" panose="05000000000000000000" pitchFamily="2" charset="2"/>
              </a:rPr>
              <a:t>캐시에 옮겨지기 전 인증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복호화</a:t>
            </a:r>
            <a:r>
              <a:rPr lang="ko-KR" altLang="en-US" dirty="0" smtClean="0">
                <a:sym typeface="Wingdings" panose="05000000000000000000" pitchFamily="2" charset="2"/>
              </a:rPr>
              <a:t> 과정을 거침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r>
              <a:rPr lang="ko-KR" altLang="en-US" dirty="0" smtClean="0">
                <a:sym typeface="Wingdings" panose="05000000000000000000" pitchFamily="2" charset="2"/>
              </a:rPr>
              <a:t> 접근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정해진 명령어를 통해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EENTER, EEXIT (</a:t>
            </a:r>
            <a:r>
              <a:rPr lang="ko-KR" altLang="en-US" dirty="0" smtClean="0">
                <a:sym typeface="Wingdings" panose="05000000000000000000" pitchFamily="2" charset="2"/>
              </a:rPr>
              <a:t>호스트 어플리케이션과 </a:t>
            </a:r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r>
              <a:rPr lang="ko-KR" altLang="en-US" dirty="0" smtClean="0">
                <a:sym typeface="Wingdings" panose="05000000000000000000" pitchFamily="2" charset="2"/>
              </a:rPr>
              <a:t> 간의 제어 명령어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오류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외부 인터럽트 발생 시 </a:t>
            </a:r>
            <a:r>
              <a:rPr lang="en-US" altLang="ko-KR" dirty="0" smtClean="0">
                <a:sym typeface="Wingdings" panose="05000000000000000000" pitchFamily="2" charset="2"/>
              </a:rPr>
              <a:t> AEX</a:t>
            </a:r>
          </a:p>
          <a:p>
            <a:r>
              <a:rPr lang="en-US" altLang="ko-KR" dirty="0"/>
              <a:t>Asynchronous Enclave Exit </a:t>
            </a:r>
            <a:r>
              <a:rPr lang="en-US" altLang="ko-KR" dirty="0" smtClean="0"/>
              <a:t>(AEX)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인터럽트 위치에서 </a:t>
            </a:r>
            <a:r>
              <a:rPr lang="en-US" altLang="ko-KR" dirty="0" smtClean="0"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sym typeface="Wingdings" panose="05000000000000000000" pitchFamily="2" charset="2"/>
              </a:rPr>
              <a:t>레지스터 내용을 </a:t>
            </a:r>
            <a:r>
              <a:rPr lang="en-US" altLang="ko-KR" dirty="0" smtClean="0">
                <a:sym typeface="Wingdings" panose="05000000000000000000" pitchFamily="2" charset="2"/>
              </a:rPr>
              <a:t>SSA</a:t>
            </a:r>
            <a:r>
              <a:rPr lang="ko-KR" altLang="en-US" dirty="0" smtClean="0">
                <a:sym typeface="Wingdings" panose="05000000000000000000" pitchFamily="2" charset="2"/>
              </a:rPr>
              <a:t>에 저장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sym typeface="Wingdings" panose="05000000000000000000" pitchFamily="2" charset="2"/>
              </a:rPr>
              <a:t>레지스터를 지우고 </a:t>
            </a:r>
            <a:r>
              <a:rPr lang="ko-KR" altLang="en-US" dirty="0" err="1" smtClean="0">
                <a:sym typeface="Wingdings" panose="05000000000000000000" pitchFamily="2" charset="2"/>
              </a:rPr>
              <a:t>제어권을</a:t>
            </a:r>
            <a:r>
              <a:rPr lang="ko-KR" altLang="en-US" dirty="0" smtClean="0">
                <a:sym typeface="Wingdings" panose="05000000000000000000" pitchFamily="2" charset="2"/>
              </a:rPr>
              <a:t> 외부로 넘김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ERESUME </a:t>
            </a:r>
            <a:r>
              <a:rPr lang="ko-KR" altLang="en-US" dirty="0" smtClean="0">
                <a:sym typeface="Wingdings" panose="05000000000000000000" pitchFamily="2" charset="2"/>
              </a:rPr>
              <a:t>명령어를 통해 다시 </a:t>
            </a:r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r>
              <a:rPr lang="ko-KR" altLang="en-US" dirty="0" smtClean="0">
                <a:sym typeface="Wingdings" panose="05000000000000000000" pitchFamily="2" charset="2"/>
              </a:rPr>
              <a:t> 복귀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SSA</a:t>
            </a:r>
            <a:r>
              <a:rPr lang="ko-KR" altLang="en-US" dirty="0" smtClean="0">
                <a:sym typeface="Wingdings" panose="05000000000000000000" pitchFamily="2" charset="2"/>
              </a:rPr>
              <a:t>에 저장된 내용을 바탕으로 상태 복귀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850220" y="3588155"/>
            <a:ext cx="3978613" cy="27237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 Save Area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 err="1" smtClean="0"/>
              <a:t>인클레이브</a:t>
            </a:r>
            <a:r>
              <a:rPr lang="ko-KR" altLang="en-US" dirty="0" smtClean="0"/>
              <a:t> 상태 보관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71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 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Intel SGX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Memory Isolation</a:t>
            </a: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Enclave Measurement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Architectural Enclaves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Enclave Measurement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인클레이브</a:t>
            </a:r>
            <a:r>
              <a:rPr lang="ko-KR" altLang="en-US" dirty="0" smtClean="0"/>
              <a:t> 빌드 시</a:t>
            </a:r>
            <a:endParaRPr lang="en-US" altLang="ko-KR" dirty="0"/>
          </a:p>
          <a:p>
            <a:pPr lvl="1"/>
            <a:r>
              <a:rPr lang="ko-KR" altLang="en-US" dirty="0" err="1" smtClean="0"/>
              <a:t>해시값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MRENCLAVE</a:t>
            </a:r>
          </a:p>
          <a:p>
            <a:pPr marL="914400" lvl="2" indent="0">
              <a:buNone/>
            </a:pPr>
            <a:r>
              <a:rPr lang="ko-KR" altLang="en-US" dirty="0" err="1" smtClean="0"/>
              <a:t>인클레이브</a:t>
            </a:r>
            <a:r>
              <a:rPr lang="ko-KR" altLang="en-US" dirty="0" smtClean="0"/>
              <a:t> 내용에 기반하여 </a:t>
            </a:r>
            <a:r>
              <a:rPr lang="ko-KR" altLang="en-US" dirty="0" err="1" smtClean="0"/>
              <a:t>신원값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lvl="1"/>
            <a:r>
              <a:rPr lang="en-US" altLang="ko-KR" dirty="0" smtClean="0"/>
              <a:t>MRSIGNER</a:t>
            </a:r>
          </a:p>
          <a:p>
            <a:pPr marL="914400" lvl="2" indent="0">
              <a:buNone/>
            </a:pPr>
            <a:r>
              <a:rPr lang="ko-KR" altLang="en-US" dirty="0" smtClean="0"/>
              <a:t>개발자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공급자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기반하여 </a:t>
            </a:r>
            <a:r>
              <a:rPr lang="ko-KR" altLang="en-US" dirty="0" err="1" smtClean="0"/>
              <a:t>신원값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개발자의 공개키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 정보가 들어감</a:t>
            </a:r>
          </a:p>
          <a:p>
            <a:r>
              <a:rPr lang="ko-KR" altLang="en-US" dirty="0" err="1" smtClean="0"/>
              <a:t>인클레이브</a:t>
            </a:r>
            <a:r>
              <a:rPr lang="ko-KR" altLang="en-US" dirty="0" smtClean="0"/>
              <a:t> 초기화 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해시값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MRENCLAVE, MRSGINER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인클레이브</a:t>
            </a:r>
            <a:r>
              <a:rPr lang="ko-KR" altLang="en-US" dirty="0" smtClean="0">
                <a:sym typeface="Wingdings" panose="05000000000000000000" pitchFamily="2" charset="2"/>
              </a:rPr>
              <a:t> 무결성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보장</a:t>
            </a:r>
            <a:r>
              <a:rPr lang="en-US" altLang="ko-KR" dirty="0" smtClean="0">
                <a:sym typeface="Wingdings" panose="05000000000000000000" pitchFamily="2" charset="2"/>
              </a:rPr>
              <a:t>, + </a:t>
            </a:r>
            <a:r>
              <a:rPr lang="en-US" altLang="ko-KR" strike="sngStrike" dirty="0" smtClean="0">
                <a:sym typeface="Wingdings" panose="05000000000000000000" pitchFamily="2" charset="2"/>
              </a:rPr>
              <a:t>(Attestation, Sealing)</a:t>
            </a:r>
            <a:endParaRPr lang="en-US" altLang="ko-KR" strike="sngStrike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Enclave Measurement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 Processor</a:t>
            </a:r>
          </a:p>
          <a:p>
            <a:pPr lvl="1"/>
            <a:r>
              <a:rPr lang="ko-KR" altLang="en-US" dirty="0" smtClean="0"/>
              <a:t>플랫폼 마스터 키가 존재</a:t>
            </a:r>
            <a:endParaRPr lang="en-US" altLang="ko-KR" dirty="0"/>
          </a:p>
          <a:p>
            <a:pPr lvl="1"/>
            <a:r>
              <a:rPr lang="ko-KR" altLang="en-US" dirty="0" smtClean="0"/>
              <a:t>키 분배 하드웨어에 유일하게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분배는 </a:t>
            </a:r>
            <a:r>
              <a:rPr lang="en-US" altLang="ko-KR" dirty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보안 버전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KEYID</a:t>
            </a:r>
            <a:r>
              <a:rPr lang="ko-KR" altLang="en-US" dirty="0" smtClean="0"/>
              <a:t>에 의해 분배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EREPORT, EGETKEY </a:t>
            </a:r>
            <a:r>
              <a:rPr lang="ko-KR" altLang="en-US" dirty="0" smtClean="0"/>
              <a:t>명령어를 통해 키 분배 이용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Enclave Measurement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Attestation</a:t>
            </a:r>
          </a:p>
          <a:p>
            <a:pPr lvl="1"/>
            <a:r>
              <a:rPr lang="ko-KR" altLang="en-US" dirty="0" err="1" smtClean="0"/>
              <a:t>인클레이브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A : EREPORT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REPORT </a:t>
            </a:r>
            <a:r>
              <a:rPr lang="ko-KR" altLang="en-US" dirty="0" smtClean="0"/>
              <a:t>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REPORT(MRENCLAVE, MRSIGNER, </a:t>
            </a:r>
            <a:r>
              <a:rPr lang="ko-KR" altLang="en-US" dirty="0" smtClean="0"/>
              <a:t>어플리케이션 데이터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인클레이브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B : EGETKEY </a:t>
            </a:r>
            <a:r>
              <a:rPr lang="ko-KR" altLang="en-US" dirty="0" smtClean="0"/>
              <a:t>명령어를 통해 키 분배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REPORT </a:t>
            </a:r>
            <a:r>
              <a:rPr lang="ko-KR" altLang="en-US" dirty="0" smtClean="0"/>
              <a:t>키를 통해 </a:t>
            </a:r>
            <a:r>
              <a:rPr lang="en-US" altLang="ko-KR" dirty="0" smtClean="0"/>
              <a:t>REPORT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r>
              <a:rPr lang="en-US" altLang="ko-KR" dirty="0" smtClean="0"/>
              <a:t>Sealing</a:t>
            </a:r>
          </a:p>
          <a:p>
            <a:pPr lvl="1"/>
            <a:r>
              <a:rPr lang="en-US" altLang="ko-KR" dirty="0" smtClean="0"/>
              <a:t>EGETKEY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SEALING </a:t>
            </a:r>
            <a:r>
              <a:rPr lang="ko-KR" altLang="en-US" dirty="0" smtClean="0"/>
              <a:t>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장기간 저장할 데이터를 암호화하여 외부에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(MRENCLAVE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, MRSIGNER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 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Intel SGX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Memory Isolation</a:t>
            </a: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Enclave Measurement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Architectural Enclaves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Architectural Enclaves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몇몇 기능을 하드웨어에서 구현하기에 비효율적</a:t>
            </a:r>
            <a:endParaRPr lang="en-US" altLang="ko-KR" dirty="0" smtClean="0"/>
          </a:p>
          <a:p>
            <a:r>
              <a:rPr lang="ko-KR" altLang="en-US" dirty="0" smtClean="0"/>
              <a:t>인텔이 작성한 </a:t>
            </a:r>
            <a:r>
              <a:rPr lang="ko-KR" altLang="en-US" dirty="0" err="1" smtClean="0"/>
              <a:t>인클레이브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Launch Enclave</a:t>
            </a:r>
          </a:p>
          <a:p>
            <a:pPr marL="914400" lvl="2" indent="0">
              <a:buNone/>
            </a:pPr>
            <a:r>
              <a:rPr lang="ko-KR" altLang="en-US" dirty="0" smtClean="0"/>
              <a:t>플랫폼에서 실행 가능한 </a:t>
            </a:r>
            <a:r>
              <a:rPr lang="ko-KR" altLang="en-US" dirty="0" err="1" smtClean="0"/>
              <a:t>인클레이브를</a:t>
            </a:r>
            <a:r>
              <a:rPr lang="ko-KR" altLang="en-US" dirty="0" smtClean="0"/>
              <a:t>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Provisioning Enclave</a:t>
            </a:r>
          </a:p>
          <a:p>
            <a:pPr marL="914400" lvl="2" indent="0">
              <a:buNone/>
            </a:pPr>
            <a:r>
              <a:rPr lang="ko-KR" altLang="en-US" dirty="0" smtClean="0"/>
              <a:t>플랫폼 </a:t>
            </a:r>
            <a:r>
              <a:rPr lang="en-US" altLang="ko-KR" dirty="0" smtClean="0"/>
              <a:t>Att</a:t>
            </a:r>
            <a:r>
              <a:rPr lang="en-US" altLang="ko-KR" dirty="0"/>
              <a:t>e</a:t>
            </a:r>
            <a:r>
              <a:rPr lang="en-US" altLang="ko-KR" dirty="0" smtClean="0"/>
              <a:t>station </a:t>
            </a:r>
            <a:r>
              <a:rPr lang="ko-KR" altLang="en-US" dirty="0" smtClean="0"/>
              <a:t>키 공급에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Quoting Enclave</a:t>
            </a:r>
          </a:p>
          <a:p>
            <a:pPr marL="914400" lvl="2" indent="0">
              <a:buNone/>
            </a:pPr>
            <a:r>
              <a:rPr lang="en-US" altLang="ko-KR" dirty="0"/>
              <a:t>Remote </a:t>
            </a:r>
            <a:r>
              <a:rPr lang="en-US" altLang="ko-KR" dirty="0" err="1"/>
              <a:t>Attesttation</a:t>
            </a:r>
            <a:r>
              <a:rPr lang="ko-KR" altLang="en-US" dirty="0"/>
              <a:t>에 사용</a:t>
            </a:r>
            <a:endParaRPr lang="en-US" altLang="ko-KR" dirty="0"/>
          </a:p>
          <a:p>
            <a:r>
              <a:rPr lang="en-US" altLang="ko-KR" dirty="0" smtClean="0"/>
              <a:t>Debug/ Release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전용 </a:t>
            </a:r>
            <a:r>
              <a:rPr lang="ko-KR" altLang="en-US" dirty="0" err="1" smtClean="0"/>
              <a:t>디버거로</a:t>
            </a:r>
            <a:r>
              <a:rPr lang="ko-KR" altLang="en-US" dirty="0" smtClean="0"/>
              <a:t> 디버그 모드 </a:t>
            </a:r>
            <a:r>
              <a:rPr lang="ko-KR" altLang="en-US" dirty="0" err="1" smtClean="0"/>
              <a:t>인클레이브</a:t>
            </a:r>
            <a:r>
              <a:rPr lang="ko-KR" altLang="en-US" dirty="0" smtClean="0"/>
              <a:t> 조사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 </a:t>
            </a:r>
            <a:r>
              <a:rPr lang="ko-KR" altLang="en-US" dirty="0" smtClean="0"/>
              <a:t>모드만이 배포용으로 이용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기본 버전 대상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SGX</a:t>
            </a:r>
            <a:r>
              <a:rPr lang="ko-KR" altLang="en-US" dirty="0"/>
              <a:t> </a:t>
            </a:r>
            <a:r>
              <a:rPr lang="en-US" altLang="ko-KR" dirty="0" smtClean="0"/>
              <a:t>Enclave (</a:t>
            </a:r>
            <a:r>
              <a:rPr lang="ko-KR" altLang="en-US" dirty="0" err="1" smtClean="0"/>
              <a:t>인클레이브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NG </a:t>
            </a:r>
            <a:r>
              <a:rPr lang="ko-KR" altLang="en-US" dirty="0" smtClean="0"/>
              <a:t>버전 대상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가상 머신</a:t>
            </a:r>
            <a:endParaRPr lang="en-US" altLang="ko-KR" dirty="0" smtClean="0"/>
          </a:p>
          <a:p>
            <a:r>
              <a:rPr lang="ko-KR" altLang="en-US" dirty="0" err="1" smtClean="0"/>
              <a:t>하이퍼바이저</a:t>
            </a:r>
            <a:endParaRPr lang="en-US" altLang="ko-KR" dirty="0" smtClean="0"/>
          </a:p>
          <a:p>
            <a:r>
              <a:rPr lang="en-US" altLang="ko-KR" dirty="0" smtClean="0"/>
              <a:t>OS</a:t>
            </a:r>
            <a:r>
              <a:rPr lang="ko-KR" altLang="en-US" dirty="0"/>
              <a:t> </a:t>
            </a:r>
            <a:r>
              <a:rPr lang="ko-KR" altLang="en-US" dirty="0" smtClean="0"/>
              <a:t>커널 메모리</a:t>
            </a:r>
            <a:endParaRPr lang="en-US" altLang="ko-KR" dirty="0" smtClean="0"/>
          </a:p>
          <a:p>
            <a:r>
              <a:rPr lang="ko-KR" altLang="en-US" dirty="0" smtClean="0"/>
              <a:t>시스템 관리 모드 메모리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7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권한</a:t>
            </a:r>
            <a:endParaRPr lang="en-US" altLang="ko-KR" dirty="0"/>
          </a:p>
          <a:p>
            <a:pPr lvl="1"/>
            <a:r>
              <a:rPr lang="ko-KR" altLang="en-US" dirty="0" smtClean="0"/>
              <a:t>사용자 권한 공격자</a:t>
            </a:r>
            <a:endParaRPr lang="en-US" altLang="ko-KR" dirty="0"/>
          </a:p>
          <a:p>
            <a:pPr lvl="1"/>
            <a:r>
              <a:rPr lang="ko-KR" altLang="en-US" dirty="0" smtClean="0"/>
              <a:t>커널 권한 공격자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공격 최적화 가능</a:t>
            </a:r>
            <a:endParaRPr lang="en-US" altLang="ko-KR" dirty="0" smtClean="0"/>
          </a:p>
          <a:p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부채널</a:t>
            </a:r>
            <a:r>
              <a:rPr lang="ko-KR" altLang="en-US" dirty="0" smtClean="0"/>
              <a:t> 취약점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err="1" smtClean="0"/>
              <a:t>이용가능한</a:t>
            </a:r>
            <a:r>
              <a:rPr lang="ko-KR" altLang="en-US" dirty="0" smtClean="0"/>
              <a:t> 코드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err="1" smtClean="0"/>
              <a:t>인클레이브</a:t>
            </a:r>
            <a:r>
              <a:rPr lang="ko-KR" altLang="en-US" dirty="0" smtClean="0"/>
              <a:t> 코드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err="1" smtClean="0"/>
              <a:t>인클레이브</a:t>
            </a:r>
            <a:r>
              <a:rPr lang="ko-KR" altLang="en-US" dirty="0" smtClean="0"/>
              <a:t> 실행</a:t>
            </a:r>
            <a:r>
              <a:rPr lang="en-US" altLang="ko-KR" dirty="0"/>
              <a:t> </a:t>
            </a:r>
            <a:r>
              <a:rPr lang="en-US" altLang="ko-KR" dirty="0" smtClean="0"/>
              <a:t>O (</a:t>
            </a:r>
            <a:r>
              <a:rPr lang="ko-KR" altLang="en-US" dirty="0" err="1" smtClean="0"/>
              <a:t>인클레이브</a:t>
            </a:r>
            <a:r>
              <a:rPr lang="ko-KR" altLang="en-US" dirty="0" smtClean="0"/>
              <a:t> 주소 공간에 비밀이 있다면 </a:t>
            </a:r>
            <a:r>
              <a:rPr lang="en-US" altLang="ko-KR" dirty="0" smtClean="0"/>
              <a:t>X)</a:t>
            </a:r>
          </a:p>
          <a:p>
            <a:pPr lvl="1"/>
            <a:r>
              <a:rPr lang="ko-KR" altLang="en-US" dirty="0" smtClean="0"/>
              <a:t>캐시</a:t>
            </a:r>
            <a:r>
              <a:rPr lang="en-US" altLang="ko-KR" dirty="0"/>
              <a:t> </a:t>
            </a:r>
            <a:r>
              <a:rPr lang="ko-KR" altLang="en-US" dirty="0" smtClean="0"/>
              <a:t>이용 </a:t>
            </a:r>
            <a:r>
              <a:rPr lang="en-US" altLang="ko-KR" dirty="0"/>
              <a:t>O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ko-KR" altLang="en-US" dirty="0" smtClean="0"/>
              <a:t>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캐시에 비밀이 올라옴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인클레이브</a:t>
            </a:r>
            <a:r>
              <a:rPr lang="ko-KR" altLang="en-US" dirty="0" smtClean="0"/>
              <a:t> 실행 시</a:t>
            </a:r>
            <a:r>
              <a:rPr lang="en-US" altLang="ko-KR" dirty="0"/>
              <a:t> </a:t>
            </a:r>
            <a:r>
              <a:rPr lang="ko-KR" altLang="en-US" dirty="0" smtClean="0"/>
              <a:t>비밀 가져오기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커널 권한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명령을 활용하여 데이터 가져옴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인클레이브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X</a:t>
            </a:r>
          </a:p>
          <a:p>
            <a:pPr lvl="1"/>
            <a:r>
              <a:rPr lang="ko-KR" altLang="en-US" dirty="0" smtClean="0"/>
              <a:t>전체 메모리를 가져올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기밀성 훼손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키 추출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Sealing Key</a:t>
            </a:r>
          </a:p>
          <a:p>
            <a:pPr lvl="2"/>
            <a:r>
              <a:rPr lang="en-US" altLang="ko-KR" dirty="0" smtClean="0"/>
              <a:t>Sealed </a:t>
            </a:r>
            <a:r>
              <a:rPr lang="ko-KR" altLang="en-US" dirty="0" smtClean="0"/>
              <a:t>데이터들의 기밀성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무결성 훼손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Report Key</a:t>
            </a:r>
          </a:p>
          <a:p>
            <a:pPr lvl="2"/>
            <a:r>
              <a:rPr lang="en-US" altLang="ko-KR" dirty="0" smtClean="0"/>
              <a:t>Attestation </a:t>
            </a:r>
            <a:r>
              <a:rPr lang="ko-KR" altLang="en-US" dirty="0" smtClean="0"/>
              <a:t>과정 훼손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무결성 훼손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Instruction 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복잡한 명령어 집합에서 각 명령어들은 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시 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작은 명령어</a:t>
            </a:r>
            <a:r>
              <a:rPr lang="en-US" altLang="ko-KR" dirty="0" smtClean="0"/>
              <a:t>(Micro-operations)</a:t>
            </a:r>
            <a:r>
              <a:rPr lang="ko-KR" altLang="en-US" dirty="0" smtClean="0"/>
              <a:t>로 쪼개진다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프로세서의 효율적 설계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결함 발생 시 수정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Superscalar </a:t>
            </a:r>
            <a:r>
              <a:rPr lang="ko-KR" altLang="en-US" dirty="0" smtClean="0"/>
              <a:t>프로세서 최적화 기법 사용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850220" y="3588155"/>
            <a:ext cx="3978613" cy="27237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Superscalar </a:t>
            </a:r>
            <a:r>
              <a:rPr lang="ko-KR" altLang="en-US" dirty="0" smtClean="0"/>
              <a:t>프로세서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 주기에 하나 이상의 명령어를 수행 가능한 프로세서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69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Instruction 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병렬화 </a:t>
            </a:r>
            <a:r>
              <a:rPr lang="en-US" altLang="ko-KR" dirty="0" smtClean="0"/>
              <a:t>(3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Fetch-decode</a:t>
            </a:r>
          </a:p>
          <a:p>
            <a:pPr lvl="2"/>
            <a:r>
              <a:rPr lang="ko-KR" altLang="en-US" dirty="0" smtClean="0"/>
              <a:t>명령어 적재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마이크로 연산으로 변환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명령어를 미리 적재하여 효율성 높임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Scheduling</a:t>
            </a:r>
          </a:p>
          <a:p>
            <a:pPr lvl="2"/>
            <a:r>
              <a:rPr lang="ko-KR" altLang="en-US" dirty="0" smtClean="0"/>
              <a:t>마이크로 연산들은 실행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레딩이</a:t>
            </a:r>
            <a:r>
              <a:rPr lang="ko-KR" altLang="en-US" dirty="0" smtClean="0"/>
              <a:t> 사용될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Retirement</a:t>
            </a:r>
          </a:p>
          <a:p>
            <a:pPr lvl="2"/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메모리에 저장될 수 있는 형태로 변환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850220" y="3588155"/>
            <a:ext cx="3978613" cy="27237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Hyper Threading</a:t>
            </a:r>
          </a:p>
          <a:p>
            <a:pPr algn="ctr"/>
            <a:r>
              <a:rPr lang="ko-KR" altLang="en-US" dirty="0" smtClean="0"/>
              <a:t>매 </a:t>
            </a:r>
            <a:r>
              <a:rPr lang="ko-KR" altLang="en-US" dirty="0" err="1" smtClean="0"/>
              <a:t>사이클마다</a:t>
            </a:r>
            <a:r>
              <a:rPr lang="ko-KR" altLang="en-US" dirty="0" smtClean="0"/>
              <a:t> 여유 자원에 연산을 할당하는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마치 여러 개 코어가 작동하는 것으로 보임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22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Out-of-Order, Speculative Execution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Out-of-Order Execution, Speculative Execution</a:t>
            </a:r>
          </a:p>
          <a:p>
            <a:pPr lvl="1"/>
            <a:r>
              <a:rPr lang="ko-KR" altLang="en-US" dirty="0" smtClean="0"/>
              <a:t>마이크로 연산을 </a:t>
            </a:r>
            <a:r>
              <a:rPr lang="ko-KR" altLang="en-US" dirty="0" err="1" smtClean="0"/>
              <a:t>순차대로</a:t>
            </a:r>
            <a:r>
              <a:rPr lang="ko-KR" altLang="en-US" dirty="0" smtClean="0"/>
              <a:t> 실행하는 것이 아니라 </a:t>
            </a:r>
            <a:r>
              <a:rPr lang="en-US" altLang="ko-KR" dirty="0" smtClean="0"/>
              <a:t>(in-order)</a:t>
            </a:r>
            <a:br>
              <a:rPr lang="en-US" altLang="ko-KR" dirty="0" smtClean="0"/>
            </a:br>
            <a:r>
              <a:rPr lang="ko-KR" altLang="en-US" dirty="0" smtClean="0"/>
              <a:t>자원이 허용하는 대로 실행 </a:t>
            </a:r>
            <a:r>
              <a:rPr lang="en-US" altLang="ko-KR" dirty="0" smtClean="0"/>
              <a:t>(out-of-order)</a:t>
            </a:r>
          </a:p>
          <a:p>
            <a:pPr lvl="1"/>
            <a:r>
              <a:rPr lang="ko-KR" altLang="en-US" dirty="0" smtClean="0"/>
              <a:t>다음에 실행될 연산을 예측</a:t>
            </a:r>
            <a:endParaRPr lang="en-US" altLang="ko-KR" dirty="0"/>
          </a:p>
          <a:p>
            <a:pPr lvl="1"/>
            <a:r>
              <a:rPr lang="ko-KR" altLang="en-US" dirty="0" smtClean="0"/>
              <a:t>결과는 </a:t>
            </a:r>
            <a:r>
              <a:rPr lang="en-US" altLang="ko-KR" dirty="0" smtClean="0"/>
              <a:t>Reorder Buffer (ROB) </a:t>
            </a:r>
            <a:r>
              <a:rPr lang="ko-KR" altLang="en-US" dirty="0" smtClean="0"/>
              <a:t>라는 공간에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retirement </a:t>
            </a:r>
            <a:r>
              <a:rPr lang="ko-KR" altLang="en-US" dirty="0" smtClean="0"/>
              <a:t>단계에서 사용</a:t>
            </a:r>
            <a:endParaRPr lang="en-US" altLang="ko-KR" dirty="0" smtClean="0"/>
          </a:p>
          <a:p>
            <a:r>
              <a:rPr lang="ko-KR" altLang="en-US" dirty="0" smtClean="0"/>
              <a:t>예측에 실패할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폐기하고 다시 실행 </a:t>
            </a:r>
            <a:r>
              <a:rPr lang="en-US" altLang="ko-KR" dirty="0" smtClean="0"/>
              <a:t>(pipeline, ROB </a:t>
            </a:r>
            <a:r>
              <a:rPr lang="ko-KR" altLang="en-US" dirty="0" smtClean="0"/>
              <a:t>비움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0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Cache in </a:t>
            </a:r>
            <a:r>
              <a:rPr lang="en-US" altLang="ko-KR" dirty="0" smtClean="0"/>
              <a:t>Intel Processor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L1, L2</a:t>
            </a:r>
            <a:r>
              <a:rPr lang="ko-KR" altLang="en-US" dirty="0"/>
              <a:t>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하이퍼스레딩</a:t>
            </a:r>
            <a:r>
              <a:rPr lang="ko-KR" altLang="en-US" dirty="0" smtClean="0"/>
              <a:t> 코어 간 공유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L3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물리적 코어 간 공유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캐시 구성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캐시 라인 </a:t>
            </a:r>
            <a:r>
              <a:rPr lang="en-US" altLang="ko-KR" dirty="0" smtClean="0"/>
              <a:t>(64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44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Transient Execution Attacks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마이크로 연산이 예측되어 실행되고 이후에 사라지는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과정에서 의도치 않게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변환하게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이러한 관계를 이용한 공격이 </a:t>
            </a:r>
            <a:r>
              <a:rPr lang="en-US" altLang="ko-KR" dirty="0" smtClean="0"/>
              <a:t>“Transient Execution Attack”</a:t>
            </a:r>
          </a:p>
          <a:p>
            <a:endParaRPr lang="en-US" altLang="ko-KR" dirty="0"/>
          </a:p>
          <a:p>
            <a:r>
              <a:rPr lang="ko-KR" altLang="en-US" dirty="0" smtClean="0"/>
              <a:t>대표적인 공격이 </a:t>
            </a:r>
            <a:r>
              <a:rPr lang="en-US" altLang="ko-KR" dirty="0" err="1" smtClean="0"/>
              <a:t>Spectre</a:t>
            </a:r>
            <a:r>
              <a:rPr lang="en-US" altLang="ko-KR" dirty="0" smtClean="0"/>
              <a:t>, Meltdown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캐시에 옮겨진 </a:t>
            </a:r>
            <a:r>
              <a:rPr lang="ko-KR" altLang="en-US" dirty="0" err="1" smtClean="0"/>
              <a:t>인클레이브</a:t>
            </a:r>
            <a:r>
              <a:rPr lang="ko-KR" altLang="en-US" dirty="0" smtClean="0"/>
              <a:t> 데이터 읽는 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공격 최적화 기법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L1 </a:t>
            </a:r>
            <a:r>
              <a:rPr lang="ko-KR" altLang="en-US" dirty="0" smtClean="0"/>
              <a:t>캐시에 </a:t>
            </a:r>
            <a:r>
              <a:rPr lang="ko-KR" altLang="en-US" dirty="0" err="1" smtClean="0"/>
              <a:t>인클레이브</a:t>
            </a:r>
            <a:r>
              <a:rPr lang="ko-KR" altLang="en-US" dirty="0" smtClean="0"/>
              <a:t> 옮기는 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256 </a:t>
            </a:r>
            <a:r>
              <a:rPr lang="ko-KR" altLang="en-US" dirty="0" smtClean="0"/>
              <a:t>개의 오라클 버퍼 할당</a:t>
            </a:r>
            <a:endParaRPr lang="en-US" altLang="ko-KR" dirty="0"/>
          </a:p>
          <a:p>
            <a:pPr marL="514350" indent="-514350">
              <a:buAutoNum type="circleNumDbPlain"/>
            </a:pPr>
            <a:r>
              <a:rPr lang="ko-KR" altLang="en-US" dirty="0" err="1" smtClean="0"/>
              <a:t>인클레이브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ko-KR" altLang="en-US" dirty="0"/>
              <a:t>이 과정에서 데이터가 </a:t>
            </a:r>
            <a:r>
              <a:rPr lang="ko-KR" altLang="en-US" dirty="0" err="1"/>
              <a:t>평문의</a:t>
            </a:r>
            <a:r>
              <a:rPr lang="ko-KR" altLang="en-US" dirty="0"/>
              <a:t> 형태로 </a:t>
            </a:r>
            <a:r>
              <a:rPr lang="ko-KR" altLang="en-US" dirty="0" err="1" smtClean="0"/>
              <a:t>캐싱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MEE </a:t>
            </a:r>
            <a:r>
              <a:rPr lang="ko-KR" altLang="en-US" dirty="0" smtClean="0"/>
              <a:t>범위가 캐시를 포함하기 때문에</a:t>
            </a:r>
            <a:r>
              <a:rPr lang="en-US" altLang="ko-KR" dirty="0" smtClean="0"/>
              <a:t>, DRAM</a:t>
            </a:r>
            <a:r>
              <a:rPr lang="ko-KR" altLang="en-US" dirty="0" smtClean="0"/>
              <a:t>으로의 출입만이 </a:t>
            </a:r>
            <a:r>
              <a:rPr lang="ko-KR" altLang="en-US" dirty="0" err="1" smtClean="0"/>
              <a:t>암복호화</a:t>
            </a:r>
            <a:r>
              <a:rPr lang="ko-KR" altLang="en-US" dirty="0" smtClean="0"/>
              <a:t>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Transient execution</a:t>
            </a:r>
            <a:r>
              <a:rPr lang="ko-KR" altLang="en-US" dirty="0" smtClean="0"/>
              <a:t>을 이용할 수 있다는 뜻</a:t>
            </a:r>
            <a:endParaRPr lang="en-US" altLang="ko-KR" dirty="0" smtClean="0"/>
          </a:p>
          <a:p>
            <a:pPr marL="514350" indent="-514350">
              <a:buAutoNum type="circleNumDbPlain"/>
            </a:pPr>
            <a:endParaRPr lang="en-US" altLang="ko-KR" dirty="0"/>
          </a:p>
          <a:p>
            <a:pPr marL="514350" indent="-514350">
              <a:buAutoNum type="circleNumDbPlain"/>
            </a:pPr>
            <a:endParaRPr lang="en-US" altLang="ko-KR" dirty="0"/>
          </a:p>
          <a:p>
            <a:pPr marL="514350" indent="-514350">
              <a:buAutoNum type="circleNumDbPlain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82836"/>
            <a:ext cx="10058400" cy="19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기본 버전 대상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SGX</a:t>
            </a:r>
            <a:r>
              <a:rPr lang="ko-KR" altLang="en-US" dirty="0"/>
              <a:t> </a:t>
            </a:r>
            <a:r>
              <a:rPr lang="en-US" altLang="ko-KR" dirty="0" smtClean="0"/>
              <a:t>Enclave (</a:t>
            </a:r>
            <a:r>
              <a:rPr lang="ko-KR" altLang="en-US" dirty="0" err="1" smtClean="0"/>
              <a:t>인클레이브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NG </a:t>
            </a:r>
            <a:r>
              <a:rPr lang="ko-KR" altLang="en-US" dirty="0" smtClean="0"/>
              <a:t>버전 대상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가상 머신</a:t>
            </a:r>
            <a:endParaRPr lang="en-US" altLang="ko-KR" dirty="0" smtClean="0"/>
          </a:p>
          <a:p>
            <a:r>
              <a:rPr lang="ko-KR" altLang="en-US" dirty="0" err="1" smtClean="0"/>
              <a:t>하이퍼바이저</a:t>
            </a:r>
            <a:endParaRPr lang="en-US" altLang="ko-KR" dirty="0" smtClean="0"/>
          </a:p>
          <a:p>
            <a:r>
              <a:rPr lang="en-US" altLang="ko-KR" dirty="0" smtClean="0"/>
              <a:t>OS</a:t>
            </a:r>
            <a:r>
              <a:rPr lang="ko-KR" altLang="en-US" dirty="0"/>
              <a:t> </a:t>
            </a:r>
            <a:r>
              <a:rPr lang="ko-KR" altLang="en-US" dirty="0" smtClean="0"/>
              <a:t>커널 메모리</a:t>
            </a:r>
            <a:endParaRPr lang="en-US" altLang="ko-KR" dirty="0" smtClean="0"/>
          </a:p>
          <a:p>
            <a:r>
              <a:rPr lang="ko-KR" altLang="en-US" dirty="0" smtClean="0"/>
              <a:t>시스템 관리 모드 메모리</a:t>
            </a:r>
            <a:endParaRPr lang="en-US" altLang="ko-KR" dirty="0" smtClean="0"/>
          </a:p>
        </p:txBody>
      </p:sp>
      <p:sp>
        <p:nvSpPr>
          <p:cNvPr id="7" name="액자 6"/>
          <p:cNvSpPr/>
          <p:nvPr/>
        </p:nvSpPr>
        <p:spPr>
          <a:xfrm>
            <a:off x="0" y="0"/>
            <a:ext cx="5997575" cy="6858000"/>
          </a:xfrm>
          <a:prstGeom prst="frame">
            <a:avLst>
              <a:gd name="adj1" fmla="val 29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역참조를</a:t>
            </a:r>
            <a:r>
              <a:rPr lang="ko-KR" altLang="en-US" dirty="0" smtClean="0"/>
              <a:t> 통한 데이터 읽기를 시도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불가능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/>
              <a:t>페이지 테이블이 성공적으로 승인된 이후 </a:t>
            </a:r>
            <a:r>
              <a:rPr lang="en-US" altLang="ko-KR" dirty="0" smtClean="0"/>
              <a:t>APS</a:t>
            </a:r>
            <a:r>
              <a:rPr lang="ko-KR" altLang="en-US" dirty="0"/>
              <a:t> </a:t>
            </a:r>
            <a:r>
              <a:rPr lang="ko-KR" altLang="en-US" dirty="0" smtClean="0"/>
              <a:t>실행된다는 점 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82836"/>
            <a:ext cx="10058400" cy="1975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49830" y="972191"/>
            <a:ext cx="2227633" cy="466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Abort Page Semantics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6" idx="2"/>
          </p:cNvCxnSpPr>
          <p:nvPr/>
        </p:nvCxnSpPr>
        <p:spPr>
          <a:xfrm flipV="1">
            <a:off x="7373566" y="1439119"/>
            <a:ext cx="890081" cy="3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 기본 주소</a:t>
            </a:r>
            <a:endParaRPr lang="en-US" altLang="ko-KR" dirty="0" smtClean="0"/>
          </a:p>
          <a:p>
            <a:r>
              <a:rPr lang="ko-KR" altLang="en-US" dirty="0" smtClean="0"/>
              <a:t>플래그 비트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비트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 비트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 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할당된 프레임이 있는지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비트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로 구성된 물리 주소 매핑 테이블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역참조를</a:t>
            </a:r>
            <a:r>
              <a:rPr lang="ko-KR" altLang="en-US" dirty="0" smtClean="0"/>
              <a:t> 통한 데이터 읽기를 시도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불가능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/>
              <a:t>페이지 테이블이 성공적으로 승인된 이후 </a:t>
            </a:r>
            <a:r>
              <a:rPr lang="en-US" altLang="ko-KR" dirty="0" smtClean="0"/>
              <a:t>APS</a:t>
            </a:r>
            <a:r>
              <a:rPr lang="ko-KR" altLang="en-US" dirty="0"/>
              <a:t> </a:t>
            </a:r>
            <a:r>
              <a:rPr lang="ko-KR" altLang="en-US" dirty="0" smtClean="0"/>
              <a:t>실행된다는 점 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ea"/>
              <a:buAutoNum type="circleNumDbPlain" startAt="3"/>
            </a:pPr>
            <a:r>
              <a:rPr lang="en-US" altLang="ko-KR" dirty="0" err="1"/>
              <a:t>mprotect</a:t>
            </a:r>
            <a:r>
              <a:rPr lang="en-US" altLang="ko-KR" dirty="0"/>
              <a:t>( </a:t>
            </a:r>
            <a:r>
              <a:rPr lang="en-US" altLang="ko-KR" dirty="0" err="1"/>
              <a:t>secret_ptr</a:t>
            </a:r>
            <a:r>
              <a:rPr lang="en-US" altLang="ko-KR" dirty="0"/>
              <a:t> &amp;~0xfff, 0x1000, PROT_NONE 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존재 비트를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만듦으로써 우회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82836"/>
            <a:ext cx="10058400" cy="1975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49830" y="972191"/>
            <a:ext cx="2227633" cy="466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Abort Page Semantics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6" idx="2"/>
          </p:cNvCxnSpPr>
          <p:nvPr/>
        </p:nvCxnSpPr>
        <p:spPr>
          <a:xfrm flipV="1">
            <a:off x="7373566" y="1439119"/>
            <a:ext cx="890081" cy="3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인클레이브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entry, exit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TLB </a:t>
            </a:r>
            <a:r>
              <a:rPr lang="ko-KR" altLang="en-US" dirty="0" smtClean="0"/>
              <a:t>내용을 비움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오랜 시간이 걸림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OoOE</a:t>
            </a:r>
            <a:r>
              <a:rPr lang="ko-KR" altLang="en-US" dirty="0" smtClean="0">
                <a:sym typeface="Wingdings" panose="05000000000000000000" pitchFamily="2" charset="2"/>
              </a:rPr>
              <a:t>에 충분한 시간이 부족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circleNumDbPlain" startAt="4"/>
            </a:pPr>
            <a:r>
              <a:rPr lang="en-US" altLang="ko-KR" dirty="0" err="1"/>
              <a:t>c</a:t>
            </a:r>
            <a:r>
              <a:rPr lang="en-US" altLang="ko-KR" dirty="0" err="1" smtClean="0"/>
              <a:t>lflush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ko-KR" altLang="en-US" dirty="0" err="1" smtClean="0"/>
              <a:t>진입점</a:t>
            </a:r>
            <a:r>
              <a:rPr lang="ko-KR" altLang="en-US" dirty="0" smtClean="0"/>
              <a:t> 재설정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진입점</a:t>
            </a:r>
            <a:r>
              <a:rPr lang="ko-KR" altLang="en-US" dirty="0" smtClean="0"/>
              <a:t> 캐시에서 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82836"/>
            <a:ext cx="10058400" cy="19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5"/>
            </a:pPr>
            <a:r>
              <a:rPr lang="en-US" altLang="ko-KR" dirty="0" smtClean="0"/>
              <a:t>Transient Execution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오라클 버퍼로의 포인터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secret_ptr</a:t>
            </a:r>
            <a:r>
              <a:rPr lang="ko-KR" altLang="en-US" dirty="0" smtClean="0"/>
              <a:t>이 호출되면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smtClean="0"/>
              <a:t>번째 줄에서 비밀을 읽는다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6, 7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OoOE</a:t>
            </a:r>
            <a:r>
              <a:rPr lang="ko-KR" altLang="en-US" dirty="0" smtClean="0"/>
              <a:t>에 의해 실행된다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82836"/>
            <a:ext cx="10058400" cy="19751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81" y="1659131"/>
            <a:ext cx="4104919" cy="3192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페이지 폴트 발생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발생한다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ea"/>
              <a:buAutoNum type="circleNumDbPlain" startAt="6"/>
            </a:pPr>
            <a:r>
              <a:rPr lang="en-US" altLang="ko-KR" dirty="0" smtClean="0"/>
              <a:t>Reload</a:t>
            </a:r>
            <a:r>
              <a:rPr lang="ko-KR" altLang="en-US" dirty="0" smtClean="0"/>
              <a:t>를 통해 각 슬롯 접근 시간을 측정한다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캐시 히트가 일어날 시 접근 시간이 매우 빠를 것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82836"/>
            <a:ext cx="10058400" cy="19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 </a:t>
            </a:r>
            <a:r>
              <a:rPr lang="ko-KR" altLang="en-US" dirty="0" smtClean="0"/>
              <a:t>예제 코드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SGX </a:t>
            </a:r>
            <a:r>
              <a:rPr lang="ko-KR" altLang="en-US" dirty="0" smtClean="0"/>
              <a:t>지원 프로세서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커널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09" y="365125"/>
            <a:ext cx="1660091" cy="221270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19233"/>
              </p:ext>
            </p:extLst>
          </p:nvPr>
        </p:nvGraphicFramePr>
        <p:xfrm>
          <a:off x="1607172" y="3389424"/>
          <a:ext cx="7079628" cy="2468880"/>
        </p:xfrm>
        <a:graphic>
          <a:graphicData uri="http://schemas.openxmlformats.org/drawingml/2006/table">
            <a:tbl>
              <a:tblPr/>
              <a:tblGrid>
                <a:gridCol w="1769907">
                  <a:extLst>
                    <a:ext uri="{9D8B030D-6E8A-4147-A177-3AD203B41FA5}">
                      <a16:colId xmlns:a16="http://schemas.microsoft.com/office/drawing/2014/main" val="3301347490"/>
                    </a:ext>
                  </a:extLst>
                </a:gridCol>
                <a:gridCol w="1769907">
                  <a:extLst>
                    <a:ext uri="{9D8B030D-6E8A-4147-A177-3AD203B41FA5}">
                      <a16:colId xmlns:a16="http://schemas.microsoft.com/office/drawing/2014/main" val="2310661602"/>
                    </a:ext>
                  </a:extLst>
                </a:gridCol>
                <a:gridCol w="1769907">
                  <a:extLst>
                    <a:ext uri="{9D8B030D-6E8A-4147-A177-3AD203B41FA5}">
                      <a16:colId xmlns:a16="http://schemas.microsoft.com/office/drawing/2014/main" val="3964748435"/>
                    </a:ext>
                  </a:extLst>
                </a:gridCol>
                <a:gridCol w="1769907">
                  <a:extLst>
                    <a:ext uri="{9D8B030D-6E8A-4147-A177-3AD203B41FA5}">
                      <a16:colId xmlns:a16="http://schemas.microsoft.com/office/drawing/2014/main" val="1246411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Model name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CPU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Base frequency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APIC timer interval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Skylake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i7-6700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3.4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19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9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Skylake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i7-6500U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2.5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72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Skylake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i5-6200U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2.3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Kaby Lake 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i7-8650U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55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Coffee Lake 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i9-9900K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28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7751" cy="58949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88" y="4285372"/>
            <a:ext cx="1660091" cy="22127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36" y="4562762"/>
            <a:ext cx="4933333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88" y="4311799"/>
            <a:ext cx="6705600" cy="134302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18373"/>
              </p:ext>
            </p:extLst>
          </p:nvPr>
        </p:nvGraphicFramePr>
        <p:xfrm>
          <a:off x="2235874" y="1235593"/>
          <a:ext cx="7079628" cy="2468880"/>
        </p:xfrm>
        <a:graphic>
          <a:graphicData uri="http://schemas.openxmlformats.org/drawingml/2006/table">
            <a:tbl>
              <a:tblPr/>
              <a:tblGrid>
                <a:gridCol w="1769907">
                  <a:extLst>
                    <a:ext uri="{9D8B030D-6E8A-4147-A177-3AD203B41FA5}">
                      <a16:colId xmlns:a16="http://schemas.microsoft.com/office/drawing/2014/main" val="3301347490"/>
                    </a:ext>
                  </a:extLst>
                </a:gridCol>
                <a:gridCol w="1769907">
                  <a:extLst>
                    <a:ext uri="{9D8B030D-6E8A-4147-A177-3AD203B41FA5}">
                      <a16:colId xmlns:a16="http://schemas.microsoft.com/office/drawing/2014/main" val="2310661602"/>
                    </a:ext>
                  </a:extLst>
                </a:gridCol>
                <a:gridCol w="1769907">
                  <a:extLst>
                    <a:ext uri="{9D8B030D-6E8A-4147-A177-3AD203B41FA5}">
                      <a16:colId xmlns:a16="http://schemas.microsoft.com/office/drawing/2014/main" val="3964748435"/>
                    </a:ext>
                  </a:extLst>
                </a:gridCol>
                <a:gridCol w="1769907">
                  <a:extLst>
                    <a:ext uri="{9D8B030D-6E8A-4147-A177-3AD203B41FA5}">
                      <a16:colId xmlns:a16="http://schemas.microsoft.com/office/drawing/2014/main" val="1246411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Model name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CPU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Base frequency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APIC timer interval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Skylake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i7-6700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3.4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19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9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Skylake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i7-6500U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2.5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72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Skylake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i5-6200U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2.3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Kaby Lake 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i7-8650U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34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55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Coffee Lake 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i9-9900K</a:t>
                      </a:r>
                      <a:endParaRPr 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3.6 GHz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21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281463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5021798" y="2805796"/>
            <a:ext cx="1381540" cy="1749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Software Guard </a:t>
            </a:r>
            <a:r>
              <a:rPr lang="en-US" altLang="ko-KR" dirty="0" err="1" smtClean="0"/>
              <a:t>eXtension</a:t>
            </a:r>
            <a:r>
              <a:rPr lang="en-US" altLang="ko-KR" dirty="0" smtClean="0"/>
              <a:t> (=SGX)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최신 인텔 프로세서에 탑재된 기술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공격자가 전체 시스템을 제어할 수 있는 상황에도 안전하게 사용자 데이터를 보호할 수 있는 기술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Enclave (=</a:t>
            </a:r>
            <a:r>
              <a:rPr lang="ko-KR" altLang="en-US" dirty="0" err="1" smtClean="0"/>
              <a:t>인클레이브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SGX</a:t>
            </a:r>
            <a:r>
              <a:rPr lang="ko-KR" altLang="en-US" dirty="0"/>
              <a:t> </a:t>
            </a:r>
            <a:r>
              <a:rPr lang="ko-KR" altLang="en-US" dirty="0" smtClean="0"/>
              <a:t>구성 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데이터의 안전을 보장할 수 있는 영역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81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예측 실행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인클레이브</a:t>
            </a:r>
            <a:r>
              <a:rPr lang="ko-KR" altLang="en-US" dirty="0" smtClean="0"/>
              <a:t> 내부의 데이터 획득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기밀성 공격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장치가 가진 키 획득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무결성 공격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키를 이용한 데이터 변조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(Speculative Execution)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최신 프로세서에 탑재된 기술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이후에 실행될 명령어를 예측</a:t>
            </a:r>
            <a:r>
              <a:rPr lang="ko-KR" altLang="en-US" dirty="0" smtClean="0"/>
              <a:t>하여 미리 계산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옳은 예측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계산된 결과 사용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틀린 예측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계산된 결과 버림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제대로 된 계산 실행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sym typeface="Wingdings" panose="05000000000000000000" pitchFamily="2" charset="2"/>
              </a:rPr>
              <a:t>성능 최적화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47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(Speculative Execution)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Array[5] = {5, 6, 10, 15, 20, 18}</a:t>
            </a:r>
          </a:p>
          <a:p>
            <a:pPr algn="ctr"/>
            <a:endParaRPr lang="en-US" altLang="ko-KR" dirty="0"/>
          </a:p>
          <a:p>
            <a:r>
              <a:rPr lang="en-US" altLang="ko-KR" dirty="0" smtClean="0"/>
              <a:t>If(Array[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&gt; 10)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Go to address 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Else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Go to address 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27187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Go to address 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6174" y="1848255"/>
            <a:ext cx="3257145" cy="4105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Operation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Go to address D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91838" y="2558374"/>
            <a:ext cx="3035030" cy="1342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772383" y="2548647"/>
            <a:ext cx="6498077" cy="2217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격식체">
      <a:majorFont>
        <a:latin typeface="Times New Roman"/>
        <a:ea typeface="HY궁서B"/>
        <a:cs typeface=""/>
      </a:majorFont>
      <a:minorFont>
        <a:latin typeface="Times New Roman"/>
        <a:ea typeface="HY궁서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1483</Words>
  <Application>Microsoft Office PowerPoint</Application>
  <PresentationFormat>와이드스크린</PresentationFormat>
  <Paragraphs>532</Paragraphs>
  <Slides>58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HY궁서B</vt:lpstr>
      <vt:lpstr>맑은 고딕</vt:lpstr>
      <vt:lpstr>Arial</vt:lpstr>
      <vt:lpstr>Times New Roman</vt:lpstr>
      <vt:lpstr>Wingdings</vt:lpstr>
      <vt:lpstr>Office 테마</vt:lpstr>
      <vt:lpstr>FORESHADOW</vt:lpstr>
      <vt:lpstr>용어 정의</vt:lpstr>
      <vt:lpstr>Foreshadow</vt:lpstr>
      <vt:lpstr>Foreshadow</vt:lpstr>
      <vt:lpstr>Foreshadow</vt:lpstr>
      <vt:lpstr>용어 정의</vt:lpstr>
      <vt:lpstr>Foreshadow</vt:lpstr>
      <vt:lpstr>예측 실행 (Speculative Execution)</vt:lpstr>
      <vt:lpstr>예측 실행 (Speculative Execution)</vt:lpstr>
      <vt:lpstr>예측 실행 (Speculative Execution)</vt:lpstr>
      <vt:lpstr>예측 실행 (Speculative Execution)</vt:lpstr>
      <vt:lpstr>예측 실행 (Speculative Execution)</vt:lpstr>
      <vt:lpstr>예측 실행 (Speculative Execution)</vt:lpstr>
      <vt:lpstr>사전 지식 (캐시)</vt:lpstr>
      <vt:lpstr>사전 지식 (캐시)</vt:lpstr>
      <vt:lpstr>사전 지식 (캐시)</vt:lpstr>
      <vt:lpstr>사전 지식 (캐시)</vt:lpstr>
      <vt:lpstr>사전 지식 (Flush and Reload)</vt:lpstr>
      <vt:lpstr>사전 지식 (Flush and Reload)</vt:lpstr>
      <vt:lpstr>사전 지식 (Flush and Reload)</vt:lpstr>
      <vt:lpstr>사전 지식 (Flush and Reload)</vt:lpstr>
      <vt:lpstr>사전 지식 (Flush and Reload)</vt:lpstr>
      <vt:lpstr>Spectre (CVE-2017-5753)</vt:lpstr>
      <vt:lpstr>Spectre (CVE-2017-5753)</vt:lpstr>
      <vt:lpstr>Spectre (CVE-2017-5715)</vt:lpstr>
      <vt:lpstr>Meltdown (CVE-2017-5754)</vt:lpstr>
      <vt:lpstr>Foreshadow</vt:lpstr>
      <vt:lpstr>Foreshadow</vt:lpstr>
      <vt:lpstr>Foreshadow Background</vt:lpstr>
      <vt:lpstr>Foreshadow Background</vt:lpstr>
      <vt:lpstr>Memory Isolation</vt:lpstr>
      <vt:lpstr>Memory Isolation</vt:lpstr>
      <vt:lpstr>Memory Isolation</vt:lpstr>
      <vt:lpstr>Foreshadow Background</vt:lpstr>
      <vt:lpstr>Enclave Measurement</vt:lpstr>
      <vt:lpstr>Enclave Measurement</vt:lpstr>
      <vt:lpstr>Enclave Measurement</vt:lpstr>
      <vt:lpstr>Foreshadow Background</vt:lpstr>
      <vt:lpstr>Architectural Enclaves</vt:lpstr>
      <vt:lpstr>Foreshadow</vt:lpstr>
      <vt:lpstr>Foreshadow</vt:lpstr>
      <vt:lpstr>Foreshadow</vt:lpstr>
      <vt:lpstr>Instruction Pipeline</vt:lpstr>
      <vt:lpstr>Instruction Pipeline</vt:lpstr>
      <vt:lpstr>Out-of-Order, Speculative Execution</vt:lpstr>
      <vt:lpstr>Cache in Intel Processor</vt:lpstr>
      <vt:lpstr>Transient Execution Attacks</vt:lpstr>
      <vt:lpstr>Foreshadow</vt:lpstr>
      <vt:lpstr>Foreshadow</vt:lpstr>
      <vt:lpstr>Foreshadow</vt:lpstr>
      <vt:lpstr>부록 : 페이지 테이블</vt:lpstr>
      <vt:lpstr>Foreshadow</vt:lpstr>
      <vt:lpstr>Foreshadow</vt:lpstr>
      <vt:lpstr>Foreshadow</vt:lpstr>
      <vt:lpstr>Foreshadow</vt:lpstr>
      <vt:lpstr>Foreshadow 예제 코드 실행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FORESHADOW</dc:title>
  <dc:creator>user</dc:creator>
  <cp:lastModifiedBy>user</cp:lastModifiedBy>
  <cp:revision>97</cp:revision>
  <dcterms:created xsi:type="dcterms:W3CDTF">2019-06-05T05:36:39Z</dcterms:created>
  <dcterms:modified xsi:type="dcterms:W3CDTF">2019-06-10T00:47:55Z</dcterms:modified>
</cp:coreProperties>
</file>