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2" r:id="rId1"/>
    <p:sldMasterId id="2147483683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3" r:id="rId6"/>
    <p:sldId id="282" r:id="rId7"/>
    <p:sldId id="284" r:id="rId8"/>
    <p:sldId id="285" r:id="rId9"/>
    <p:sldId id="286" r:id="rId10"/>
    <p:sldId id="281" r:id="rId11"/>
    <p:sldId id="287" r:id="rId12"/>
    <p:sldId id="288" r:id="rId13"/>
    <p:sldId id="28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528" y="53"/>
      </p:cViewPr>
      <p:guideLst>
        <p:guide orient="horz" pos="215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9"/>
        <p:guide pos="383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4225" cy="2388235"/>
          </a:xfr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6000" b="0" strike="noStrike" cap="none" dirty="0" smtClean="0">
                <a:latin typeface="맑은 고딕" charset="0"/>
                <a:ea typeface="맑은 고딕" charset="0"/>
              </a:rPr>
              <a:t>갈루아 체</a:t>
            </a:r>
            <a:endParaRPr lang="ko-KR" altLang="en-US" sz="60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4225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400" b="0" strike="noStrike" cap="none" dirty="0" smtClean="0">
                <a:latin typeface="맑은 고딕" charset="0"/>
                <a:ea typeface="맑은 고딕" charset="0"/>
              </a:rPr>
              <a:t>IT융합공학부 권혁동</a:t>
            </a:r>
            <a:endParaRPr lang="ko-KR" altLang="en-US" sz="24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3. 환(Ring)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결합법칙이 성립하는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○, ■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 이진연산이 있는 집합이 </a:t>
            </a:r>
            <a:r>
              <a:rPr lang="en-US" altLang="ko-KR" sz="2800" b="0" strike="noStrike" cap="none" dirty="0" err="1" smtClean="0">
                <a:latin typeface="맑은 고딕" charset="0"/>
                <a:ea typeface="맑은 고딕" charset="0"/>
              </a:rPr>
              <a:t>있을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때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457200" lvl="1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1.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는 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군을 만족함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■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는 닫혀있고 교환, 결합법칙이 성립함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 ■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는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에 분배법칙이 적용됨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이때 두 연산자에 대해 교환법칙이 모두 성립한다면 가환환(Commutative Ring)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4. 체(Field)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○, ■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 이진연산이 있는 집합이 있을 때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457200" lvl="1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800" dirty="0" smtClean="0">
                <a:latin typeface="맑은 고딕" charset="0"/>
                <a:ea typeface="맑은 고딕" charset="0"/>
              </a:rPr>
              <a:t>1.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, ■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은 군을 만족하며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■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는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에 분배법칙이 적용됨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 단,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의 항등원은 </a:t>
            </a:r>
            <a:r>
              <a:rPr lang="en-US" altLang="ko-KR" sz="2800" b="0" strike="noStrike" cap="none" dirty="0" smtClean="0">
                <a:latin typeface="Arial" charset="0"/>
                <a:ea typeface="Arial" charset="0"/>
              </a:rPr>
              <a:t>■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에 대해 역원을 갖지 못한다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50545" y="3478530"/>
          <a:ext cx="10915650" cy="255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9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75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대수적 구조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연산자 예시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1" strike="noStrike" kern="1200" cap="none" dirty="0" smtClean="0">
                          <a:solidFill>
                            <a:schemeClr val="lt1"/>
                          </a:solidFill>
                          <a:latin typeface="맑은 고딕" charset="0"/>
                          <a:ea typeface="맑은 고딕" charset="0"/>
                        </a:rPr>
                        <a:t>정수 집합 예시</a:t>
                      </a:r>
                      <a:endParaRPr lang="ko-KR" altLang="en-US" sz="1800" b="1" strike="noStrike" kern="1200" cap="none" dirty="0" smtClean="0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군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 -) 또는 (× ÷)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Z</a:t>
                      </a:r>
                      <a:r>
                        <a:rPr lang="en-US" altLang="ko-KR" sz="1800" b="0" strike="noStrike" kern="1200" cap="none" baseline="-250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 또는 Z</a:t>
                      </a:r>
                      <a:r>
                        <a:rPr lang="en-US" altLang="ko-KR" sz="1800" b="0" strike="noStrike" kern="1200" cap="none" baseline="-250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n</a:t>
                      </a: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*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환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 -) 그리고 (×)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Z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7540"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체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(+ -) 그리고 (× ÷)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tc>
                  <a:txBody>
                    <a:bodyPr/>
                    <a:lstStyle/>
                    <a:p>
                      <a:pPr marL="0" indent="0" algn="ctr" defTabSz="508000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en-US" altLang="ko-KR" sz="1800" b="0" strike="noStrike" kern="1200" cap="none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Z</a:t>
                      </a:r>
                      <a:r>
                        <a:rPr lang="en-US" altLang="ko-KR" sz="1800" b="0" strike="noStrike" kern="1200" cap="none" baseline="-25000" dirty="0" smtClean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p</a:t>
                      </a:r>
                      <a:endParaRPr lang="ko-KR" altLang="en-US" sz="1800" b="0" strike="noStrike" kern="1200" cap="none" dirty="0" smtClean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5. 갈루아 체(Galois Field)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체에서 유한개의 원소를 가지는 체(Finite Field)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q개의 원소를 가지는 유한체의 표현: GF(q)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특성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 원소의 수가 항상 소수(p)의 거듭제곱(p</a:t>
            </a:r>
            <a:r>
              <a:rPr lang="en-US" altLang="ko-KR" sz="2800" b="0" strike="noStrike" cap="none" baseline="30000" dirty="0" smtClean="0">
                <a:latin typeface="맑은 고딕" charset="0"/>
                <a:ea typeface="맑은 고딕" charset="0"/>
              </a:rPr>
              <a:t>n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=q)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 전영(0) 원소를 제외한 나머지 원소는 순환군을 이룸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컴퓨터 상에서는 2</a:t>
            </a:r>
            <a:r>
              <a:rPr lang="en-US" altLang="ko-KR" sz="2800" b="0" strike="noStrike" cap="none" baseline="30000" dirty="0" smtClean="0">
                <a:latin typeface="맑은 고딕" charset="0"/>
                <a:ea typeface="맑은 고딕" charset="0"/>
              </a:rPr>
              <a:t>n</a:t>
            </a:r>
            <a:r>
              <a:rPr lang="en-US" altLang="ko-KR" sz="2800" b="0" strike="noStrike" cap="none" dirty="0" smtClean="0">
                <a:latin typeface="맑은 고딕" charset="0"/>
                <a:ea typeface="맑은 고딕" charset="0"/>
              </a:rPr>
              <a:t>으로 원소의 수가 유한하므로 갈루아 체가 적용</a:t>
            </a: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935" y="1217295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1. 대수적 연산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935" y="2133600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2. 군(Group)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935" y="3052445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3. 환(Ring)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935" y="3968115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4. 체(Field)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797935" y="4884420"/>
            <a:ext cx="7381240" cy="71945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00" b="0" strike="noStrike" cap="none" dirty="0" smtClean="0">
                <a:ln w="9525" cap="flat" cmpd="sng">
                  <a:solidFill>
                    <a:schemeClr val="bg2">
                      <a:lumMod val="25000"/>
                      <a:alpha val="100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latin typeface="맑은 고딕" charset="0"/>
                <a:ea typeface="맑은 고딕" charset="0"/>
              </a:rPr>
              <a:t> 5. 갈루아 체(Galois Field)</a:t>
            </a:r>
            <a:endParaRPr lang="ko-KR" altLang="en-US" sz="2800" b="0" strike="noStrike" cap="none" dirty="0" smtClean="0">
              <a:ln w="9525" cap="flat" cmpd="sng">
                <a:solidFill>
                  <a:schemeClr val="bg2">
                    <a:lumMod val="25000"/>
                    <a:alpha val="100000"/>
                  </a:schemeClr>
                </a:solidFill>
                <a:prstDash val="solid"/>
              </a:ln>
              <a:solidFill>
                <a:schemeClr val="bg2">
                  <a:lumMod val="25000"/>
                </a:schemeClr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1. 대수적 연산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sz="quarter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연산에 대해 </a:t>
            </a:r>
            <a:r>
              <a:rPr lang="en-US" altLang="ko-KR" sz="3600" b="0" u="sng" strike="noStrike" cap="none" dirty="0" smtClean="0">
                <a:latin typeface="맑은 고딕" charset="0"/>
                <a:ea typeface="맑은 고딕" charset="0"/>
              </a:rPr>
              <a:t>닫혀있다(Closure)</a:t>
            </a:r>
            <a:endParaRPr lang="ko-KR" altLang="en-US" sz="3600" b="0" u="sng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특정 집합의 원소가 </a:t>
            </a:r>
            <a:r>
              <a:rPr lang="en-US" altLang="ko-KR" sz="26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연산 결과 자신의 집합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으로 항상 돌아올 경우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자연수: 덧셈과 곱셈에 닫혀있다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정수: 덧셈과 뺄셈 및 곱셈에 닫혀있다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유리수: 덧셈과 뺄셈, 곱셈 및 나눗셈에 닫혀있다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무리수: 덧셈과 뺄셈, 곱셈 및 나눗셈에 닫혀있다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정의: </a:t>
            </a:r>
            <a:r>
              <a:rPr lang="en-US" altLang="ko-KR" sz="2600" u="sng" dirty="0">
                <a:latin typeface="맑은 고딕" charset="0"/>
                <a:ea typeface="맑은 고딕" charset="0"/>
              </a:rPr>
              <a:t>a, b ∈ A, a 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 b 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∈ A이면 A는 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에 닫혀있다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1. 대수적 연산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교환법칙(Commutative)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특정 집합의 원소가 </a:t>
            </a:r>
            <a:r>
              <a:rPr lang="en-US" altLang="ko-KR" sz="26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연산 순서를 바꿔도 결과가 동일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함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복소수: 덧셈, </a:t>
            </a:r>
            <a:r>
              <a:rPr lang="ko-KR" altLang="en-US" sz="2600" b="0" strike="noStrike" cap="none" dirty="0" smtClean="0">
                <a:latin typeface="맑은 고딕" charset="0"/>
                <a:ea typeface="맑은 고딕" charset="0"/>
              </a:rPr>
              <a:t>곱</a:t>
            </a:r>
            <a:r>
              <a:rPr lang="en-US" altLang="ko-KR" sz="2600" b="0" strike="noStrike" cap="none" dirty="0" err="1" smtClean="0">
                <a:latin typeface="맑은 고딕" charset="0"/>
                <a:ea typeface="맑은 고딕" charset="0"/>
              </a:rPr>
              <a:t>셈에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대해 교환법칙이 성립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정의: 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a, b ∈ A, a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b = b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a이면 A는 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에 대해 교환법칙이 성립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1. 대수적 연산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결합법칙(Associative)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특정 집합의 세개 이상의 원소가 </a:t>
            </a:r>
            <a:r>
              <a:rPr lang="en-US" altLang="ko-KR" sz="26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인접 동일 연산끼리 순서를 바꿔도 결과가 동일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함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복소수: 덧셈, 곱셈에 대해 결합법칙이 성립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45720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정의: 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a, 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b, c 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∈ A, a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(b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c) = (a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b)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c이면 A는 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에 대해 결합법칙이 성립 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1. 대수적 연산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44270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분배법칙(Distributive)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특정 집합의 원소가 </a:t>
            </a:r>
            <a:r>
              <a:rPr lang="en-US" altLang="ko-KR" sz="26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연산자를 분배해도 그 결과가 동일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함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복소수: 곱셈에 대해 분배법칙이 성립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정의: a, b, c ∈ A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        a </a:t>
            </a:r>
            <a:r>
              <a:rPr lang="en-US" altLang="ko-KR" sz="26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(b + c) = (a </a:t>
            </a:r>
            <a:r>
              <a:rPr lang="en-US" altLang="ko-KR" sz="26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b) + (a </a:t>
            </a:r>
            <a:r>
              <a:rPr lang="en-US" altLang="ko-KR" sz="26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c) 좌분배법칙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        (b + c) </a:t>
            </a:r>
            <a:r>
              <a:rPr lang="en-US" altLang="ko-KR" sz="26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a = (b </a:t>
            </a:r>
            <a:r>
              <a:rPr lang="en-US" altLang="ko-KR" sz="26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a) + (c </a:t>
            </a:r>
            <a:r>
              <a:rPr lang="en-US" altLang="ko-KR" sz="260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a) 우분배법칙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         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좌, 우분배법칙 성립시 A는 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latin typeface="맑은 고딕" charset="0"/>
                <a:ea typeface="맑은 고딕" charset="0"/>
              </a:rPr>
              <a:t>에 대해 분배법칙이 성립</a:t>
            </a:r>
            <a:endParaRPr lang="ko-KR" altLang="en-US" sz="2600" b="0" u="sng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1. 대수적 연산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항등원(Identity)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특정 집합의 수에 대해서 </a:t>
            </a:r>
            <a:r>
              <a:rPr lang="en-US" altLang="ko-KR" sz="281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연산 결과 동일한 수가 나오게 하는 수</a:t>
            </a:r>
            <a:endParaRPr lang="ko-KR" altLang="en-US" sz="281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덧셈에 대한 항등원: 0</a:t>
            </a:r>
            <a:endParaRPr lang="ko-KR" altLang="en-US" sz="281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곱셈에 대한 항등원: 1</a:t>
            </a:r>
            <a:endParaRPr lang="ko-KR" altLang="en-US" sz="281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1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정의: a, b ∈ A</a:t>
            </a:r>
            <a:endParaRPr lang="ko-KR" altLang="en-US" sz="281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         a</a:t>
            </a:r>
            <a:r>
              <a:rPr lang="en-US" altLang="ko-KR" sz="281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b = b 왼쪽 항등원, b</a:t>
            </a:r>
            <a:r>
              <a:rPr lang="en-US" altLang="ko-KR" sz="2810" b="0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a = b 오른쪽 항등원</a:t>
            </a:r>
            <a:endParaRPr lang="ko-KR" altLang="en-US" sz="281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810" b="0" strike="noStrike" cap="none" dirty="0" smtClean="0">
                <a:latin typeface="맑은 고딕" charset="0"/>
                <a:ea typeface="맑은 고딕" charset="0"/>
              </a:rPr>
              <a:t>         </a:t>
            </a:r>
            <a:r>
              <a:rPr lang="en-US" altLang="ko-KR" sz="2810" b="0" u="sng" strike="noStrike" cap="none" dirty="0" smtClean="0">
                <a:latin typeface="맑은 고딕" charset="0"/>
                <a:ea typeface="맑은 고딕" charset="0"/>
              </a:rPr>
              <a:t>왼쪽, 오른쪽 항등원 성립시 A의 항등원은 a</a:t>
            </a:r>
            <a:endParaRPr lang="ko-KR" altLang="en-US" sz="2810" b="0" u="sng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1. 대수적 연산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215255"/>
          </a:xfrm>
          <a:prstGeom prst="rect">
            <a:avLst/>
          </a:prstGeom>
        </p:spPr>
        <p:txBody>
          <a:bodyPr vert="horz" wrap="square" lIns="91440" tIns="45720" rIns="91440" bIns="45720" anchor="t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역원(Inverse)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8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Font typeface="맑은 고딕"/>
              <a:buChar char="•"/>
            </a:pPr>
            <a:r>
              <a:rPr lang="en-US" altLang="ko-KR" sz="26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항등원이 존재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할 때 특정 집합의 수에 대해서 </a:t>
            </a:r>
            <a:r>
              <a:rPr lang="en-US" altLang="ko-KR" sz="2600" b="1" strike="noStrike" cap="none" dirty="0" smtClean="0">
                <a:solidFill>
                  <a:srgbClr val="FF0000"/>
                </a:solidFill>
                <a:latin typeface="맑은 고딕" charset="0"/>
                <a:ea typeface="맑은 고딕" charset="0"/>
              </a:rPr>
              <a:t>연산 결과 항등원이 나오게 하는 수</a:t>
            </a: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이며 교환법칙이 성립</a:t>
            </a:r>
            <a:endParaRPr lang="ko-KR" altLang="en-US" sz="2600" b="1" strike="noStrike" cap="none" dirty="0" smtClean="0">
              <a:solidFill>
                <a:srgbClr val="FF0000"/>
              </a:solidFill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덧셈에 대한 역원: -n</a:t>
            </a:r>
            <a:endParaRPr lang="ko-KR" altLang="en-US" sz="2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곱셈에 대한 역원: 1/n</a:t>
            </a:r>
            <a:endParaRPr lang="ko-KR" altLang="en-US" sz="2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endParaRPr lang="ko-KR" altLang="en-US" sz="2600" b="0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맑은 고딕"/>
              <a:buChar char="•"/>
            </a:pP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정의: a, b 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∈ A, e(항등원)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0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en-US" altLang="ko-KR" sz="2600" b="0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        </a:t>
            </a:r>
            <a:r>
              <a:rPr lang="en-US" altLang="ko-KR" sz="2600" b="0" u="sng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b = b</a:t>
            </a:r>
            <a:r>
              <a:rPr lang="en-US" altLang="ko-KR" sz="2600" b="0" u="sng" strike="noStrike" cap="none" dirty="0" smtClean="0">
                <a:latin typeface="Arial" charset="0"/>
                <a:ea typeface="Arial" charset="0"/>
              </a:rPr>
              <a:t>○</a:t>
            </a:r>
            <a:r>
              <a:rPr lang="en-US" altLang="ko-KR" sz="2600" b="0" u="sng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 = e가 성립할 때, </a:t>
            </a:r>
            <a:r>
              <a:rPr lang="en-US" altLang="ko-KR" sz="2600" b="0" u="sng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A</a:t>
            </a:r>
            <a:r>
              <a:rPr lang="en-US" altLang="ko-KR" sz="2600" b="0" u="sng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의</a:t>
            </a:r>
            <a:r>
              <a:rPr lang="en-US" altLang="ko-KR" sz="2600" u="sng" dirty="0">
                <a:latin typeface="맑은 고딕" charset="0"/>
                <a:ea typeface="맑은 고딕" charset="0"/>
              </a:rPr>
              <a:t> </a:t>
            </a:r>
            <a:r>
              <a:rPr lang="ko-KR" altLang="en-US" sz="2600" u="sng" dirty="0" smtClean="0">
                <a:latin typeface="맑은 고딕" charset="0"/>
                <a:ea typeface="맑은 고딕" charset="0"/>
              </a:rPr>
              <a:t>역</a:t>
            </a:r>
            <a:r>
              <a:rPr lang="en-US" altLang="ko-KR" sz="2600" b="0" u="sng" strike="noStrike" cap="none" dirty="0" err="1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원은</a:t>
            </a:r>
            <a:r>
              <a:rPr lang="en-US" altLang="ko-KR" sz="2600" b="0" u="sng" strike="noStrike" cap="none" dirty="0" smtClean="0">
                <a:solidFill>
                  <a:schemeClr val="tx1"/>
                </a:solidFill>
                <a:latin typeface="맑은 고딕" charset="0"/>
                <a:ea typeface="맑은 고딕" charset="0"/>
              </a:rPr>
              <a:t> </a:t>
            </a:r>
            <a:r>
              <a:rPr lang="en-US" altLang="ko-KR" sz="2600" u="sng" dirty="0">
                <a:latin typeface="맑은 고딕" charset="0"/>
                <a:ea typeface="맑은 고딕" charset="0"/>
              </a:rPr>
              <a:t>a</a:t>
            </a:r>
            <a:endParaRPr lang="ko-KR" altLang="en-US" sz="2600" b="0" u="sng" strike="noStrike" cap="none" dirty="0" smtClean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 txBox="1"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marL="0" indent="0" algn="l" defTabSz="91440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600" b="0" strike="noStrike" cap="none" dirty="0" smtClean="0">
                <a:latin typeface="맑은 고딕" charset="0"/>
                <a:ea typeface="맑은 고딕" charset="0"/>
              </a:rPr>
              <a:t> 2. 군(Group)</a:t>
            </a:r>
            <a:endParaRPr lang="ko-KR" altLang="en-US" sz="3600" b="0" strike="noStrike" cap="none" dirty="0" smtClean="0">
              <a:latin typeface="맑은 고딕" charset="0"/>
              <a:ea typeface="맑은 고딕" charset="0"/>
            </a:endParaRPr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idx="10"/>
          </p:nvPr>
        </p:nvSpPr>
        <p:spPr>
          <a:xfrm>
            <a:off x="411480" y="1152525"/>
            <a:ext cx="11370310" cy="5058410"/>
          </a:xfrm>
          <a:prstGeom prst="rect">
            <a:avLst/>
          </a:prstGeom>
        </p:spPr>
        <p:txBody>
          <a:bodyPr vert="horz" wrap="square" lIns="91440" tIns="45720" rIns="91440" bIns="45720" anchor="t">
            <a:noAutofit/>
          </a:bodyPr>
          <a:lstStyle/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어떤 집합에 이진연산이 가능한 집합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정수, 유리수, 실수, 복소수 상에서의 덧셈, 곱셈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685800" lvl="1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행렬의 곱셈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특성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457200" lvl="1" indent="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1.연산에 </a:t>
            </a: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대해 닫혀있다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결합법칙, 교환법칙 성립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 startAt="2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항등원, 역원 존재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711200" lvl="1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r>
              <a:rPr lang="en-US" altLang="ko-KR" sz="2600" b="0" strike="noStrike" cap="none" dirty="0" smtClean="0">
                <a:latin typeface="맑은 고딕" charset="0"/>
                <a:ea typeface="맑은 고딕" charset="0"/>
              </a:rPr>
              <a:t>교환법칙이 성립할때는 아벨리안 군(Abelian Group)으로 칭함</a:t>
            </a: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254000" indent="-2540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Wingdings"/>
              <a:buChar char=""/>
            </a:pP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  <a:p>
            <a:pPr marL="228600" indent="-228600" algn="l" defTabSz="914400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•"/>
            </a:pPr>
            <a:endParaRPr lang="ko-KR" altLang="en-US" sz="2600" b="0" strike="noStrike" cap="none" dirty="0" smtClean="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Pages>13</Pages>
  <Words>668</Words>
  <Characters>0</Characters>
  <Application>Microsoft Office PowerPoint</Application>
  <DocSecurity>0</DocSecurity>
  <PresentationFormat>와이드스크린</PresentationFormat>
  <Lines>0</Lines>
  <Paragraphs>100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함초롬돋움</vt:lpstr>
      <vt:lpstr>Arial</vt:lpstr>
      <vt:lpstr>Wingdings</vt:lpstr>
      <vt:lpstr>CryptoCraft 테마</vt:lpstr>
      <vt:lpstr>제목 테마</vt:lpstr>
      <vt:lpstr>갈루아 체</vt:lpstr>
      <vt:lpstr>PowerPoint 프레젠테이션</vt:lpstr>
      <vt:lpstr> 1. 대수적 연산</vt:lpstr>
      <vt:lpstr> 1. 대수적 연산</vt:lpstr>
      <vt:lpstr> 1. 대수적 연산</vt:lpstr>
      <vt:lpstr> 1. 대수적 연산</vt:lpstr>
      <vt:lpstr> 1. 대수적 연산</vt:lpstr>
      <vt:lpstr> 1. 대수적 연산</vt:lpstr>
      <vt:lpstr> 2. 군(Group)</vt:lpstr>
      <vt:lpstr> 3. 환(Ring)</vt:lpstr>
      <vt:lpstr> 4. 체(Field)</vt:lpstr>
      <vt:lpstr> 5. 갈루아 체(Galois Field)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9</cp:revision>
  <dcterms:modified xsi:type="dcterms:W3CDTF">2019-06-10T05:17:57Z</dcterms:modified>
</cp:coreProperties>
</file>