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  <p:sldMasterId id="2147483670" r:id="rId2"/>
  </p:sldMasterIdLst>
  <p:notesMasterIdLst>
    <p:notesMasterId r:id="rId13"/>
  </p:notesMasterIdLst>
  <p:handoutMasterIdLst>
    <p:handoutMasterId r:id="rId14"/>
  </p:handoutMasterIdLst>
  <p:sldIdLst>
    <p:sldId id="281" r:id="rId3"/>
    <p:sldId id="298" r:id="rId4"/>
    <p:sldId id="303" r:id="rId5"/>
    <p:sldId id="299" r:id="rId6"/>
    <p:sldId id="304" r:id="rId7"/>
    <p:sldId id="300" r:id="rId8"/>
    <p:sldId id="305" r:id="rId9"/>
    <p:sldId id="301" r:id="rId10"/>
    <p:sldId id="302" r:id="rId11"/>
    <p:sldId id="274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서울남산체 B" panose="02020503020101020101" pitchFamily="18" charset="-127"/>
      <p:regular r:id="rId17"/>
    </p:embeddedFont>
    <p:embeddedFont>
      <p:font typeface="서울남산체 EB" panose="02020503020101020101" pitchFamily="18" charset="-127"/>
      <p:regular r:id="rId18"/>
    </p:embeddedFont>
    <p:embeddedFont>
      <p:font typeface="서울남산체 L" panose="02020503020101020101" pitchFamily="18" charset="-127"/>
      <p:regular r:id="rId19"/>
    </p:embeddedFont>
    <p:embeddedFont>
      <p:font typeface="서울남산체 M" panose="020205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E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2000" autoAdjust="0"/>
  </p:normalViewPr>
  <p:slideViewPr>
    <p:cSldViewPr snapToGrid="0">
      <p:cViewPr>
        <p:scale>
          <a:sx n="100" d="100"/>
          <a:sy n="100" d="100"/>
        </p:scale>
        <p:origin x="384" y="18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90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66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증강과 시뮬레이션 </a:t>
            </a:r>
            <a:r>
              <a:rPr lang="en-US" altLang="ko-KR" dirty="0"/>
              <a:t>/ </a:t>
            </a:r>
            <a:r>
              <a:rPr lang="ko-KR" altLang="en-US" dirty="0"/>
              <a:t>내적인 것과 외적인 것 이라는 두 축을 가지고 네 가지 범주로 분류함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증강현실</a:t>
            </a:r>
            <a:r>
              <a:rPr lang="en-US" altLang="ko-KR" dirty="0"/>
              <a:t>: </a:t>
            </a:r>
            <a:r>
              <a:rPr lang="ko-KR" altLang="en-US" dirty="0"/>
              <a:t>단말기 카메라로 유적만 남은 흔적을 촬영하면 디지털로 구축된 과거의 건물이 사용자 단말기에 중첩해 보이는 장면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센서가 부착된 스포츠 </a:t>
            </a:r>
            <a:r>
              <a:rPr lang="ko-KR" altLang="en-US" dirty="0" err="1"/>
              <a:t>웨어를</a:t>
            </a:r>
            <a:r>
              <a:rPr lang="ko-KR" altLang="en-US" dirty="0"/>
              <a:t> 네트워크 연결이 가능한 </a:t>
            </a:r>
            <a:r>
              <a:rPr lang="en-US" altLang="ko-KR" dirty="0"/>
              <a:t>mp3 </a:t>
            </a:r>
            <a:r>
              <a:rPr lang="ko-KR" altLang="en-US" dirty="0"/>
              <a:t>플레이어와 연동하여 달린 거리</a:t>
            </a:r>
            <a:r>
              <a:rPr lang="en-US" altLang="ko-KR" dirty="0"/>
              <a:t>, </a:t>
            </a:r>
            <a:r>
              <a:rPr lang="ko-KR" altLang="en-US" dirty="0"/>
              <a:t>소비 칼로리</a:t>
            </a:r>
            <a:r>
              <a:rPr lang="en-US" altLang="ko-KR" dirty="0"/>
              <a:t>, </a:t>
            </a:r>
            <a:r>
              <a:rPr lang="ko-KR" altLang="en-US" dirty="0"/>
              <a:t>선곡 음악 등의 정보를 저장하고 공유하는 행위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구글 어스</a:t>
            </a:r>
            <a:r>
              <a:rPr lang="en-US" altLang="ko-KR" dirty="0"/>
              <a:t>; </a:t>
            </a:r>
            <a:r>
              <a:rPr lang="ko-KR" altLang="en-US" dirty="0"/>
              <a:t>세계 전역의 위성사진을 수집하여 일정 주기로 사진을 업데이트하며 시시각각 변화하는 현실 세계의 모습을 그대로 반영함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가장 친숙한 형태의 메타버스</a:t>
            </a:r>
            <a:r>
              <a:rPr lang="en-US" altLang="ko-KR" dirty="0"/>
              <a:t>. RPG</a:t>
            </a:r>
            <a:r>
              <a:rPr lang="ko-KR" altLang="en-US" dirty="0"/>
              <a:t>게임</a:t>
            </a:r>
            <a:r>
              <a:rPr lang="en-US" altLang="ko-KR" dirty="0"/>
              <a:t>(</a:t>
            </a:r>
            <a:r>
              <a:rPr lang="ko-KR" altLang="en-US" dirty="0"/>
              <a:t>리니지 등</a:t>
            </a:r>
            <a:r>
              <a:rPr lang="en-US" altLang="ko-KR" dirty="0"/>
              <a:t>)~</a:t>
            </a:r>
            <a:r>
              <a:rPr lang="ko-KR" altLang="en-US" dirty="0"/>
              <a:t>세컨드 라이프 등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ko-KR" altLang="en-US" dirty="0" err="1"/>
              <a:t>컴퓨터그래픽환경에서</a:t>
            </a:r>
            <a:r>
              <a:rPr lang="ko-KR" altLang="en-US" dirty="0"/>
              <a:t> 구현되는 커뮤니티 총칭하는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76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신한 메타버스</a:t>
            </a:r>
            <a:r>
              <a:rPr lang="en-US" altLang="ko-KR" dirty="0"/>
              <a:t>(</a:t>
            </a:r>
            <a:r>
              <a:rPr lang="ko-KR" altLang="en-US" dirty="0"/>
              <a:t>자체제작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우리은행</a:t>
            </a:r>
            <a:r>
              <a:rPr lang="en-US" altLang="ko-KR" dirty="0"/>
              <a:t>, </a:t>
            </a:r>
            <a:r>
              <a:rPr lang="ko-KR" altLang="en-US" dirty="0"/>
              <a:t>하나은행</a:t>
            </a:r>
            <a:r>
              <a:rPr lang="en-US" altLang="ko-KR" dirty="0"/>
              <a:t>(</a:t>
            </a:r>
            <a:r>
              <a:rPr lang="ko-KR" altLang="en-US" dirty="0" err="1"/>
              <a:t>제페토</a:t>
            </a:r>
            <a:r>
              <a:rPr lang="en-US" altLang="ko-KR" dirty="0"/>
              <a:t>) / KB</a:t>
            </a:r>
            <a:r>
              <a:rPr lang="ko-KR" altLang="en-US" dirty="0"/>
              <a:t>국민은행</a:t>
            </a:r>
            <a:r>
              <a:rPr lang="en-US" altLang="ko-KR" dirty="0"/>
              <a:t>(</a:t>
            </a:r>
            <a:r>
              <a:rPr lang="ko-KR" altLang="en-US" dirty="0" err="1"/>
              <a:t>게더타운</a:t>
            </a:r>
            <a:r>
              <a:rPr lang="en-US" altLang="ko-KR" dirty="0"/>
              <a:t>) /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24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XR;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VR(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가상현실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), AR(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증강현실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), MR(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혼합현실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을 총망라하는 개념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43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로블록스</a:t>
            </a:r>
            <a:r>
              <a:rPr lang="ko-KR" altLang="en-US" dirty="0"/>
              <a:t> 피싱 사건</a:t>
            </a:r>
            <a:r>
              <a:rPr lang="en-US" altLang="ko-KR" dirty="0"/>
              <a:t>; 2012</a:t>
            </a:r>
            <a:r>
              <a:rPr lang="ko-KR" altLang="en-US" dirty="0"/>
              <a:t>년 만우절에 발생한 해킹 사건으로 유저가 관리자 권한을 탈취하며 여러 피해들이 발생했음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40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총무성</a:t>
            </a:r>
            <a:r>
              <a:rPr lang="en-US" altLang="ko-KR" dirty="0"/>
              <a:t>: </a:t>
            </a:r>
            <a:r>
              <a:rPr lang="ko-KR" altLang="en-US" dirty="0"/>
              <a:t>대한민국으로 치면 행정안전부</a:t>
            </a:r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dirty="0"/>
              <a:t>영국은 </a:t>
            </a:r>
            <a:r>
              <a:rPr lang="en-US" altLang="ko-KR" sz="1800" b="0" i="0" u="none" strike="noStrike" baseline="0" dirty="0">
                <a:latin typeface="TimesNewRomanPSMT"/>
              </a:rPr>
              <a:t>DCMS</a:t>
            </a:r>
            <a:r>
              <a:rPr lang="ko-KR" altLang="en-US" sz="1800" b="0" i="0" u="none" strike="noStrike" baseline="0" dirty="0">
                <a:latin typeface="SandSm"/>
              </a:rPr>
              <a:t>가 발표한 몰입형 기술 관련 보고서에서 제시한 문제점을 정부가 직접 답변하는 모습을 보임</a:t>
            </a:r>
            <a:r>
              <a:rPr lang="en-US" altLang="ko-KR" sz="1800" b="0" i="0" u="none" strike="noStrike" baseline="0" dirty="0">
                <a:latin typeface="SandS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403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86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2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586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392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pruRFzu9f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verseroadmap.org/overvie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ko.wikipedia.org/wiki/%EB%A9%94%ED%83%80%EB%B2%84%EC%8A%A4#%EC%A6%9D%EA%B0%95%ED%98%84%EC%8B%A4(Augmented_Reality)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2012%EB%85%84%20Roblox%20%EB%A7%8C%EC%9A%B0%EC%A0%88%20%ED%95%B4%ED%82%B9%20%EC%82%AC%EA%B1%B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논문 리뷰 </a:t>
            </a:r>
            <a:r>
              <a:rPr lang="en-US" altLang="ko-KR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</a:t>
            </a:r>
            <a:r>
              <a:rPr lang="ko-KR" altLang="en-US" sz="44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메타버스와 보안 이슈에 대한 고찰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  <a:hlinkClick r:id="rId2"/>
              </a:rPr>
              <a:t>https://youtu.be/xpruRFzu9fA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체 EB" panose="02020503020101020101" pitchFamily="18" charset="-127"/>
              <a:ea typeface="서울남산체 EB" panose="02020503020101020101" pitchFamily="18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Introduction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1939621" y="2100012"/>
            <a:ext cx="1797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Meta-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(</a:t>
            </a:r>
            <a:r>
              <a:rPr lang="el-GR" altLang="ko-KR" b="0" i="0" dirty="0">
                <a:solidFill>
                  <a:srgbClr val="202124"/>
                </a:solidFill>
                <a:effectLst/>
                <a:latin typeface="Apple SD Gothic Neo"/>
              </a:rPr>
              <a:t>μετά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635E9-CB7B-432B-9277-F3D273FC28F8}"/>
              </a:ext>
            </a:extLst>
          </p:cNvPr>
          <p:cNvSpPr txBox="1"/>
          <p:nvPr/>
        </p:nvSpPr>
        <p:spPr>
          <a:xfrm>
            <a:off x="1515917" y="4178376"/>
            <a:ext cx="9499255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정의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]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가상과 현실이 상호작용하면서 사회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경제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문화 활동이 이뤄지며 가치를 창출하는 세상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*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메타버스라는 용어는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1992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년 미국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닐 </a:t>
            </a:r>
            <a:r>
              <a:rPr lang="ko-KR" altLang="en-US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스틴븐슨의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SF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소설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‘Snow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Crash’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처음 사용 </a:t>
            </a:r>
            <a:r>
              <a:rPr lang="ko-KR" altLang="en-US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됐음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277D5-0CAE-6309-B0AB-CA0C01C21492}"/>
              </a:ext>
            </a:extLst>
          </p:cNvPr>
          <p:cNvSpPr txBox="1"/>
          <p:nvPr/>
        </p:nvSpPr>
        <p:spPr>
          <a:xfrm>
            <a:off x="8263088" y="2243518"/>
            <a:ext cx="179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Universe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C5815-9D33-AD32-56DC-6B55608CCE35}"/>
              </a:ext>
            </a:extLst>
          </p:cNvPr>
          <p:cNvSpPr txBox="1"/>
          <p:nvPr/>
        </p:nvSpPr>
        <p:spPr>
          <a:xfrm>
            <a:off x="1408370" y="6527920"/>
            <a:ext cx="10235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[1] </a:t>
            </a:r>
            <a:r>
              <a:rPr lang="en-US" altLang="ko-KR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Seunghwan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 Lee, "Metaverse begins: 5Major Issues and Forecast" </a:t>
            </a:r>
            <a:r>
              <a:rPr lang="en-US" altLang="ko-KR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SPRi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Analysis Issue Report, IS-116, Apr, 2021.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607C9-FDA5-6290-C729-D2ED8834E1F3}"/>
              </a:ext>
            </a:extLst>
          </p:cNvPr>
          <p:cNvSpPr txBox="1"/>
          <p:nvPr/>
        </p:nvSpPr>
        <p:spPr>
          <a:xfrm>
            <a:off x="1408370" y="6188547"/>
            <a:ext cx="9137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*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아직까지 학자마다 메타버스에 대해 다양한 정의를 내리고 있음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해당 정의는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[1]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인용한 것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F7D98-4DB8-2EF6-8801-4C252921BC03}"/>
              </a:ext>
            </a:extLst>
          </p:cNvPr>
          <p:cNvSpPr txBox="1"/>
          <p:nvPr/>
        </p:nvSpPr>
        <p:spPr>
          <a:xfrm>
            <a:off x="1767497" y="2892768"/>
            <a:ext cx="2141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그리스어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초월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가상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그 이상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’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B0015-C988-48CF-24ED-4BA98D830FF7}"/>
              </a:ext>
            </a:extLst>
          </p:cNvPr>
          <p:cNvSpPr txBox="1"/>
          <p:nvPr/>
        </p:nvSpPr>
        <p:spPr>
          <a:xfrm>
            <a:off x="7859590" y="3119335"/>
            <a:ext cx="260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우주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세계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’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pic>
        <p:nvPicPr>
          <p:cNvPr id="1026" name="Picture 2" descr="창간 7주년 기획] 메타버스 시대가 열린다② 민간이 메타버스 생태계 이끈다">
            <a:extLst>
              <a:ext uri="{FF2B5EF4-FFF2-40B4-BE49-F238E27FC236}">
                <a16:creationId xmlns:a16="http://schemas.microsoft.com/office/drawing/2014/main" id="{A06DCB92-EB79-278C-7C02-6B4E4DC2A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485" y="1486469"/>
            <a:ext cx="3277231" cy="204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88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5" grpId="0"/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Introduction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5B734-CFBD-9F32-3388-931A68F76F21}"/>
              </a:ext>
            </a:extLst>
          </p:cNvPr>
          <p:cNvSpPr txBox="1"/>
          <p:nvPr/>
        </p:nvSpPr>
        <p:spPr>
          <a:xfrm>
            <a:off x="5707057" y="1941150"/>
            <a:ext cx="2001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로블록스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제페토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등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9E79A-8FD9-FC11-00C2-42D537635C4D}"/>
              </a:ext>
            </a:extLst>
          </p:cNvPr>
          <p:cNvSpPr txBox="1"/>
          <p:nvPr/>
        </p:nvSpPr>
        <p:spPr>
          <a:xfrm>
            <a:off x="791584" y="2095039"/>
            <a:ext cx="10814760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코로나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19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로 인한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비대면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생활의 장기화 →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Z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세대가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메타버스 플랫폼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을 소통의 장으로 삼기 시작함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5G/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그래픽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기술 크게 발전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&amp; VR, AR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시장의 대중화 시대 앞당길 가능성 나타남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→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메타버스 주목받기 시작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많은 기업들이 메타버스 사업에 뛰어들고 있고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전문가들은 메타버스 시장의 큰 성장을 예측함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현재 다양한 산업 분야에서 활용되고 있고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적극적인 활용 방안을 모색하기 시작했음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But,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많은 활동이 가상세계에서 이뤄지면서 다양한 보안 이슈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개인정보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위치정보 유출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등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 화두에 오르고 있음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47072-4046-8066-13FF-141645B333AA}"/>
              </a:ext>
            </a:extLst>
          </p:cNvPr>
          <p:cNvSpPr txBox="1"/>
          <p:nvPr/>
        </p:nvSpPr>
        <p:spPr>
          <a:xfrm>
            <a:off x="866142" y="4884156"/>
            <a:ext cx="10913938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⇒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논문에서는 보안 문제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이용자가 가져야 할 보안 인식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대응 제시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→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메타버스 세계의 보완 제시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5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B284FE-2BFA-4030-BE57-DCA0413FBF70}"/>
              </a:ext>
            </a:extLst>
          </p:cNvPr>
          <p:cNvSpPr/>
          <p:nvPr/>
        </p:nvSpPr>
        <p:spPr>
          <a:xfrm>
            <a:off x="1382056" y="5509553"/>
            <a:ext cx="2312120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EA7BFA-6106-5E44-C84F-548F888C3EFD}"/>
              </a:ext>
            </a:extLst>
          </p:cNvPr>
          <p:cNvSpPr/>
          <p:nvPr/>
        </p:nvSpPr>
        <p:spPr>
          <a:xfrm>
            <a:off x="1371019" y="4457628"/>
            <a:ext cx="2250005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73D84F-286E-0E1D-FCBD-1F34A1D91FB6}"/>
              </a:ext>
            </a:extLst>
          </p:cNvPr>
          <p:cNvSpPr/>
          <p:nvPr/>
        </p:nvSpPr>
        <p:spPr>
          <a:xfrm>
            <a:off x="1382056" y="3395660"/>
            <a:ext cx="2010368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C0D81D-A482-7361-1E3B-B4E5F069E0F3}"/>
              </a:ext>
            </a:extLst>
          </p:cNvPr>
          <p:cNvSpPr/>
          <p:nvPr/>
        </p:nvSpPr>
        <p:spPr>
          <a:xfrm>
            <a:off x="1382056" y="2420021"/>
            <a:ext cx="2751032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9A049F-2D80-AB3F-D758-89A7A17AC147}"/>
              </a:ext>
            </a:extLst>
          </p:cNvPr>
          <p:cNvSpPr/>
          <p:nvPr/>
        </p:nvSpPr>
        <p:spPr>
          <a:xfrm>
            <a:off x="8553451" y="1911173"/>
            <a:ext cx="1095374" cy="307777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Preliminaries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메타버스의 현황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1381714" y="2423756"/>
            <a:ext cx="3240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증강현실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(Augmented Reality)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77401-E8B5-A787-08E6-F73257268A3A}"/>
              </a:ext>
            </a:extLst>
          </p:cNvPr>
          <p:cNvSpPr txBox="1"/>
          <p:nvPr/>
        </p:nvSpPr>
        <p:spPr>
          <a:xfrm>
            <a:off x="411920" y="1071845"/>
            <a:ext cx="409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(1)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메타버스 정의 및 특징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717625-0E2B-B22C-0031-837F60A247D4}"/>
              </a:ext>
            </a:extLst>
          </p:cNvPr>
          <p:cNvGrpSpPr/>
          <p:nvPr/>
        </p:nvGrpSpPr>
        <p:grpSpPr>
          <a:xfrm>
            <a:off x="537378" y="1403828"/>
            <a:ext cx="11117243" cy="888705"/>
            <a:chOff x="930197" y="1803360"/>
            <a:chExt cx="11117243" cy="888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635E9-CB7B-432B-9277-F3D273FC28F8}"/>
                </a:ext>
              </a:extLst>
            </p:cNvPr>
            <p:cNvSpPr txBox="1"/>
            <p:nvPr/>
          </p:nvSpPr>
          <p:spPr>
            <a:xfrm>
              <a:off x="930197" y="1803360"/>
              <a:ext cx="11117243" cy="888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정의가 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아직 정확히 확립되진 않았음</a:t>
              </a:r>
              <a:r>
                <a: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.</a:t>
              </a: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많은 전문가들의 정의 중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2007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년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미국의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*</a:t>
              </a:r>
              <a:r>
                <a:rPr lang="en-US" altLang="ko-KR" u="sng" dirty="0">
                  <a:solidFill>
                    <a:prstClr val="black"/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ASF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가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 </a:t>
              </a:r>
              <a:r>
                <a: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  <a:hlinkClick r:id="rId3"/>
                </a:rPr>
                <a:t>Metaverse Roadmap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에서 내린 </a:t>
              </a:r>
              <a:r>
                <a: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4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가지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정의가 가장 많이 언급됨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.</a:t>
              </a:r>
              <a:endPara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603F10-0CD5-D52F-1F87-86F89951745B}"/>
                </a:ext>
              </a:extLst>
            </p:cNvPr>
            <p:cNvSpPr txBox="1"/>
            <p:nvPr/>
          </p:nvSpPr>
          <p:spPr>
            <a:xfrm>
              <a:off x="5083238" y="2038251"/>
              <a:ext cx="522683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*(</a:t>
              </a:r>
              <a:r>
                <a:rPr lang="ko-KR" altLang="en-US" sz="1400" dirty="0" err="1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미래가속화연구재단</a:t>
              </a:r>
              <a:r>
                <a: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Acceleration Studies Foundation)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B1F7D19-DD99-3341-5638-4973594C6B55}"/>
              </a:ext>
            </a:extLst>
          </p:cNvPr>
          <p:cNvSpPr txBox="1"/>
          <p:nvPr/>
        </p:nvSpPr>
        <p:spPr>
          <a:xfrm>
            <a:off x="1381714" y="2676616"/>
            <a:ext cx="9065483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현실공간에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2D/3D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로 표현한 가상의 겹쳐 보이는 물체를 통해 상호작용하는 환경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이를 통해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가상세계의 거부감은 줄이고 몰입감은 </a:t>
            </a:r>
            <a:r>
              <a:rPr lang="ko-KR" altLang="en-US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높여줌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43962-E45D-6132-7184-40314AB06A0A}"/>
              </a:ext>
            </a:extLst>
          </p:cNvPr>
          <p:cNvSpPr txBox="1"/>
          <p:nvPr/>
        </p:nvSpPr>
        <p:spPr>
          <a:xfrm>
            <a:off x="1371019" y="3401555"/>
            <a:ext cx="3240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일상기록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(Lifelogging)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756AE-0FF7-9FC1-22ED-6EF29E8E7842}"/>
              </a:ext>
            </a:extLst>
          </p:cNvPr>
          <p:cNvSpPr txBox="1"/>
          <p:nvPr/>
        </p:nvSpPr>
        <p:spPr>
          <a:xfrm>
            <a:off x="1381714" y="3674009"/>
            <a:ext cx="11133171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사물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사람에 대한 일상적인 경험과 정보를 캡처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묘사하는 기술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일상생활에 일어나는 순간들을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text, video, sound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캡처하고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그 내용을 서버에 저장하여 다른 사용자들과 공유할 수도 있음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B53A2-EB26-0C71-9C0B-152D0E3E410B}"/>
              </a:ext>
            </a:extLst>
          </p:cNvPr>
          <p:cNvSpPr txBox="1"/>
          <p:nvPr/>
        </p:nvSpPr>
        <p:spPr>
          <a:xfrm>
            <a:off x="1344396" y="4457628"/>
            <a:ext cx="3240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거울세계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(Mirror Worlds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D92E5-2D8A-0545-9354-75A12BE44D82}"/>
              </a:ext>
            </a:extLst>
          </p:cNvPr>
          <p:cNvSpPr txBox="1"/>
          <p:nvPr/>
        </p:nvSpPr>
        <p:spPr>
          <a:xfrm>
            <a:off x="1381714" y="4730082"/>
            <a:ext cx="11133171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실제 세계를 있는 그대로 반영하되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정보적으로 확장된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가상세계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가상세계를 열람하여 현실세계에 대한 정보를 얻을 수 있음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BDA10-DB4B-4879-A2B7-CC9292E50403}"/>
              </a:ext>
            </a:extLst>
          </p:cNvPr>
          <p:cNvSpPr txBox="1"/>
          <p:nvPr/>
        </p:nvSpPr>
        <p:spPr>
          <a:xfrm>
            <a:off x="1381714" y="5513701"/>
            <a:ext cx="3240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가상세계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(Virtual Worlds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6FEFA-D893-77C5-A7F2-72FE845EE746}"/>
              </a:ext>
            </a:extLst>
          </p:cNvPr>
          <p:cNvSpPr txBox="1"/>
          <p:nvPr/>
        </p:nvSpPr>
        <p:spPr>
          <a:xfrm>
            <a:off x="1419032" y="5786155"/>
            <a:ext cx="11133171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현실과 유사하거나 완전히 다른 대안적 세계를 디지털 데이터로 구축한 것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사용자들은 가상 세계에서 아바타를 통해 현실 세계의 경제적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사회적 활동과 유사한 활동을 함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9C150F-89F1-993E-99B4-071BDF8804D6}"/>
              </a:ext>
            </a:extLst>
          </p:cNvPr>
          <p:cNvCxnSpPr>
            <a:cxnSpLocks/>
            <a:stCxn id="12" idx="1"/>
            <a:endCxn id="19" idx="1"/>
          </p:cNvCxnSpPr>
          <p:nvPr/>
        </p:nvCxnSpPr>
        <p:spPr>
          <a:xfrm rot="10800000" flipV="1">
            <a:off x="1381714" y="2593032"/>
            <a:ext cx="12700" cy="3089945"/>
          </a:xfrm>
          <a:prstGeom prst="bentConnector3">
            <a:avLst>
              <a:gd name="adj1" fmla="val 1800000"/>
            </a:avLst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55D15D3-D608-38B3-67BE-6A9873DCCA71}"/>
              </a:ext>
            </a:extLst>
          </p:cNvPr>
          <p:cNvCxnSpPr>
            <a:cxnSpLocks/>
          </p:cNvCxnSpPr>
          <p:nvPr/>
        </p:nvCxnSpPr>
        <p:spPr>
          <a:xfrm rot="5400000">
            <a:off x="1283217" y="3437245"/>
            <a:ext cx="0" cy="216000"/>
          </a:xfrm>
          <a:prstGeom prst="line">
            <a:avLst/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067A83-CBAD-B307-624D-CAA454C67360}"/>
              </a:ext>
            </a:extLst>
          </p:cNvPr>
          <p:cNvCxnSpPr>
            <a:cxnSpLocks/>
          </p:cNvCxnSpPr>
          <p:nvPr/>
        </p:nvCxnSpPr>
        <p:spPr>
          <a:xfrm rot="5400000">
            <a:off x="1263019" y="4499283"/>
            <a:ext cx="0" cy="216000"/>
          </a:xfrm>
          <a:prstGeom prst="line">
            <a:avLst/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F78AD9-99C1-4728-AE6E-69AB932FE64E}"/>
              </a:ext>
            </a:extLst>
          </p:cNvPr>
          <p:cNvSpPr txBox="1"/>
          <p:nvPr/>
        </p:nvSpPr>
        <p:spPr>
          <a:xfrm>
            <a:off x="11203635" y="6462565"/>
            <a:ext cx="576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hlinkClick r:id="rId4"/>
              </a:rPr>
              <a:t>[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hlinkClick r:id="rId4"/>
              </a:rPr>
              <a:t>출처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hlinkClick r:id="rId4"/>
              </a:rPr>
              <a:t>]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33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/>
      <p:bldP spid="9" grpId="0"/>
      <p:bldP spid="11" grpId="0"/>
      <p:bldP spid="14" grpId="0"/>
      <p:bldP spid="15" grpId="0"/>
      <p:bldP spid="16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B34DA7-669E-6266-029A-F348065995B1}"/>
              </a:ext>
            </a:extLst>
          </p:cNvPr>
          <p:cNvSpPr/>
          <p:nvPr/>
        </p:nvSpPr>
        <p:spPr>
          <a:xfrm>
            <a:off x="785945" y="5869461"/>
            <a:ext cx="1309556" cy="29692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BB4521-66F5-D614-9495-CF5CEB10A825}"/>
              </a:ext>
            </a:extLst>
          </p:cNvPr>
          <p:cNvSpPr/>
          <p:nvPr/>
        </p:nvSpPr>
        <p:spPr>
          <a:xfrm>
            <a:off x="785946" y="4953495"/>
            <a:ext cx="1738180" cy="29692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053478-076B-3F9F-72FE-1B193F73FD96}"/>
              </a:ext>
            </a:extLst>
          </p:cNvPr>
          <p:cNvSpPr/>
          <p:nvPr/>
        </p:nvSpPr>
        <p:spPr>
          <a:xfrm>
            <a:off x="785946" y="4071731"/>
            <a:ext cx="2290630" cy="29692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5E46F-D2AE-30C9-E65E-FFD61293707F}"/>
              </a:ext>
            </a:extLst>
          </p:cNvPr>
          <p:cNvSpPr/>
          <p:nvPr/>
        </p:nvSpPr>
        <p:spPr>
          <a:xfrm>
            <a:off x="785945" y="2490608"/>
            <a:ext cx="1828551" cy="29692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3E0369-86FC-0189-84BF-7CDDA643CB1D}"/>
              </a:ext>
            </a:extLst>
          </p:cNvPr>
          <p:cNvSpPr/>
          <p:nvPr/>
        </p:nvSpPr>
        <p:spPr>
          <a:xfrm>
            <a:off x="760591" y="1472916"/>
            <a:ext cx="2405309" cy="29692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Preliminaries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메타버스의 현황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77401-E8B5-A787-08E6-F73257268A3A}"/>
              </a:ext>
            </a:extLst>
          </p:cNvPr>
          <p:cNvSpPr txBox="1"/>
          <p:nvPr/>
        </p:nvSpPr>
        <p:spPr>
          <a:xfrm>
            <a:off x="411920" y="1071845"/>
            <a:ext cx="409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(2)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메타버스 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F7D19-DD99-3341-5638-4973594C6B55}"/>
              </a:ext>
            </a:extLst>
          </p:cNvPr>
          <p:cNvSpPr txBox="1"/>
          <p:nvPr/>
        </p:nvSpPr>
        <p:spPr>
          <a:xfrm>
            <a:off x="760593" y="1795972"/>
            <a:ext cx="9065483" cy="59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방탄소년단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신곡 안무버전 공개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Travis Scott, Ariana Grande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등 가상 콘서트 진행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DBC4D5-E07F-F010-77C4-796D0C590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69" y="1235384"/>
            <a:ext cx="1710970" cy="115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EC1114-CE86-E059-C506-209CACC0C225}"/>
              </a:ext>
            </a:extLst>
          </p:cNvPr>
          <p:cNvSpPr txBox="1"/>
          <p:nvPr/>
        </p:nvSpPr>
        <p:spPr>
          <a:xfrm>
            <a:off x="785948" y="1474455"/>
            <a:ext cx="2579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FORTNITE (epic games)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E0E8E6-2692-8840-7D13-E7741415F9BA}"/>
              </a:ext>
            </a:extLst>
          </p:cNvPr>
          <p:cNvSpPr txBox="1"/>
          <p:nvPr/>
        </p:nvSpPr>
        <p:spPr>
          <a:xfrm>
            <a:off x="760592" y="2826915"/>
            <a:ext cx="9065483" cy="111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편의점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CU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CU</a:t>
            </a:r>
            <a:r>
              <a:rPr lang="ko-KR" altLang="en-US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제페토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한강공원점 오픈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구찌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빌라 구축 및 구찌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IP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활용한 패션 아이템 론칭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블랙핑크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가상 사인회 개최 및 </a:t>
            </a:r>
            <a:r>
              <a:rPr lang="ko-KR" altLang="en-US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제페토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아바타로 뮤직비디오 제작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(2022.5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월 기준 조회수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1.3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억 회 기록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한성대학교 학술정보관에서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한성 </a:t>
            </a:r>
            <a:r>
              <a:rPr lang="ko-KR" altLang="en-US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북니버스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’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만들어 도서관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독서프로그램을 소개하는 이벤트 진행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6AF2AA-E3B7-425F-5EE0-22CFD08F4386}"/>
              </a:ext>
            </a:extLst>
          </p:cNvPr>
          <p:cNvSpPr txBox="1"/>
          <p:nvPr/>
        </p:nvSpPr>
        <p:spPr>
          <a:xfrm>
            <a:off x="785947" y="2505398"/>
            <a:ext cx="1828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ZEPETO (Naver Z)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A8C66C-9CF3-4995-5157-A531AA0E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559" y="2773192"/>
            <a:ext cx="1828550" cy="115200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4B8AC37-55EF-92B9-FCFD-5E8B08573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34" y="1255634"/>
            <a:ext cx="2078749" cy="11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신상백 들고 AR 구찌 빌라 걸어볼까 &lt; IT/스타트업 &lt; IT/게임 &lt; 기사본문 - 이코노믹리뷰">
            <a:extLst>
              <a:ext uri="{FF2B5EF4-FFF2-40B4-BE49-F238E27FC236}">
                <a16:creationId xmlns:a16="http://schemas.microsoft.com/office/drawing/2014/main" id="{3802CC64-0934-3F27-62A7-D9778017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886" y="2773192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A575F1-C325-8539-9280-3485F784348B}"/>
              </a:ext>
            </a:extLst>
          </p:cNvPr>
          <p:cNvSpPr txBox="1"/>
          <p:nvPr/>
        </p:nvSpPr>
        <p:spPr>
          <a:xfrm>
            <a:off x="742304" y="4400022"/>
            <a:ext cx="4250319" cy="340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美 대선 당시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조 바이든 대통령 선거 캠프 개설함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9902D-101D-E192-693D-0379A94558A8}"/>
              </a:ext>
            </a:extLst>
          </p:cNvPr>
          <p:cNvSpPr txBox="1"/>
          <p:nvPr/>
        </p:nvSpPr>
        <p:spPr>
          <a:xfrm>
            <a:off x="767658" y="4078505"/>
            <a:ext cx="240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모여라 동물의 숲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닌텐도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A4ED58-70CD-45CC-1A9C-E407B3AB3175}"/>
              </a:ext>
            </a:extLst>
          </p:cNvPr>
          <p:cNvSpPr txBox="1"/>
          <p:nvPr/>
        </p:nvSpPr>
        <p:spPr>
          <a:xfrm>
            <a:off x="760592" y="5297039"/>
            <a:ext cx="4532742" cy="340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청와대 집무실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접견실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등을 구축하여 어린이날 행사 진행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1FA6AB-5353-D955-5021-6968F8BD75E6}"/>
              </a:ext>
            </a:extLst>
          </p:cNvPr>
          <p:cNvSpPr txBox="1"/>
          <p:nvPr/>
        </p:nvSpPr>
        <p:spPr>
          <a:xfrm>
            <a:off x="785945" y="4975522"/>
            <a:ext cx="240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마인크래프트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(MS)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76146A-B761-7B4A-A5CD-B066A3D55626}"/>
              </a:ext>
            </a:extLst>
          </p:cNvPr>
          <p:cNvSpPr txBox="1"/>
          <p:nvPr/>
        </p:nvSpPr>
        <p:spPr>
          <a:xfrm>
            <a:off x="785945" y="6199665"/>
            <a:ext cx="8392552" cy="340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순천향대에서 캠퍼스를 구축하여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2021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신입생 입학식 개최하고 아바타가 착용할 수 있는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</a:t>
            </a:r>
            <a:r>
              <a:rPr lang="ko-KR" altLang="en-US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과잠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아이템 제작함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528A4A-44D3-6C7D-57D4-DC1CEC36D10F}"/>
              </a:ext>
            </a:extLst>
          </p:cNvPr>
          <p:cNvSpPr txBox="1"/>
          <p:nvPr/>
        </p:nvSpPr>
        <p:spPr>
          <a:xfrm>
            <a:off x="760592" y="5871000"/>
            <a:ext cx="240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점프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VR (SKT)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7F969C1-42B6-1682-1FB7-86A83F25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35" y="3962824"/>
            <a:ext cx="1554481" cy="87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청와대가 지난 5일 어린이날을 맞아 랜선 초청 영상을 공개했다. 어린이들이 좋아하는 게임 마인크래프트를 활용한 영상이다.">
            <a:extLst>
              <a:ext uri="{FF2B5EF4-FFF2-40B4-BE49-F238E27FC236}">
                <a16:creationId xmlns:a16="http://schemas.microsoft.com/office/drawing/2014/main" id="{D82CF811-3A35-A081-F308-4FF2917FA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771" y="5004485"/>
            <a:ext cx="1822797" cy="102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920C1FDD-D873-FF28-297D-3F940330E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61" y="5383545"/>
            <a:ext cx="2494322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3B1D826-3125-75BA-1814-6E307CD839F8}"/>
              </a:ext>
            </a:extLst>
          </p:cNvPr>
          <p:cNvCxnSpPr>
            <a:cxnSpLocks/>
            <a:stCxn id="21" idx="1"/>
            <a:endCxn id="32" idx="1"/>
          </p:cNvCxnSpPr>
          <p:nvPr/>
        </p:nvCxnSpPr>
        <p:spPr>
          <a:xfrm rot="10800000" flipV="1">
            <a:off x="760592" y="1643731"/>
            <a:ext cx="25356" cy="4396545"/>
          </a:xfrm>
          <a:prstGeom prst="bentConnector3">
            <a:avLst>
              <a:gd name="adj1" fmla="val 1001562"/>
            </a:avLst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21A4D1A-E013-74D2-B198-C83DFE6D1967}"/>
              </a:ext>
            </a:extLst>
          </p:cNvPr>
          <p:cNvCxnSpPr>
            <a:cxnSpLocks/>
          </p:cNvCxnSpPr>
          <p:nvPr/>
        </p:nvCxnSpPr>
        <p:spPr>
          <a:xfrm rot="5400000">
            <a:off x="659991" y="2534168"/>
            <a:ext cx="0" cy="252000"/>
          </a:xfrm>
          <a:prstGeom prst="line">
            <a:avLst/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0A38F4-B561-D704-69E9-1859D66D68ED}"/>
              </a:ext>
            </a:extLst>
          </p:cNvPr>
          <p:cNvCxnSpPr>
            <a:cxnSpLocks/>
          </p:cNvCxnSpPr>
          <p:nvPr/>
        </p:nvCxnSpPr>
        <p:spPr>
          <a:xfrm rot="5400000">
            <a:off x="659991" y="4089918"/>
            <a:ext cx="0" cy="252000"/>
          </a:xfrm>
          <a:prstGeom prst="line">
            <a:avLst/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9D75A4B-9223-6F36-58D1-C7446DD36048}"/>
              </a:ext>
            </a:extLst>
          </p:cNvPr>
          <p:cNvCxnSpPr>
            <a:cxnSpLocks/>
          </p:cNvCxnSpPr>
          <p:nvPr/>
        </p:nvCxnSpPr>
        <p:spPr>
          <a:xfrm rot="5400000">
            <a:off x="659945" y="4985268"/>
            <a:ext cx="0" cy="252000"/>
          </a:xfrm>
          <a:prstGeom prst="line">
            <a:avLst/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3" grpId="0"/>
      <p:bldP spid="24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The Proposed Scheme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1)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메타버스에서의 보안 위협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562984" y="1372663"/>
            <a:ext cx="3323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(1)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개인정보보호 문제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E6EDA-110C-8AD2-0767-308B64B9B962}"/>
              </a:ext>
            </a:extLst>
          </p:cNvPr>
          <p:cNvSpPr txBox="1"/>
          <p:nvPr/>
        </p:nvSpPr>
        <p:spPr>
          <a:xfrm>
            <a:off x="933889" y="1737903"/>
            <a:ext cx="9065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메타버스 플랫폼에 자동으로 </a:t>
            </a:r>
            <a:r>
              <a:rPr lang="ko-KR" altLang="en-US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데이터화되어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수집된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활동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대화 등이 악용될 수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현실 세계 신원의 노출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사칭을 통한 사회적 평가 저하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EEE74-FE27-2C94-77B9-9DA0510B8332}"/>
              </a:ext>
            </a:extLst>
          </p:cNvPr>
          <p:cNvSpPr txBox="1"/>
          <p:nvPr/>
        </p:nvSpPr>
        <p:spPr>
          <a:xfrm>
            <a:off x="562984" y="2576231"/>
            <a:ext cx="3323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(2)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생체정보 등 인증정보 문제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FFCF1-AED8-5DA7-4086-EF67CBC92C86}"/>
              </a:ext>
            </a:extLst>
          </p:cNvPr>
          <p:cNvSpPr txBox="1"/>
          <p:nvPr/>
        </p:nvSpPr>
        <p:spPr>
          <a:xfrm>
            <a:off x="933889" y="2960596"/>
            <a:ext cx="9499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XR(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확장 현실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en-US" altLang="ko-KR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e</a:t>
            </a:r>
            <a:r>
              <a:rPr lang="en-US" altLang="ko-KR" b="1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</a:t>
            </a:r>
            <a:r>
              <a:rPr lang="en-US" altLang="ko-KR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tended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R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eality)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지원하는 기기들을 통해 생체정보가 유출될 위험이 있음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음성을 기반으로 한 플랫폼에서 목소리가 쉽게 노출될 수 있다는 문제점이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E5DA3-151E-6927-8A10-3BCFFFA53391}"/>
              </a:ext>
            </a:extLst>
          </p:cNvPr>
          <p:cNvSpPr txBox="1"/>
          <p:nvPr/>
        </p:nvSpPr>
        <p:spPr>
          <a:xfrm>
            <a:off x="562984" y="3795793"/>
            <a:ext cx="3323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(3)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위치정보 문제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24083-B66B-7FD9-D650-CDF7E2BB9E61}"/>
              </a:ext>
            </a:extLst>
          </p:cNvPr>
          <p:cNvSpPr txBox="1"/>
          <p:nvPr/>
        </p:nvSpPr>
        <p:spPr>
          <a:xfrm>
            <a:off x="933889" y="4180158"/>
            <a:ext cx="10477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SNS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AR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기반 메타버스를 통해 위치정보가 노출되는 문제는 실제 범죄로 이어지기도 함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정교한 정보들이 수집되는 메타버스가 상용화되면 더 구체적이고 많은 위치정보가 수집될 것으로 예상됨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BF217-267E-0ACB-3AB2-D69D795CEEF0}"/>
              </a:ext>
            </a:extLst>
          </p:cNvPr>
          <p:cNvSpPr txBox="1"/>
          <p:nvPr/>
        </p:nvSpPr>
        <p:spPr>
          <a:xfrm>
            <a:off x="562984" y="5193158"/>
            <a:ext cx="3323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(4)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금융정보 보안 문제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E5D36-A27C-8E07-87B8-D8548762D080}"/>
              </a:ext>
            </a:extLst>
          </p:cNvPr>
          <p:cNvSpPr txBox="1"/>
          <p:nvPr/>
        </p:nvSpPr>
        <p:spPr>
          <a:xfrm>
            <a:off x="933889" y="5577523"/>
            <a:ext cx="10477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금융권들이 메타버스를 활용하는 사례가 늘고 있음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메타버스에서 금융거래가 이뤄질 경우 민감정보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신용카드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계좌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인증서 등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대한 보안 대책이 이뤄져야 함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95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  <p:bldP spid="8" grpId="0"/>
      <p:bldP spid="9" grpId="0"/>
      <p:bldP spid="10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The Proposed Scheme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1)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메타버스에서의 보안 위협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714048" y="1683559"/>
            <a:ext cx="3323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(5)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미성년자 범죄 노출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E6EDA-110C-8AD2-0767-308B64B9B962}"/>
              </a:ext>
            </a:extLst>
          </p:cNvPr>
          <p:cNvSpPr txBox="1"/>
          <p:nvPr/>
        </p:nvSpPr>
        <p:spPr>
          <a:xfrm>
            <a:off x="1084953" y="2048799"/>
            <a:ext cx="10695127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현재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메타버스의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세대별 이용률은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10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대가 압도적으로 많음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이를 노린 범죄자들에게 사기행위를 벌이거나 성적 행위를 강요하는 등의 범죄에 노출되기 쉬움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사이버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불링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사이버 스토킹의 문제가 아바타를 통해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현실성있게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 나타나 미성년자에게 악영향을 미칠 수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EEE74-FE27-2C94-77B9-9DA0510B8332}"/>
              </a:ext>
            </a:extLst>
          </p:cNvPr>
          <p:cNvSpPr txBox="1"/>
          <p:nvPr/>
        </p:nvSpPr>
        <p:spPr>
          <a:xfrm>
            <a:off x="714048" y="3665338"/>
            <a:ext cx="3323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(6)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기타 문제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FFCF1-AED8-5DA7-4086-EF67CBC92C86}"/>
              </a:ext>
            </a:extLst>
          </p:cNvPr>
          <p:cNvSpPr txBox="1"/>
          <p:nvPr/>
        </p:nvSpPr>
        <p:spPr>
          <a:xfrm>
            <a:off x="1084953" y="4049703"/>
            <a:ext cx="10413815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초상권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유명인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특정인을 본 딴 아바타 제작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),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저작권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사유지를 무단으로 복제한 맵 제작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침해 문제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현실세계가 어우러진 플랫폼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(AR)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이용할 경우 관계없는 행인의 얼굴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목소리가 노출될 수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다양한 국적의 유저가 이용하기 때문에 일관된 규제 적용이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어려워짐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악성코드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계정 해킹 등의 문제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hlinkClick r:id="rId3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hlinkClick r:id="rId3"/>
              </a:rPr>
              <a:t>로블록스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hlinkClick r:id="rId3"/>
              </a:rPr>
              <a:t> 피싱 사건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hlinkClick r:id="rId3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7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622ADD-9CA2-3C7A-A061-F0536CB0FFB4}"/>
              </a:ext>
            </a:extLst>
          </p:cNvPr>
          <p:cNvSpPr/>
          <p:nvPr/>
        </p:nvSpPr>
        <p:spPr>
          <a:xfrm>
            <a:off x="6671562" y="3463800"/>
            <a:ext cx="543123" cy="327312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C0F92E-09FF-1837-FA49-E43F569D8D28}"/>
              </a:ext>
            </a:extLst>
          </p:cNvPr>
          <p:cNvSpPr/>
          <p:nvPr/>
        </p:nvSpPr>
        <p:spPr>
          <a:xfrm>
            <a:off x="880803" y="5030755"/>
            <a:ext cx="543123" cy="327312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00DA4-5238-5855-1CD8-04FC012D59C0}"/>
              </a:ext>
            </a:extLst>
          </p:cNvPr>
          <p:cNvSpPr/>
          <p:nvPr/>
        </p:nvSpPr>
        <p:spPr>
          <a:xfrm>
            <a:off x="872927" y="3468891"/>
            <a:ext cx="543123" cy="327312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6B8E0C-8E76-4C20-31A4-EE10E40F7E55}"/>
              </a:ext>
            </a:extLst>
          </p:cNvPr>
          <p:cNvSpPr/>
          <p:nvPr/>
        </p:nvSpPr>
        <p:spPr>
          <a:xfrm>
            <a:off x="6671562" y="1453470"/>
            <a:ext cx="567438" cy="24795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B9F4E4-78A7-8097-D87D-CDADC5A1C73D}"/>
              </a:ext>
            </a:extLst>
          </p:cNvPr>
          <p:cNvSpPr/>
          <p:nvPr/>
        </p:nvSpPr>
        <p:spPr>
          <a:xfrm>
            <a:off x="838002" y="1427004"/>
            <a:ext cx="1840169" cy="31431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The Proposed Scheme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2)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국내외 대응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512505" y="1056819"/>
            <a:ext cx="179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(1)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국내 대응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635E9-CB7B-432B-9277-F3D273FC28F8}"/>
              </a:ext>
            </a:extLst>
          </p:cNvPr>
          <p:cNvSpPr txBox="1"/>
          <p:nvPr/>
        </p:nvSpPr>
        <p:spPr>
          <a:xfrm>
            <a:off x="859977" y="1701430"/>
            <a:ext cx="45883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XR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기반의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가상융합경제 발전 전략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’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발표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(20.12)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메타버스 얼라이언스 결성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(21.5)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K-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사이버방역 추진전략 발표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(21.2)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DC25C-91C5-15CE-500C-A23EB92EB067}"/>
              </a:ext>
            </a:extLst>
          </p:cNvPr>
          <p:cNvSpPr txBox="1"/>
          <p:nvPr/>
        </p:nvSpPr>
        <p:spPr>
          <a:xfrm>
            <a:off x="859977" y="1453471"/>
            <a:ext cx="2463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과학기술정보통신부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E463C-1781-D5A3-E6EE-9037F8D3F002}"/>
              </a:ext>
            </a:extLst>
          </p:cNvPr>
          <p:cNvSpPr txBox="1"/>
          <p:nvPr/>
        </p:nvSpPr>
        <p:spPr>
          <a:xfrm>
            <a:off x="6671561" y="1701430"/>
            <a:ext cx="482511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보안리빙랩의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</a:t>
            </a:r>
            <a:r>
              <a:rPr lang="ko-KR" altLang="en-US" sz="16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실감콘텐츠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보안리빙랩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’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메타버스에 대한 지원을 강화하기로 발표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FCB58-AA6B-E4D9-5269-77451328047F}"/>
              </a:ext>
            </a:extLst>
          </p:cNvPr>
          <p:cNvSpPr txBox="1"/>
          <p:nvPr/>
        </p:nvSpPr>
        <p:spPr>
          <a:xfrm>
            <a:off x="6671562" y="1453471"/>
            <a:ext cx="2463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KISA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E036-70EE-4E06-C896-92FC193D5B1D}"/>
              </a:ext>
            </a:extLst>
          </p:cNvPr>
          <p:cNvSpPr txBox="1"/>
          <p:nvPr/>
        </p:nvSpPr>
        <p:spPr>
          <a:xfrm>
            <a:off x="512505" y="3007079"/>
            <a:ext cx="179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(2)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해외 대응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7426-7A41-FB13-8DFE-719A91530668}"/>
              </a:ext>
            </a:extLst>
          </p:cNvPr>
          <p:cNvSpPr txBox="1"/>
          <p:nvPr/>
        </p:nvSpPr>
        <p:spPr>
          <a:xfrm>
            <a:off x="6671562" y="3817994"/>
            <a:ext cx="560483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4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대 디지털 핵심 기술로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XR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지정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XR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기술 개발 및 활용에 힘쓰고 있음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XR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기술의 위험 요소를 인식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대응하고자 하는 모습을 보임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A7B05-7D1C-7196-3F11-30F02DAB770A}"/>
              </a:ext>
            </a:extLst>
          </p:cNvPr>
          <p:cNvSpPr txBox="1"/>
          <p:nvPr/>
        </p:nvSpPr>
        <p:spPr>
          <a:xfrm>
            <a:off x="6671562" y="3481590"/>
            <a:ext cx="1797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영국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0B96F3-476D-C062-7200-8E84FF247AFC}"/>
              </a:ext>
            </a:extLst>
          </p:cNvPr>
          <p:cNvSpPr txBox="1"/>
          <p:nvPr/>
        </p:nvSpPr>
        <p:spPr>
          <a:xfrm>
            <a:off x="862542" y="3817994"/>
            <a:ext cx="5728758" cy="108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총무성에서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‘Beyond 5G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추진전략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-6G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로의 로드맵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’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공표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(20.6)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 Society 5.0(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가상공간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현실세계 융합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실현을 촉진하기 위함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사이버 보안을 검토할 필요성과 그에 따른 전략 제시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07A6BB-F887-DEDF-96BF-3DF4CF244D2B}"/>
              </a:ext>
            </a:extLst>
          </p:cNvPr>
          <p:cNvSpPr txBox="1"/>
          <p:nvPr/>
        </p:nvSpPr>
        <p:spPr>
          <a:xfrm>
            <a:off x="880803" y="3481590"/>
            <a:ext cx="1797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일본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E7A760-0CE9-4D48-DD8C-18E9D597A53B}"/>
              </a:ext>
            </a:extLst>
          </p:cNvPr>
          <p:cNvSpPr txBox="1"/>
          <p:nvPr/>
        </p:nvSpPr>
        <p:spPr>
          <a:xfrm>
            <a:off x="880803" y="5340642"/>
            <a:ext cx="62192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과거부터 정부에서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XR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기술개발 지원을 추진해 왔었음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미국 혁신 </a:t>
            </a:r>
            <a:r>
              <a:rPr lang="ko-KR" altLang="en-US" sz="16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경쟁법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’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주요 기술 분야에 몰입형 기술 포함시킴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(21.6)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빅테크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기업들은 보안 기업 인수하고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보안 연구 개발에 투자를 늘림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E5C95D-FBAA-40BB-F7B8-DA3C156BB3EF}"/>
              </a:ext>
            </a:extLst>
          </p:cNvPr>
          <p:cNvSpPr txBox="1"/>
          <p:nvPr/>
        </p:nvSpPr>
        <p:spPr>
          <a:xfrm>
            <a:off x="880803" y="5048180"/>
            <a:ext cx="1797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미국</a:t>
            </a:r>
          </a:p>
        </p:txBody>
      </p:sp>
    </p:spTree>
    <p:extLst>
      <p:ext uri="{BB962C8B-B14F-4D97-AF65-F5344CB8AC3E}">
        <p14:creationId xmlns:p14="http://schemas.microsoft.com/office/powerpoint/2010/main" val="271350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3" grpId="0" animBg="1"/>
      <p:bldP spid="22" grpId="0" animBg="1"/>
      <p:bldP spid="16" grpId="0" animBg="1"/>
      <p:bldP spid="13" grpId="0"/>
      <p:bldP spid="6" grpId="0"/>
      <p:bldP spid="8" grpId="0"/>
      <p:bldP spid="9" grpId="0"/>
      <p:bldP spid="10" grpId="0"/>
      <p:bldP spid="14" grpId="0"/>
      <p:bldP spid="15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Conclusions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D44AD-BA44-7F7E-368D-863DC1E882F9}"/>
              </a:ext>
            </a:extLst>
          </p:cNvPr>
          <p:cNvSpPr txBox="1"/>
          <p:nvPr/>
        </p:nvSpPr>
        <p:spPr>
          <a:xfrm>
            <a:off x="1175632" y="1893964"/>
            <a:ext cx="9705728" cy="3070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비대면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생활로 인한 온라인 기반 서비스들의 발전 가속화로 </a:t>
            </a:r>
            <a:r>
              <a:rPr lang="ko-KR" altLang="en-US" dirty="0">
                <a:solidFill>
                  <a:prstClr val="black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사이버보안이 점점 더 중요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하게 될 것임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메타버스를 잘 파악하여 다양한 문제점에 미리 대처할 준비를 해야 할 필요가 있음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R="0" lvl="0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메타버스 관련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HW/SW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개발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및 제작 할 때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문제가 발생하지 않도록 </a:t>
            </a:r>
            <a:r>
              <a:rPr lang="ko-KR" altLang="en-US" dirty="0">
                <a:solidFill>
                  <a:srgbClr val="2E75B6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메타버스에 맞는 새로운 법안</a:t>
            </a:r>
            <a:r>
              <a:rPr lang="en-US" altLang="ko-KR" dirty="0">
                <a:solidFill>
                  <a:srgbClr val="2E75B6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, </a:t>
            </a:r>
            <a:r>
              <a:rPr lang="ko-KR" altLang="en-US" dirty="0">
                <a:solidFill>
                  <a:srgbClr val="2E75B6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규제</a:t>
            </a:r>
            <a:r>
              <a:rPr lang="en-US" altLang="ko-KR" dirty="0">
                <a:solidFill>
                  <a:srgbClr val="2E75B6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, </a:t>
            </a:r>
            <a:r>
              <a:rPr lang="ko-KR" altLang="en-US" dirty="0">
                <a:solidFill>
                  <a:srgbClr val="2E75B6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정책을 설계하고 실행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해야 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신기술에 대응할 수 있게 </a:t>
            </a:r>
            <a:r>
              <a:rPr lang="ko-KR" altLang="en-US" dirty="0">
                <a:solidFill>
                  <a:srgbClr val="2E75B6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사이버보안 관련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전문 인력 양성을 통한 </a:t>
            </a:r>
            <a:r>
              <a:rPr lang="ko-KR" altLang="en-US" dirty="0">
                <a:solidFill>
                  <a:srgbClr val="2E75B6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전문 인력을 확보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해야 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일률된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규제 적용을 위해 </a:t>
            </a:r>
            <a:r>
              <a:rPr lang="ko-KR" altLang="en-US" dirty="0">
                <a:solidFill>
                  <a:srgbClr val="2E75B6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국제 표준화 모델을 구축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하여 메타버스 이용에 혼란이 없도록 해야 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902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1203</Words>
  <Application>Microsoft Office PowerPoint</Application>
  <PresentationFormat>와이드스크린</PresentationFormat>
  <Paragraphs>129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Apple SD Gothic Neo</vt:lpstr>
      <vt:lpstr>서울남산체 EB</vt:lpstr>
      <vt:lpstr>서울남산체 B</vt:lpstr>
      <vt:lpstr>SandSm</vt:lpstr>
      <vt:lpstr>맑은 고딕</vt:lpstr>
      <vt:lpstr>서울남산체 L</vt:lpstr>
      <vt:lpstr>서울남산체 M</vt:lpstr>
      <vt:lpstr>NotoSansKR</vt:lpstr>
      <vt:lpstr>Arial</vt:lpstr>
      <vt:lpstr>TimesNewRomanPSMT</vt:lpstr>
      <vt:lpstr>제목 테마</vt:lpstr>
      <vt:lpstr>CryptoCraft 테마</vt:lpstr>
      <vt:lpstr>논문 리뷰 - 메타버스와 보안 이슈에 대한 고찰</vt:lpstr>
      <vt:lpstr>1. Introduction</vt:lpstr>
      <vt:lpstr>1. Introduction</vt:lpstr>
      <vt:lpstr>2. Preliminaries 메타버스의 현황</vt:lpstr>
      <vt:lpstr>2. Preliminaries 메타버스의 현황</vt:lpstr>
      <vt:lpstr>3. The Proposed Scheme 1) 메타버스에서의 보안 위협</vt:lpstr>
      <vt:lpstr>3. The Proposed Scheme 1) 메타버스에서의 보안 위협</vt:lpstr>
      <vt:lpstr>3. The Proposed Scheme 2) 국내외 대응</vt:lpstr>
      <vt:lpstr>4. Conclusions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HD;양유진</dc:creator>
  <cp:lastModifiedBy>양유진</cp:lastModifiedBy>
  <cp:revision>78</cp:revision>
  <dcterms:created xsi:type="dcterms:W3CDTF">2019-03-05T04:29:07Z</dcterms:created>
  <dcterms:modified xsi:type="dcterms:W3CDTF">2022-05-14T18:19:34Z</dcterms:modified>
</cp:coreProperties>
</file>