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4" r:id="rId1"/>
  </p:sldMasterIdLst>
  <p:notesMasterIdLst>
    <p:notesMasterId r:id="rId14"/>
  </p:notesMasterIdLst>
  <p:handoutMasterIdLst>
    <p:handoutMasterId r:id="rId15"/>
  </p:handoutMasterIdLst>
  <p:sldIdLst>
    <p:sldId id="269" r:id="rId2"/>
    <p:sldId id="281" r:id="rId3"/>
    <p:sldId id="282" r:id="rId4"/>
    <p:sldId id="290" r:id="rId5"/>
    <p:sldId id="285" r:id="rId6"/>
    <p:sldId id="289" r:id="rId7"/>
    <p:sldId id="284" r:id="rId8"/>
    <p:sldId id="288" r:id="rId9"/>
    <p:sldId id="286" r:id="rId10"/>
    <p:sldId id="292" r:id="rId11"/>
    <p:sldId id="291" r:id="rId12"/>
    <p:sldId id="274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 autoAdjust="0"/>
    <p:restoredTop sz="93214"/>
  </p:normalViewPr>
  <p:slideViewPr>
    <p:cSldViewPr snapToGrid="0">
      <p:cViewPr varScale="1">
        <p:scale>
          <a:sx n="103" d="100"/>
          <a:sy n="103" d="100"/>
        </p:scale>
        <p:origin x="1456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2022. 5. 17.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2022. 5. 17.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642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412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8565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AppleGothic" pitchFamily="2" charset="-127"/>
                <a:ea typeface="AppleGothic" pitchFamily="2" charset="-127"/>
                <a:cs typeface="AppleGothic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AppleGothic" pitchFamily="2" charset="-127"/>
                <a:ea typeface="AppleGothic" pitchFamily="2" charset="-127"/>
                <a:cs typeface="AppleGothic" pitchFamily="2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ppleGothic" pitchFamily="2" charset="-127"/>
                <a:ea typeface="AppleGothic" pitchFamily="2" charset="-127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ppleGothic" pitchFamily="2" charset="-127"/>
                <a:ea typeface="AppleGothic" pitchFamily="2" charset="-127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ppleGothic" pitchFamily="2" charset="-127"/>
                <a:ea typeface="AppleGothic" pitchFamily="2" charset="-127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ppleGothic" pitchFamily="2" charset="-127"/>
                <a:ea typeface="AppleGothic" pitchFamily="2" charset="-127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Gothic" pitchFamily="2" charset="-127"/>
              <a:ea typeface="AppleGothic" pitchFamily="2" charset="-127"/>
            </a:endParaRPr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Gothic" pitchFamily="2" charset="-127"/>
              <a:ea typeface="AppleGothic" pitchFamily="2" charset="-127"/>
            </a:endParaRPr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Gothic" pitchFamily="2" charset="-127"/>
              <a:ea typeface="AppleGothic" pitchFamily="2" charset="-127"/>
            </a:endParaRPr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Gothic" pitchFamily="2" charset="-127"/>
              <a:ea typeface="AppleGothic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8000" dirty="0">
                <a:latin typeface="AppleGothic" pitchFamily="2" charset="-127"/>
                <a:ea typeface="AppleGothic" pitchFamily="2" charset="-127"/>
              </a:rPr>
              <a:t>감 사 합 </a:t>
            </a:r>
            <a:r>
              <a:rPr lang="ko-KR" altLang="en-US" sz="8000" dirty="0" err="1">
                <a:latin typeface="AppleGothic" pitchFamily="2" charset="-127"/>
                <a:ea typeface="AppleGothic" pitchFamily="2" charset="-127"/>
              </a:rPr>
              <a:t>니</a:t>
            </a:r>
            <a:r>
              <a:rPr lang="ko-KR" altLang="en-US" sz="8000" dirty="0">
                <a:latin typeface="AppleGothic" pitchFamily="2" charset="-127"/>
                <a:ea typeface="AppleGothic" pitchFamily="2" charset="-127"/>
              </a:rPr>
              <a:t> 다</a:t>
            </a: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>
                <a:latin typeface="AppleGothic" pitchFamily="2" charset="-127"/>
                <a:ea typeface="AppleGothic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>
            <a:lvl1pPr>
              <a:lnSpc>
                <a:spcPct val="100000"/>
              </a:lnSpc>
              <a:defRPr>
                <a:latin typeface="AppleGothic" pitchFamily="2" charset="-127"/>
                <a:ea typeface="AppleGothic" pitchFamily="2" charset="-127"/>
              </a:defRPr>
            </a:lvl1pPr>
            <a:lvl2pPr>
              <a:lnSpc>
                <a:spcPct val="100000"/>
              </a:lnSpc>
              <a:defRPr>
                <a:latin typeface="AppleGothic" pitchFamily="2" charset="-127"/>
                <a:ea typeface="AppleGothic" pitchFamily="2" charset="-127"/>
              </a:defRPr>
            </a:lvl2pPr>
            <a:lvl3pPr>
              <a:lnSpc>
                <a:spcPct val="100000"/>
              </a:lnSpc>
              <a:defRPr>
                <a:latin typeface="AppleGothic" pitchFamily="2" charset="-127"/>
                <a:ea typeface="AppleGothic" pitchFamily="2" charset="-127"/>
              </a:defRPr>
            </a:lvl3pPr>
            <a:lvl4pPr>
              <a:lnSpc>
                <a:spcPct val="100000"/>
              </a:lnSpc>
              <a:defRPr>
                <a:latin typeface="AppleGothic" pitchFamily="2" charset="-127"/>
                <a:ea typeface="AppleGothic" pitchFamily="2" charset="-127"/>
              </a:defRPr>
            </a:lvl4pPr>
            <a:lvl5pPr>
              <a:lnSpc>
                <a:spcPct val="100000"/>
              </a:lnSpc>
              <a:defRPr>
                <a:latin typeface="AppleGothic" pitchFamily="2" charset="-127"/>
                <a:ea typeface="AppleGothic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370443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  <p:sldLayoutId id="2147483670" r:id="rId4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ppleGothic" pitchFamily="2" charset="-127"/>
          <a:ea typeface="AppleGothic" pitchFamily="2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1pPr>
      <a:lvl2pPr marL="6858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2pPr>
      <a:lvl3pPr marL="11430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3pPr>
      <a:lvl4pPr marL="16002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4pPr>
      <a:lvl5pPr marL="20574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GPU ARIA </a:t>
            </a:r>
            <a:r>
              <a:rPr lang="ko-KR" altLang="en-US" dirty="0"/>
              <a:t>구현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" altLang="ko-KR" dirty="0"/>
              <a:t>https://</a:t>
            </a:r>
            <a:r>
              <a:rPr lang="en" altLang="ko-KR" dirty="0" err="1"/>
              <a:t>youtu.be</a:t>
            </a:r>
            <a:r>
              <a:rPr lang="en" altLang="ko-KR"/>
              <a:t>/pvq_4GD-fJE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GPU Aria Shared memory – bank conflict </a:t>
            </a:r>
            <a:r>
              <a:rPr lang="ko-KR" altLang="en-US" dirty="0"/>
              <a:t>해결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C367C97-F25F-0DC3-A815-E6A0A7B03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247" y="1817691"/>
            <a:ext cx="10447506" cy="3861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GPU Aria Shared memory – bank conflict </a:t>
            </a:r>
            <a:r>
              <a:rPr lang="ko-KR" altLang="en-US" dirty="0"/>
              <a:t>해결</a:t>
            </a: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2B0C4A5A-1E28-4D2D-1C27-A4AEF11768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2321419"/>
              </p:ext>
            </p:extLst>
          </p:nvPr>
        </p:nvGraphicFramePr>
        <p:xfrm>
          <a:off x="388560" y="3135860"/>
          <a:ext cx="11414880" cy="2976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715">
                  <a:extLst>
                    <a:ext uri="{9D8B030D-6E8A-4147-A177-3AD203B41FA5}">
                      <a16:colId xmlns:a16="http://schemas.microsoft.com/office/drawing/2014/main" val="1903839662"/>
                    </a:ext>
                  </a:extLst>
                </a:gridCol>
                <a:gridCol w="356715">
                  <a:extLst>
                    <a:ext uri="{9D8B030D-6E8A-4147-A177-3AD203B41FA5}">
                      <a16:colId xmlns:a16="http://schemas.microsoft.com/office/drawing/2014/main" val="3197619388"/>
                    </a:ext>
                  </a:extLst>
                </a:gridCol>
                <a:gridCol w="356715">
                  <a:extLst>
                    <a:ext uri="{9D8B030D-6E8A-4147-A177-3AD203B41FA5}">
                      <a16:colId xmlns:a16="http://schemas.microsoft.com/office/drawing/2014/main" val="179488292"/>
                    </a:ext>
                  </a:extLst>
                </a:gridCol>
                <a:gridCol w="356715">
                  <a:extLst>
                    <a:ext uri="{9D8B030D-6E8A-4147-A177-3AD203B41FA5}">
                      <a16:colId xmlns:a16="http://schemas.microsoft.com/office/drawing/2014/main" val="509522253"/>
                    </a:ext>
                  </a:extLst>
                </a:gridCol>
                <a:gridCol w="356715">
                  <a:extLst>
                    <a:ext uri="{9D8B030D-6E8A-4147-A177-3AD203B41FA5}">
                      <a16:colId xmlns:a16="http://schemas.microsoft.com/office/drawing/2014/main" val="1408488634"/>
                    </a:ext>
                  </a:extLst>
                </a:gridCol>
                <a:gridCol w="356715">
                  <a:extLst>
                    <a:ext uri="{9D8B030D-6E8A-4147-A177-3AD203B41FA5}">
                      <a16:colId xmlns:a16="http://schemas.microsoft.com/office/drawing/2014/main" val="1055091213"/>
                    </a:ext>
                  </a:extLst>
                </a:gridCol>
                <a:gridCol w="356715">
                  <a:extLst>
                    <a:ext uri="{9D8B030D-6E8A-4147-A177-3AD203B41FA5}">
                      <a16:colId xmlns:a16="http://schemas.microsoft.com/office/drawing/2014/main" val="2464393180"/>
                    </a:ext>
                  </a:extLst>
                </a:gridCol>
                <a:gridCol w="356715">
                  <a:extLst>
                    <a:ext uri="{9D8B030D-6E8A-4147-A177-3AD203B41FA5}">
                      <a16:colId xmlns:a16="http://schemas.microsoft.com/office/drawing/2014/main" val="2209933826"/>
                    </a:ext>
                  </a:extLst>
                </a:gridCol>
                <a:gridCol w="356715">
                  <a:extLst>
                    <a:ext uri="{9D8B030D-6E8A-4147-A177-3AD203B41FA5}">
                      <a16:colId xmlns:a16="http://schemas.microsoft.com/office/drawing/2014/main" val="2244272339"/>
                    </a:ext>
                  </a:extLst>
                </a:gridCol>
                <a:gridCol w="356715">
                  <a:extLst>
                    <a:ext uri="{9D8B030D-6E8A-4147-A177-3AD203B41FA5}">
                      <a16:colId xmlns:a16="http://schemas.microsoft.com/office/drawing/2014/main" val="306715752"/>
                    </a:ext>
                  </a:extLst>
                </a:gridCol>
                <a:gridCol w="356715">
                  <a:extLst>
                    <a:ext uri="{9D8B030D-6E8A-4147-A177-3AD203B41FA5}">
                      <a16:colId xmlns:a16="http://schemas.microsoft.com/office/drawing/2014/main" val="1815572629"/>
                    </a:ext>
                  </a:extLst>
                </a:gridCol>
                <a:gridCol w="356715">
                  <a:extLst>
                    <a:ext uri="{9D8B030D-6E8A-4147-A177-3AD203B41FA5}">
                      <a16:colId xmlns:a16="http://schemas.microsoft.com/office/drawing/2014/main" val="216936542"/>
                    </a:ext>
                  </a:extLst>
                </a:gridCol>
                <a:gridCol w="356715">
                  <a:extLst>
                    <a:ext uri="{9D8B030D-6E8A-4147-A177-3AD203B41FA5}">
                      <a16:colId xmlns:a16="http://schemas.microsoft.com/office/drawing/2014/main" val="880563477"/>
                    </a:ext>
                  </a:extLst>
                </a:gridCol>
                <a:gridCol w="356715">
                  <a:extLst>
                    <a:ext uri="{9D8B030D-6E8A-4147-A177-3AD203B41FA5}">
                      <a16:colId xmlns:a16="http://schemas.microsoft.com/office/drawing/2014/main" val="2791410966"/>
                    </a:ext>
                  </a:extLst>
                </a:gridCol>
                <a:gridCol w="356715">
                  <a:extLst>
                    <a:ext uri="{9D8B030D-6E8A-4147-A177-3AD203B41FA5}">
                      <a16:colId xmlns:a16="http://schemas.microsoft.com/office/drawing/2014/main" val="3220746976"/>
                    </a:ext>
                  </a:extLst>
                </a:gridCol>
                <a:gridCol w="356715">
                  <a:extLst>
                    <a:ext uri="{9D8B030D-6E8A-4147-A177-3AD203B41FA5}">
                      <a16:colId xmlns:a16="http://schemas.microsoft.com/office/drawing/2014/main" val="326884278"/>
                    </a:ext>
                  </a:extLst>
                </a:gridCol>
                <a:gridCol w="356715">
                  <a:extLst>
                    <a:ext uri="{9D8B030D-6E8A-4147-A177-3AD203B41FA5}">
                      <a16:colId xmlns:a16="http://schemas.microsoft.com/office/drawing/2014/main" val="2589117126"/>
                    </a:ext>
                  </a:extLst>
                </a:gridCol>
                <a:gridCol w="356715">
                  <a:extLst>
                    <a:ext uri="{9D8B030D-6E8A-4147-A177-3AD203B41FA5}">
                      <a16:colId xmlns:a16="http://schemas.microsoft.com/office/drawing/2014/main" val="989575057"/>
                    </a:ext>
                  </a:extLst>
                </a:gridCol>
                <a:gridCol w="356715">
                  <a:extLst>
                    <a:ext uri="{9D8B030D-6E8A-4147-A177-3AD203B41FA5}">
                      <a16:colId xmlns:a16="http://schemas.microsoft.com/office/drawing/2014/main" val="1747164017"/>
                    </a:ext>
                  </a:extLst>
                </a:gridCol>
                <a:gridCol w="356715">
                  <a:extLst>
                    <a:ext uri="{9D8B030D-6E8A-4147-A177-3AD203B41FA5}">
                      <a16:colId xmlns:a16="http://schemas.microsoft.com/office/drawing/2014/main" val="716912372"/>
                    </a:ext>
                  </a:extLst>
                </a:gridCol>
                <a:gridCol w="356715">
                  <a:extLst>
                    <a:ext uri="{9D8B030D-6E8A-4147-A177-3AD203B41FA5}">
                      <a16:colId xmlns:a16="http://schemas.microsoft.com/office/drawing/2014/main" val="2667997282"/>
                    </a:ext>
                  </a:extLst>
                </a:gridCol>
                <a:gridCol w="356715">
                  <a:extLst>
                    <a:ext uri="{9D8B030D-6E8A-4147-A177-3AD203B41FA5}">
                      <a16:colId xmlns:a16="http://schemas.microsoft.com/office/drawing/2014/main" val="3995907242"/>
                    </a:ext>
                  </a:extLst>
                </a:gridCol>
                <a:gridCol w="356715">
                  <a:extLst>
                    <a:ext uri="{9D8B030D-6E8A-4147-A177-3AD203B41FA5}">
                      <a16:colId xmlns:a16="http://schemas.microsoft.com/office/drawing/2014/main" val="2630141864"/>
                    </a:ext>
                  </a:extLst>
                </a:gridCol>
                <a:gridCol w="356715">
                  <a:extLst>
                    <a:ext uri="{9D8B030D-6E8A-4147-A177-3AD203B41FA5}">
                      <a16:colId xmlns:a16="http://schemas.microsoft.com/office/drawing/2014/main" val="464664740"/>
                    </a:ext>
                  </a:extLst>
                </a:gridCol>
                <a:gridCol w="356715">
                  <a:extLst>
                    <a:ext uri="{9D8B030D-6E8A-4147-A177-3AD203B41FA5}">
                      <a16:colId xmlns:a16="http://schemas.microsoft.com/office/drawing/2014/main" val="1441383152"/>
                    </a:ext>
                  </a:extLst>
                </a:gridCol>
                <a:gridCol w="356715">
                  <a:extLst>
                    <a:ext uri="{9D8B030D-6E8A-4147-A177-3AD203B41FA5}">
                      <a16:colId xmlns:a16="http://schemas.microsoft.com/office/drawing/2014/main" val="1072379754"/>
                    </a:ext>
                  </a:extLst>
                </a:gridCol>
                <a:gridCol w="356715">
                  <a:extLst>
                    <a:ext uri="{9D8B030D-6E8A-4147-A177-3AD203B41FA5}">
                      <a16:colId xmlns:a16="http://schemas.microsoft.com/office/drawing/2014/main" val="2139105852"/>
                    </a:ext>
                  </a:extLst>
                </a:gridCol>
                <a:gridCol w="356715">
                  <a:extLst>
                    <a:ext uri="{9D8B030D-6E8A-4147-A177-3AD203B41FA5}">
                      <a16:colId xmlns:a16="http://schemas.microsoft.com/office/drawing/2014/main" val="413563945"/>
                    </a:ext>
                  </a:extLst>
                </a:gridCol>
                <a:gridCol w="356715">
                  <a:extLst>
                    <a:ext uri="{9D8B030D-6E8A-4147-A177-3AD203B41FA5}">
                      <a16:colId xmlns:a16="http://schemas.microsoft.com/office/drawing/2014/main" val="2714435150"/>
                    </a:ext>
                  </a:extLst>
                </a:gridCol>
                <a:gridCol w="356715">
                  <a:extLst>
                    <a:ext uri="{9D8B030D-6E8A-4147-A177-3AD203B41FA5}">
                      <a16:colId xmlns:a16="http://schemas.microsoft.com/office/drawing/2014/main" val="1349520774"/>
                    </a:ext>
                  </a:extLst>
                </a:gridCol>
                <a:gridCol w="356715">
                  <a:extLst>
                    <a:ext uri="{9D8B030D-6E8A-4147-A177-3AD203B41FA5}">
                      <a16:colId xmlns:a16="http://schemas.microsoft.com/office/drawing/2014/main" val="2520195050"/>
                    </a:ext>
                  </a:extLst>
                </a:gridCol>
                <a:gridCol w="356715">
                  <a:extLst>
                    <a:ext uri="{9D8B030D-6E8A-4147-A177-3AD203B41FA5}">
                      <a16:colId xmlns:a16="http://schemas.microsoft.com/office/drawing/2014/main" val="3766725197"/>
                    </a:ext>
                  </a:extLst>
                </a:gridCol>
              </a:tblGrid>
              <a:tr h="59530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 dirty="0">
                          <a:solidFill>
                            <a:schemeClr val="tx1"/>
                          </a:solidFill>
                        </a:rPr>
                        <a:t>B0</a:t>
                      </a:r>
                      <a:endParaRPr lang="ko-Kore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 dirty="0">
                          <a:solidFill>
                            <a:schemeClr val="tx1"/>
                          </a:solidFill>
                        </a:rPr>
                        <a:t>B1</a:t>
                      </a:r>
                      <a:endParaRPr lang="ko-Kore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 dirty="0">
                          <a:solidFill>
                            <a:schemeClr val="tx1"/>
                          </a:solidFill>
                        </a:rPr>
                        <a:t>B2</a:t>
                      </a:r>
                      <a:endParaRPr lang="ko-Kore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 dirty="0">
                          <a:solidFill>
                            <a:schemeClr val="tx1"/>
                          </a:solidFill>
                        </a:rPr>
                        <a:t>B3</a:t>
                      </a:r>
                      <a:endParaRPr lang="ko-Kore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 dirty="0">
                          <a:solidFill>
                            <a:schemeClr val="tx1"/>
                          </a:solidFill>
                        </a:rPr>
                        <a:t>B4</a:t>
                      </a:r>
                      <a:endParaRPr lang="ko-Kore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 dirty="0">
                          <a:solidFill>
                            <a:schemeClr val="tx1"/>
                          </a:solidFill>
                        </a:rPr>
                        <a:t>B5</a:t>
                      </a:r>
                      <a:endParaRPr lang="ko-Kore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 dirty="0">
                          <a:solidFill>
                            <a:schemeClr val="tx1"/>
                          </a:solidFill>
                        </a:rPr>
                        <a:t>B6</a:t>
                      </a:r>
                      <a:endParaRPr lang="ko-Kore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 dirty="0">
                          <a:solidFill>
                            <a:schemeClr val="tx1"/>
                          </a:solidFill>
                        </a:rPr>
                        <a:t>B7</a:t>
                      </a:r>
                      <a:endParaRPr lang="ko-Kore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 dirty="0">
                          <a:solidFill>
                            <a:schemeClr val="tx1"/>
                          </a:solidFill>
                        </a:rPr>
                        <a:t>B8</a:t>
                      </a:r>
                      <a:endParaRPr lang="ko-Kore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 dirty="0">
                          <a:solidFill>
                            <a:schemeClr val="tx1"/>
                          </a:solidFill>
                        </a:rPr>
                        <a:t>B9</a:t>
                      </a:r>
                      <a:endParaRPr lang="ko-Kore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 dirty="0">
                          <a:solidFill>
                            <a:schemeClr val="tx1"/>
                          </a:solidFill>
                        </a:rPr>
                        <a:t>B10</a:t>
                      </a:r>
                      <a:endParaRPr lang="ko-Kore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 dirty="0">
                          <a:solidFill>
                            <a:schemeClr val="tx1"/>
                          </a:solidFill>
                        </a:rPr>
                        <a:t>B11</a:t>
                      </a:r>
                      <a:endParaRPr lang="ko-Kore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 dirty="0">
                          <a:solidFill>
                            <a:schemeClr val="tx1"/>
                          </a:solidFill>
                        </a:rPr>
                        <a:t>B12</a:t>
                      </a:r>
                      <a:endParaRPr lang="ko-Kore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 dirty="0">
                          <a:solidFill>
                            <a:schemeClr val="tx1"/>
                          </a:solidFill>
                        </a:rPr>
                        <a:t>B13</a:t>
                      </a:r>
                      <a:endParaRPr lang="ko-Kore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 dirty="0">
                          <a:solidFill>
                            <a:schemeClr val="tx1"/>
                          </a:solidFill>
                        </a:rPr>
                        <a:t>B14</a:t>
                      </a:r>
                      <a:endParaRPr lang="ko-Kore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 dirty="0">
                          <a:solidFill>
                            <a:schemeClr val="tx1"/>
                          </a:solidFill>
                        </a:rPr>
                        <a:t>B15</a:t>
                      </a:r>
                      <a:endParaRPr lang="ko-Kore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 dirty="0">
                          <a:solidFill>
                            <a:schemeClr val="tx1"/>
                          </a:solidFill>
                        </a:rPr>
                        <a:t>B16</a:t>
                      </a:r>
                      <a:endParaRPr lang="ko-Kore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 dirty="0">
                          <a:solidFill>
                            <a:schemeClr val="tx1"/>
                          </a:solidFill>
                        </a:rPr>
                        <a:t>B17</a:t>
                      </a:r>
                      <a:endParaRPr lang="ko-Kore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 dirty="0">
                          <a:solidFill>
                            <a:schemeClr val="tx1"/>
                          </a:solidFill>
                        </a:rPr>
                        <a:t>B18</a:t>
                      </a:r>
                      <a:endParaRPr lang="ko-Kore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 dirty="0">
                          <a:solidFill>
                            <a:schemeClr val="tx1"/>
                          </a:solidFill>
                        </a:rPr>
                        <a:t>B19B</a:t>
                      </a:r>
                      <a:endParaRPr lang="ko-Kore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 dirty="0">
                          <a:solidFill>
                            <a:schemeClr val="tx1"/>
                          </a:solidFill>
                        </a:rPr>
                        <a:t>B20</a:t>
                      </a:r>
                      <a:endParaRPr lang="ko-Kore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 dirty="0">
                          <a:solidFill>
                            <a:schemeClr val="tx1"/>
                          </a:solidFill>
                        </a:rPr>
                        <a:t>B21</a:t>
                      </a:r>
                      <a:endParaRPr lang="ko-Kore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 dirty="0">
                          <a:solidFill>
                            <a:schemeClr val="tx1"/>
                          </a:solidFill>
                        </a:rPr>
                        <a:t>B22</a:t>
                      </a:r>
                      <a:endParaRPr lang="ko-Kore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 dirty="0">
                          <a:solidFill>
                            <a:schemeClr val="tx1"/>
                          </a:solidFill>
                        </a:rPr>
                        <a:t>B23</a:t>
                      </a:r>
                      <a:endParaRPr lang="ko-Kore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 dirty="0">
                          <a:solidFill>
                            <a:schemeClr val="tx1"/>
                          </a:solidFill>
                        </a:rPr>
                        <a:t>B24</a:t>
                      </a:r>
                      <a:endParaRPr lang="ko-Kore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 dirty="0">
                          <a:solidFill>
                            <a:schemeClr val="tx1"/>
                          </a:solidFill>
                        </a:rPr>
                        <a:t>B25</a:t>
                      </a:r>
                      <a:endParaRPr lang="ko-Kore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 dirty="0">
                          <a:solidFill>
                            <a:schemeClr val="tx1"/>
                          </a:solidFill>
                        </a:rPr>
                        <a:t>B26</a:t>
                      </a:r>
                      <a:endParaRPr lang="ko-Kore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 dirty="0">
                          <a:solidFill>
                            <a:schemeClr val="tx1"/>
                          </a:solidFill>
                        </a:rPr>
                        <a:t>B27</a:t>
                      </a:r>
                      <a:endParaRPr lang="ko-Kore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 dirty="0">
                          <a:solidFill>
                            <a:schemeClr val="tx1"/>
                          </a:solidFill>
                        </a:rPr>
                        <a:t>B28</a:t>
                      </a:r>
                      <a:endParaRPr lang="ko-Kore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 dirty="0">
                          <a:solidFill>
                            <a:schemeClr val="tx1"/>
                          </a:solidFill>
                        </a:rPr>
                        <a:t>B29</a:t>
                      </a:r>
                      <a:endParaRPr lang="ko-Kore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 dirty="0">
                          <a:solidFill>
                            <a:schemeClr val="tx1"/>
                          </a:solidFill>
                        </a:rPr>
                        <a:t>B30</a:t>
                      </a:r>
                      <a:endParaRPr lang="ko-Kore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 dirty="0">
                          <a:solidFill>
                            <a:schemeClr val="tx1"/>
                          </a:solidFill>
                        </a:rPr>
                        <a:t>B31</a:t>
                      </a:r>
                      <a:endParaRPr lang="ko-Kore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5195103"/>
                  </a:ext>
                </a:extLst>
              </a:tr>
              <a:tr h="595306">
                <a:tc>
                  <a:txBody>
                    <a:bodyPr/>
                    <a:lstStyle/>
                    <a:p>
                      <a:pPr algn="ctr"/>
                      <a:endParaRPr lang="ko-Kore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ore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ore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ore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ore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ore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ore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ore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ore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ore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ore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ore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ore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ore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ore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ore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ore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ore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ore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ore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ore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ore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ore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ore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8393741"/>
                  </a:ext>
                </a:extLst>
              </a:tr>
              <a:tr h="595306">
                <a:tc>
                  <a:txBody>
                    <a:bodyPr/>
                    <a:lstStyle/>
                    <a:p>
                      <a:pPr algn="ctr"/>
                      <a:endParaRPr lang="ko-Kore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6166887"/>
                  </a:ext>
                </a:extLst>
              </a:tr>
              <a:tr h="595306">
                <a:tc>
                  <a:txBody>
                    <a:bodyPr/>
                    <a:lstStyle/>
                    <a:p>
                      <a:pPr algn="ctr"/>
                      <a:endParaRPr lang="ko-Kore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7428715"/>
                  </a:ext>
                </a:extLst>
              </a:tr>
              <a:tr h="595306">
                <a:tc>
                  <a:txBody>
                    <a:bodyPr/>
                    <a:lstStyle/>
                    <a:p>
                      <a:pPr algn="ctr"/>
                      <a:endParaRPr lang="ko-Kore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5540579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5C4D87BA-70CE-0509-2B0B-BB80D6E26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3313" y="1401324"/>
            <a:ext cx="2572084" cy="82306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99C33D0-760F-452A-0385-47F98A6278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3134" y="1401324"/>
            <a:ext cx="2703210" cy="823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486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ARIA block </a:t>
            </a:r>
            <a:r>
              <a:rPr lang="en-US" altLang="ko-KR" dirty="0" err="1"/>
              <a:t>cihper</a:t>
            </a:r>
            <a:r>
              <a:rPr lang="en-US" altLang="ko-KR" dirty="0"/>
              <a:t> </a:t>
            </a:r>
            <a:r>
              <a:rPr lang="ko-KR" altLang="en-US" dirty="0"/>
              <a:t>소개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CFB2977-C238-ED46-8368-0E58832E8BB8}"/>
              </a:ext>
            </a:extLst>
          </p:cNvPr>
          <p:cNvSpPr/>
          <p:nvPr/>
        </p:nvSpPr>
        <p:spPr>
          <a:xfrm>
            <a:off x="838173" y="1153829"/>
            <a:ext cx="2685326" cy="4282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Plaintext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90892E3-9010-7442-97A4-3E3B79AC59C1}"/>
              </a:ext>
            </a:extLst>
          </p:cNvPr>
          <p:cNvSpPr/>
          <p:nvPr/>
        </p:nvSpPr>
        <p:spPr>
          <a:xfrm>
            <a:off x="838173" y="2102952"/>
            <a:ext cx="2685326" cy="4282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Substitution layer type 1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95B8BF8-E6DF-DC42-9B99-944267868F5D}"/>
              </a:ext>
            </a:extLst>
          </p:cNvPr>
          <p:cNvSpPr/>
          <p:nvPr/>
        </p:nvSpPr>
        <p:spPr>
          <a:xfrm>
            <a:off x="838173" y="2664326"/>
            <a:ext cx="2685326" cy="4282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Diffusion layer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C8283B6-7AC1-A848-BE9D-A54BF28FC976}"/>
                  </a:ext>
                </a:extLst>
              </p:cNvPr>
              <p:cNvSpPr txBox="1"/>
              <p:nvPr/>
            </p:nvSpPr>
            <p:spPr>
              <a:xfrm>
                <a:off x="2048588" y="1698629"/>
                <a:ext cx="2644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ore-KR" altLang="en-US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C8283B6-7AC1-A848-BE9D-A54BF28FC9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8588" y="1698629"/>
                <a:ext cx="264495" cy="276999"/>
              </a:xfrm>
              <a:prstGeom prst="rect">
                <a:avLst/>
              </a:prstGeom>
              <a:blipFill>
                <a:blip r:embed="rId2"/>
                <a:stretch>
                  <a:fillRect l="-23810" r="-23810" b="-2173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직사각형 7">
            <a:extLst>
              <a:ext uri="{FF2B5EF4-FFF2-40B4-BE49-F238E27FC236}">
                <a16:creationId xmlns:a16="http://schemas.microsoft.com/office/drawing/2014/main" id="{336ACACF-8A8E-D84A-B3F3-3BD277A7B551}"/>
              </a:ext>
            </a:extLst>
          </p:cNvPr>
          <p:cNvSpPr/>
          <p:nvPr/>
        </p:nvSpPr>
        <p:spPr>
          <a:xfrm>
            <a:off x="838173" y="3657423"/>
            <a:ext cx="2685326" cy="4282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Substitution layer type 2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6C235D1-214D-6F41-9201-4C9B1BA1AF9A}"/>
              </a:ext>
            </a:extLst>
          </p:cNvPr>
          <p:cNvSpPr/>
          <p:nvPr/>
        </p:nvSpPr>
        <p:spPr>
          <a:xfrm>
            <a:off x="838173" y="4218797"/>
            <a:ext cx="2685326" cy="4282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Diffusion layer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3ADFE14-E29D-AD4E-BE15-AF0769F48186}"/>
                  </a:ext>
                </a:extLst>
              </p:cNvPr>
              <p:cNvSpPr txBox="1"/>
              <p:nvPr/>
            </p:nvSpPr>
            <p:spPr>
              <a:xfrm>
                <a:off x="2048588" y="3236507"/>
                <a:ext cx="2644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ore-KR" altLang="en-US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3ADFE14-E29D-AD4E-BE15-AF0769F481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8588" y="3236507"/>
                <a:ext cx="264495" cy="276999"/>
              </a:xfrm>
              <a:prstGeom prst="rect">
                <a:avLst/>
              </a:prstGeom>
              <a:blipFill>
                <a:blip r:embed="rId3"/>
                <a:stretch>
                  <a:fillRect l="-23810" r="-23810" b="-2608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4A241782-CC14-8A4C-913A-3F7C18CB41C3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2180836" y="1582094"/>
            <a:ext cx="0" cy="5208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21BEB86-6072-7C41-A743-F10570567F2D}"/>
              </a:ext>
            </a:extLst>
          </p:cNvPr>
          <p:cNvSpPr txBox="1"/>
          <p:nvPr/>
        </p:nvSpPr>
        <p:spPr>
          <a:xfrm>
            <a:off x="3812865" y="165246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RK 1</a:t>
            </a:r>
            <a:endParaRPr kumimoji="1" lang="ko-Kore-KR" altLang="en-US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4EB81A2-BF31-8940-BFE2-6EA878AE5CB7}"/>
              </a:ext>
            </a:extLst>
          </p:cNvPr>
          <p:cNvCxnSpPr>
            <a:stCxn id="13" idx="1"/>
            <a:endCxn id="7" idx="3"/>
          </p:cNvCxnSpPr>
          <p:nvPr/>
        </p:nvCxnSpPr>
        <p:spPr>
          <a:xfrm flipH="1">
            <a:off x="2313083" y="1837128"/>
            <a:ext cx="1499782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B55F6D8-CD17-7747-9242-E5C82515B772}"/>
              </a:ext>
            </a:extLst>
          </p:cNvPr>
          <p:cNvSpPr txBox="1"/>
          <p:nvPr/>
        </p:nvSpPr>
        <p:spPr>
          <a:xfrm>
            <a:off x="3812864" y="319386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RK 2</a:t>
            </a:r>
            <a:endParaRPr kumimoji="1" lang="ko-Kore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5E99608-53C3-E441-B72F-11F1F788B4E9}"/>
              </a:ext>
            </a:extLst>
          </p:cNvPr>
          <p:cNvCxnSpPr>
            <a:cxnSpLocks/>
            <a:stCxn id="16" idx="1"/>
            <a:endCxn id="10" idx="3"/>
          </p:cNvCxnSpPr>
          <p:nvPr/>
        </p:nvCxnSpPr>
        <p:spPr>
          <a:xfrm flipH="1" flipV="1">
            <a:off x="2313083" y="3375007"/>
            <a:ext cx="1499781" cy="35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[R] 21">
            <a:extLst>
              <a:ext uri="{FF2B5EF4-FFF2-40B4-BE49-F238E27FC236}">
                <a16:creationId xmlns:a16="http://schemas.microsoft.com/office/drawing/2014/main" id="{0A814DF7-A59A-7C43-BBAD-236228C4CF87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2180836" y="2531217"/>
            <a:ext cx="0" cy="1331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[R] 24">
            <a:extLst>
              <a:ext uri="{FF2B5EF4-FFF2-40B4-BE49-F238E27FC236}">
                <a16:creationId xmlns:a16="http://schemas.microsoft.com/office/drawing/2014/main" id="{5D22276F-D455-034F-9A5C-BED8C4F9172D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2180836" y="3092591"/>
            <a:ext cx="0" cy="5648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2B2767F8-AEBF-004B-B520-6E84ABB006DF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2180836" y="4085688"/>
            <a:ext cx="0" cy="1331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[R] 30">
            <a:extLst>
              <a:ext uri="{FF2B5EF4-FFF2-40B4-BE49-F238E27FC236}">
                <a16:creationId xmlns:a16="http://schemas.microsoft.com/office/drawing/2014/main" id="{D2B6E0D8-A8C7-214F-A038-F3124CB70D15}"/>
              </a:ext>
            </a:extLst>
          </p:cNvPr>
          <p:cNvCxnSpPr>
            <a:cxnSpLocks/>
          </p:cNvCxnSpPr>
          <p:nvPr/>
        </p:nvCxnSpPr>
        <p:spPr>
          <a:xfrm flipH="1">
            <a:off x="2180834" y="4814896"/>
            <a:ext cx="1" cy="419011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[R] 33">
            <a:extLst>
              <a:ext uri="{FF2B5EF4-FFF2-40B4-BE49-F238E27FC236}">
                <a16:creationId xmlns:a16="http://schemas.microsoft.com/office/drawing/2014/main" id="{2E3C2790-2D87-D545-996F-41C582ABBAB1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2180836" y="4647062"/>
            <a:ext cx="0" cy="21965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013C548-FE65-CE4B-88EE-F347AB9BF565}"/>
              </a:ext>
            </a:extLst>
          </p:cNvPr>
          <p:cNvSpPr/>
          <p:nvPr/>
        </p:nvSpPr>
        <p:spPr>
          <a:xfrm>
            <a:off x="838171" y="5233073"/>
            <a:ext cx="2685326" cy="4282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Substitution layer type 2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4531C79-02C5-2B40-AB7B-5021A54335C6}"/>
                  </a:ext>
                </a:extLst>
              </p:cNvPr>
              <p:cNvSpPr txBox="1"/>
              <p:nvPr/>
            </p:nvSpPr>
            <p:spPr>
              <a:xfrm>
                <a:off x="2048588" y="5885665"/>
                <a:ext cx="2644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ore-KR" altLang="en-US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4531C79-02C5-2B40-AB7B-5021A54335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8588" y="5885665"/>
                <a:ext cx="264495" cy="276999"/>
              </a:xfrm>
              <a:prstGeom prst="rect">
                <a:avLst/>
              </a:prstGeom>
              <a:blipFill>
                <a:blip r:embed="rId4"/>
                <a:stretch>
                  <a:fillRect l="-23810" r="-23810" b="-2173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EF04A4E4-C638-8444-BAA9-AFD296DCF393}"/>
              </a:ext>
            </a:extLst>
          </p:cNvPr>
          <p:cNvSpPr txBox="1"/>
          <p:nvPr/>
        </p:nvSpPr>
        <p:spPr>
          <a:xfrm>
            <a:off x="3812864" y="5843026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RK 13</a:t>
            </a:r>
            <a:endParaRPr kumimoji="1" lang="ko-Kore-KR" altLang="en-US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74DB0BB7-C729-2A4F-8A0A-97B1AC5A0926}"/>
              </a:ext>
            </a:extLst>
          </p:cNvPr>
          <p:cNvCxnSpPr>
            <a:cxnSpLocks/>
            <a:stCxn id="40" idx="1"/>
            <a:endCxn id="39" idx="3"/>
          </p:cNvCxnSpPr>
          <p:nvPr/>
        </p:nvCxnSpPr>
        <p:spPr>
          <a:xfrm flipH="1" flipV="1">
            <a:off x="2313083" y="6024165"/>
            <a:ext cx="1499781" cy="35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[R] 41">
            <a:extLst>
              <a:ext uri="{FF2B5EF4-FFF2-40B4-BE49-F238E27FC236}">
                <a16:creationId xmlns:a16="http://schemas.microsoft.com/office/drawing/2014/main" id="{E187E9F1-87B0-8D40-8895-D536709915B2}"/>
              </a:ext>
            </a:extLst>
          </p:cNvPr>
          <p:cNvCxnSpPr>
            <a:cxnSpLocks/>
            <a:stCxn id="38" idx="2"/>
            <a:endCxn id="45" idx="0"/>
          </p:cNvCxnSpPr>
          <p:nvPr/>
        </p:nvCxnSpPr>
        <p:spPr>
          <a:xfrm>
            <a:off x="2180834" y="5661338"/>
            <a:ext cx="0" cy="660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1F7D7B1-BDB5-0B4B-A28C-B8DFA777BE23}"/>
              </a:ext>
            </a:extLst>
          </p:cNvPr>
          <p:cNvSpPr/>
          <p:nvPr/>
        </p:nvSpPr>
        <p:spPr>
          <a:xfrm>
            <a:off x="838171" y="6322138"/>
            <a:ext cx="2685326" cy="4282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Ciphertext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B2B21988-C180-5643-93B5-CD035A09EE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3182" y="4188867"/>
            <a:ext cx="3072544" cy="1973797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52274336-D0CB-9540-93DB-FF0677E776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0613" y="1440766"/>
            <a:ext cx="5177682" cy="2180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258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7104061" cy="5057775"/>
          </a:xfrm>
        </p:spPr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메모리 접근 속도</a:t>
            </a:r>
            <a:endParaRPr lang="en-US" altLang="ko-KR" dirty="0"/>
          </a:p>
          <a:p>
            <a:pPr lvl="1"/>
            <a:r>
              <a:rPr lang="ko-KR" altLang="en-US" dirty="0"/>
              <a:t>글로벌 메모리 </a:t>
            </a:r>
            <a:r>
              <a:rPr lang="en-US" altLang="ko-KR" dirty="0"/>
              <a:t>&lt;</a:t>
            </a:r>
            <a:r>
              <a:rPr lang="ko-KR" altLang="en-US" dirty="0"/>
              <a:t> 로컬 메모리 </a:t>
            </a:r>
            <a:r>
              <a:rPr lang="en-US" altLang="ko-KR" dirty="0"/>
              <a:t>&lt;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00B0F0"/>
                </a:solidFill>
              </a:rPr>
              <a:t>공유 메모리</a:t>
            </a:r>
            <a:endParaRPr lang="en-US" altLang="ko-KR" dirty="0">
              <a:solidFill>
                <a:srgbClr val="00B0F0"/>
              </a:solidFill>
            </a:endParaRPr>
          </a:p>
          <a:p>
            <a:endParaRPr lang="en-US" altLang="ko-KR" dirty="0"/>
          </a:p>
          <a:p>
            <a:r>
              <a:rPr lang="ko-KR" altLang="en-US" dirty="0"/>
              <a:t>메모리 용량</a:t>
            </a:r>
            <a:endParaRPr lang="en-US" altLang="ko-KR" dirty="0"/>
          </a:p>
          <a:p>
            <a:pPr lvl="1"/>
            <a:r>
              <a:rPr lang="ko-KR" altLang="en-US" dirty="0">
                <a:solidFill>
                  <a:srgbClr val="00B0F0"/>
                </a:solidFill>
              </a:rPr>
              <a:t>공유 메모리 </a:t>
            </a:r>
            <a:r>
              <a:rPr lang="en-US" altLang="ko-KR" dirty="0"/>
              <a:t>&lt;</a:t>
            </a:r>
            <a:r>
              <a:rPr lang="ko-KR" altLang="en-US" dirty="0"/>
              <a:t> 로컬 메모리 </a:t>
            </a:r>
            <a:r>
              <a:rPr lang="en-US" altLang="ko-KR" dirty="0"/>
              <a:t>&lt;</a:t>
            </a:r>
            <a:r>
              <a:rPr lang="ko-KR" altLang="en-US" dirty="0"/>
              <a:t> 글로벌 메모리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GPU </a:t>
            </a:r>
            <a:r>
              <a:rPr lang="ko-KR" altLang="en-US" dirty="0"/>
              <a:t>메모리 구조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D6F1D5F-2B09-FC23-C0EB-E593B8227C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9942" y="2264542"/>
            <a:ext cx="4577028" cy="28337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69BEC62-235C-27CA-E9FB-373244C1D48B}"/>
              </a:ext>
            </a:extLst>
          </p:cNvPr>
          <p:cNvSpPr txBox="1"/>
          <p:nvPr/>
        </p:nvSpPr>
        <p:spPr>
          <a:xfrm>
            <a:off x="8207228" y="2582745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olidFill>
                  <a:srgbClr val="C00000"/>
                </a:solidFill>
              </a:rPr>
              <a:t>On-chip</a:t>
            </a:r>
            <a:endParaRPr kumimoji="1" lang="ko-Kore-KR" altLang="en-US" dirty="0">
              <a:solidFill>
                <a:srgbClr val="C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703A2F-D911-985B-44A3-CB5F6354A010}"/>
              </a:ext>
            </a:extLst>
          </p:cNvPr>
          <p:cNvSpPr txBox="1"/>
          <p:nvPr/>
        </p:nvSpPr>
        <p:spPr>
          <a:xfrm>
            <a:off x="8440367" y="3784059"/>
            <a:ext cx="988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olidFill>
                  <a:srgbClr val="C00000"/>
                </a:solidFill>
              </a:rPr>
              <a:t>Off-chip</a:t>
            </a:r>
            <a:endParaRPr kumimoji="1" lang="ko-Kore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4302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GPU Warp and Bank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Block</a:t>
            </a:r>
            <a:r>
              <a:rPr lang="ko-KR" altLang="en-US" dirty="0"/>
              <a:t>의 </a:t>
            </a:r>
            <a:r>
              <a:rPr lang="en-US" altLang="ko-KR" dirty="0"/>
              <a:t>thread</a:t>
            </a:r>
            <a:r>
              <a:rPr lang="ko-KR" altLang="en-US" dirty="0"/>
              <a:t>는 </a:t>
            </a:r>
            <a:r>
              <a:rPr lang="en-US" altLang="ko-KR" dirty="0"/>
              <a:t>Warp</a:t>
            </a:r>
            <a:r>
              <a:rPr lang="ko-KR" altLang="en-US" dirty="0"/>
              <a:t>라는 그룹으로 실행</a:t>
            </a:r>
            <a:endParaRPr lang="en-US" altLang="ko-KR" dirty="0"/>
          </a:p>
          <a:p>
            <a:pPr lvl="1"/>
            <a:r>
              <a:rPr lang="ko-KR" altLang="en-US" dirty="0" err="1"/>
              <a:t>워프에는</a:t>
            </a:r>
            <a:r>
              <a:rPr lang="ko-KR" altLang="en-US" dirty="0"/>
              <a:t> </a:t>
            </a:r>
            <a:r>
              <a:rPr lang="en-US" altLang="ko-KR" dirty="0"/>
              <a:t>32</a:t>
            </a:r>
            <a:r>
              <a:rPr lang="ko-KR" altLang="en-US" dirty="0"/>
              <a:t>개의 연속된 </a:t>
            </a:r>
            <a:r>
              <a:rPr lang="en-US" altLang="ko-KR" dirty="0"/>
              <a:t>thread</a:t>
            </a:r>
            <a:r>
              <a:rPr lang="ko-KR" altLang="en-US" dirty="0"/>
              <a:t>로 이루어짐</a:t>
            </a:r>
            <a:endParaRPr lang="en-US" altLang="ko-KR" dirty="0"/>
          </a:p>
          <a:p>
            <a:pPr lvl="1"/>
            <a:r>
              <a:rPr lang="en-US" altLang="ko-KR" dirty="0"/>
              <a:t>32</a:t>
            </a:r>
            <a:r>
              <a:rPr lang="ko-KR" altLang="en-US" dirty="0"/>
              <a:t>개의 </a:t>
            </a:r>
            <a:r>
              <a:rPr lang="en-US" altLang="ko-KR" dirty="0"/>
              <a:t>thread</a:t>
            </a:r>
            <a:r>
              <a:rPr lang="ko-KR" altLang="en-US" dirty="0"/>
              <a:t>는 </a:t>
            </a:r>
            <a:r>
              <a:rPr lang="en-US" altLang="ko-KR" dirty="0"/>
              <a:t>SIMD</a:t>
            </a:r>
            <a:r>
              <a:rPr lang="ko-KR" altLang="en-US" dirty="0"/>
              <a:t>와 유사한 방식으로 동작</a:t>
            </a:r>
            <a:endParaRPr lang="en-US" altLang="ko-KR" dirty="0"/>
          </a:p>
          <a:p>
            <a:pPr lvl="1"/>
            <a:r>
              <a:rPr lang="ko-KR" altLang="en-US" dirty="0">
                <a:solidFill>
                  <a:srgbClr val="2E75B6"/>
                </a:solidFill>
              </a:rPr>
              <a:t>공유메모리의 액세스도 </a:t>
            </a:r>
            <a:r>
              <a:rPr lang="en-US" altLang="ko-KR" dirty="0">
                <a:solidFill>
                  <a:srgbClr val="2E75B6"/>
                </a:solidFill>
              </a:rPr>
              <a:t>Warp </a:t>
            </a:r>
            <a:r>
              <a:rPr lang="ko-KR" altLang="en-US" dirty="0">
                <a:solidFill>
                  <a:srgbClr val="2E75B6"/>
                </a:solidFill>
              </a:rPr>
              <a:t>단위로 실행</a:t>
            </a:r>
            <a:r>
              <a:rPr lang="en-US" altLang="ko-KR" dirty="0">
                <a:solidFill>
                  <a:srgbClr val="2E75B6"/>
                </a:solidFill>
              </a:rPr>
              <a:t>.</a:t>
            </a:r>
          </a:p>
          <a:p>
            <a:pPr lvl="1"/>
            <a:endParaRPr lang="en-US" altLang="ko-KR" dirty="0">
              <a:solidFill>
                <a:srgbClr val="2E75B6"/>
              </a:solidFill>
            </a:endParaRPr>
          </a:p>
          <a:p>
            <a:endParaRPr lang="en-US" altLang="ko-KR" dirty="0"/>
          </a:p>
          <a:p>
            <a:r>
              <a:rPr lang="ko-KR" altLang="en-US" dirty="0"/>
              <a:t>공유 메모리는 높은 </a:t>
            </a:r>
            <a:r>
              <a:rPr lang="en-US" altLang="ko-KR" dirty="0"/>
              <a:t>bandwidth</a:t>
            </a:r>
            <a:r>
              <a:rPr lang="ko-KR" altLang="en-US" dirty="0" err="1"/>
              <a:t>를</a:t>
            </a:r>
            <a:r>
              <a:rPr lang="ko-KR" altLang="en-US" dirty="0"/>
              <a:t> 위해 </a:t>
            </a:r>
            <a:r>
              <a:rPr lang="en-US" altLang="ko-KR" dirty="0">
                <a:solidFill>
                  <a:srgbClr val="2E75B6"/>
                </a:solidFill>
              </a:rPr>
              <a:t>Bank</a:t>
            </a:r>
            <a:r>
              <a:rPr lang="ko-KR" altLang="en-US" dirty="0"/>
              <a:t>라는 </a:t>
            </a:r>
            <a:r>
              <a:rPr lang="en-US" altLang="ko-KR" dirty="0"/>
              <a:t>32</a:t>
            </a:r>
            <a:r>
              <a:rPr lang="ko-KR" altLang="en-US" dirty="0"/>
              <a:t>개의 동일한 사이즈의 메모리 모듈로 나뉨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50249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GPU </a:t>
            </a:r>
            <a:r>
              <a:rPr lang="ko-KR" altLang="en-US" dirty="0"/>
              <a:t>뱅크 충돌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2F9F0FEA-A1B9-190B-4EEE-15568CDB75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389466"/>
              </p:ext>
            </p:extLst>
          </p:nvPr>
        </p:nvGraphicFramePr>
        <p:xfrm>
          <a:off x="1860624" y="2015654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73433668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82935662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10561558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29499797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0474793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Bank 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0x00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0x01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0x02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0x03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419180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3A3AECF9-D44C-19CF-FBA4-13A1E41DEA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3522049"/>
              </p:ext>
            </p:extLst>
          </p:nvPr>
        </p:nvGraphicFramePr>
        <p:xfrm>
          <a:off x="1860624" y="2480491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73433668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82935662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10561558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29499797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0474793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Bank 1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0x04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0x05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0x06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0x07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419180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B527617E-47DF-76D4-4A2A-B89BB585DD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261145"/>
              </p:ext>
            </p:extLst>
          </p:nvPr>
        </p:nvGraphicFramePr>
        <p:xfrm>
          <a:off x="1860624" y="2945328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73433668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82935662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10561558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29499797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0474793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Bank 2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0x08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0x09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0x10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0x11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419180"/>
                  </a:ext>
                </a:extLst>
              </a:tr>
            </a:tbl>
          </a:graphicData>
        </a:graphic>
      </p:graphicFrame>
      <p:graphicFrame>
        <p:nvGraphicFramePr>
          <p:cNvPr id="49" name="표 5">
            <a:extLst>
              <a:ext uri="{FF2B5EF4-FFF2-40B4-BE49-F238E27FC236}">
                <a16:creationId xmlns:a16="http://schemas.microsoft.com/office/drawing/2014/main" id="{A919AAE7-6B10-F82C-9B07-C0250D274F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485143"/>
              </p:ext>
            </p:extLst>
          </p:nvPr>
        </p:nvGraphicFramePr>
        <p:xfrm>
          <a:off x="1860624" y="4105006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73433668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82935662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10561558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29499797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0474793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Bank 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0x00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0x03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0x06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0x09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419180"/>
                  </a:ext>
                </a:extLst>
              </a:tr>
            </a:tbl>
          </a:graphicData>
        </a:graphic>
      </p:graphicFrame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id="{B878C8AA-07B1-2816-DDCB-BEF90BCA94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291858"/>
              </p:ext>
            </p:extLst>
          </p:nvPr>
        </p:nvGraphicFramePr>
        <p:xfrm>
          <a:off x="1860624" y="4569843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73433668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82935662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10561558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29499797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0474793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Bank 1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0x01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0x04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0x07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0x10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419180"/>
                  </a:ext>
                </a:extLst>
              </a:tr>
            </a:tbl>
          </a:graphicData>
        </a:graphic>
      </p:graphicFrame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9ACF9EEA-C9D0-6554-CF99-6672BBC0F3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6031259"/>
              </p:ext>
            </p:extLst>
          </p:nvPr>
        </p:nvGraphicFramePr>
        <p:xfrm>
          <a:off x="1860624" y="5034680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73433668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82935662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10561558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29499797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0474793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Bank 2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0x02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0x05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0x08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0x11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4191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0095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GPU </a:t>
            </a:r>
            <a:r>
              <a:rPr lang="ko-KR" altLang="en-US" dirty="0"/>
              <a:t>뱅크충돌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7097817" cy="5057775"/>
          </a:xfrm>
        </p:spPr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뱅크 충돌</a:t>
            </a:r>
            <a:r>
              <a:rPr lang="en-US" altLang="ko-KR" dirty="0"/>
              <a:t>(bank conflict)</a:t>
            </a:r>
          </a:p>
          <a:p>
            <a:pPr lvl="1"/>
            <a:r>
              <a:rPr lang="ko-KR" altLang="en-US" dirty="0"/>
              <a:t>서로 다른 </a:t>
            </a:r>
            <a:r>
              <a:rPr lang="en-US" altLang="ko-KR" dirty="0"/>
              <a:t>Thread</a:t>
            </a:r>
            <a:r>
              <a:rPr lang="ko-KR" altLang="en-US" dirty="0"/>
              <a:t>가 하나의 </a:t>
            </a:r>
            <a:r>
              <a:rPr lang="en-US" altLang="ko-KR" dirty="0"/>
              <a:t>Bank</a:t>
            </a:r>
            <a:r>
              <a:rPr lang="ko-KR" altLang="en-US" dirty="0"/>
              <a:t>에 접근하게 되면서</a:t>
            </a:r>
            <a:r>
              <a:rPr lang="en-US" altLang="ko-KR" dirty="0"/>
              <a:t>,</a:t>
            </a:r>
            <a:r>
              <a:rPr lang="ko-KR" altLang="en-US" dirty="0"/>
              <a:t> 순차적으로 처리하게 되면서 생기는 문제</a:t>
            </a:r>
            <a:r>
              <a:rPr lang="en-US" altLang="ko-KR" dirty="0"/>
              <a:t>(</a:t>
            </a:r>
            <a:r>
              <a:rPr lang="ko-KR" altLang="en-US" dirty="0"/>
              <a:t>서로 다른 </a:t>
            </a:r>
            <a:r>
              <a:rPr lang="en-US" altLang="ko-KR" dirty="0"/>
              <a:t>thread</a:t>
            </a:r>
            <a:r>
              <a:rPr lang="ko-KR" altLang="en-US" dirty="0"/>
              <a:t>가 순차적으로 연산을 하는 것은 병렬 연산에 의도하지 않은 행동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뱅크 충돌을 피하기 위해서 서로 다른 뱅크를 사용하도록 프로그래밍이 필요함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D85B2A2-E5DA-05CF-952F-AD6A2AF0E2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5394" y="1915387"/>
            <a:ext cx="3924300" cy="364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382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GPU Aria global memory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Sbox</a:t>
            </a:r>
            <a:r>
              <a:rPr lang="ko-KR" altLang="en-US" dirty="0"/>
              <a:t> 테이블을 </a:t>
            </a:r>
            <a:r>
              <a:rPr lang="ko-KR" altLang="en-US" dirty="0">
                <a:solidFill>
                  <a:srgbClr val="2E75B6"/>
                </a:solidFill>
              </a:rPr>
              <a:t>글로벌 메모리</a:t>
            </a:r>
            <a:r>
              <a:rPr lang="ko-KR" altLang="en-US" dirty="0"/>
              <a:t>에 저장하여 사용할 때의 구현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2F77309-2123-96F8-052C-1AFADB5FE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5689" y="2317834"/>
            <a:ext cx="9334121" cy="3472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694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GPU Aria Shared memory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Sbox</a:t>
            </a:r>
            <a:r>
              <a:rPr lang="ko-KR" altLang="en-US" dirty="0"/>
              <a:t> 테이블을 </a:t>
            </a:r>
            <a:r>
              <a:rPr lang="ko-KR" altLang="en-US" dirty="0">
                <a:solidFill>
                  <a:srgbClr val="2E75B6"/>
                </a:solidFill>
              </a:rPr>
              <a:t>공유 메모리</a:t>
            </a:r>
            <a:r>
              <a:rPr lang="ko-KR" altLang="en-US" dirty="0"/>
              <a:t>에 저장하여 사용할 때의 구현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C8C1184-9DA9-1BE2-6E57-9F27A533CB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1611" y="1882698"/>
            <a:ext cx="7593116" cy="460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800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GPU Aria Shared memory – bank conflict </a:t>
            </a:r>
            <a:r>
              <a:rPr lang="ko-KR" altLang="en-US" dirty="0"/>
              <a:t>해결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93730F0-A9E8-F8B0-0AFA-AD55766A5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0485" y="2128143"/>
            <a:ext cx="4923471" cy="310653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6F70049-1D2A-9B75-20EE-DEA69C9C6C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247" y="2128143"/>
            <a:ext cx="4985154" cy="3106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592346"/>
      </p:ext>
    </p:extLst>
  </p:cSld>
  <p:clrMapOvr>
    <a:masterClrMapping/>
  </p:clrMapOvr>
</p:sld>
</file>

<file path=ppt/theme/theme1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3786</TotalTime>
  <Words>290</Words>
  <Application>Microsoft Macintosh PowerPoint</Application>
  <PresentationFormat>와이드스크린</PresentationFormat>
  <Paragraphs>113</Paragraphs>
  <Slides>12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AppleGothic</vt:lpstr>
      <vt:lpstr>맑은 고딕</vt:lpstr>
      <vt:lpstr>Arial</vt:lpstr>
      <vt:lpstr>Cambria Math</vt:lpstr>
      <vt:lpstr>제목 테마</vt:lpstr>
      <vt:lpstr>GPU ARIA 구현</vt:lpstr>
      <vt:lpstr>ARIA block cihper 소개</vt:lpstr>
      <vt:lpstr>GPU 메모리 구조</vt:lpstr>
      <vt:lpstr>GPU Warp and Bank</vt:lpstr>
      <vt:lpstr>GPU 뱅크 충돌</vt:lpstr>
      <vt:lpstr>GPU 뱅크충돌</vt:lpstr>
      <vt:lpstr>GPU Aria global memory</vt:lpstr>
      <vt:lpstr>GPU Aria Shared memory</vt:lpstr>
      <vt:lpstr>GPU Aria Shared memory – bank conflict 해결</vt:lpstr>
      <vt:lpstr>GPU Aria Shared memory – bank conflict 해결</vt:lpstr>
      <vt:lpstr>GPU Aria Shared memory – bank conflict 해결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엄시우</cp:lastModifiedBy>
  <cp:revision>71</cp:revision>
  <dcterms:created xsi:type="dcterms:W3CDTF">2019-03-05T04:29:07Z</dcterms:created>
  <dcterms:modified xsi:type="dcterms:W3CDTF">2022-05-16T15:32:08Z</dcterms:modified>
</cp:coreProperties>
</file>