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9" r:id="rId2"/>
    <p:sldId id="320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43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24056-32E1-214D-A93B-BC8360E2E39F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7EECE-B140-B74F-BEE9-4A5C1A4BBB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9100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B81A-6AF7-4380-9E2F-CCD058228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25B5B3-CD74-EF17-5462-27E9437C1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34A05-E53E-77B6-848D-236C1EF1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6FEE-54D9-C64B-BFDC-2639EB53E1FB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A971F-7BEC-311E-F2BC-8B054102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83BE6-2B30-C8DB-D736-2F650AD0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1610-0393-294A-B3E1-9C6A0B1B7E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858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73FB7-7AD3-3860-00AB-B27B4B29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B28973-AC6C-E4ED-55B6-040DADD6C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8FCE2-C13C-ED78-6BB9-A5413A8C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6FEE-54D9-C64B-BFDC-2639EB53E1FB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300A9-407B-6161-4B81-EA87A2F9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76028-AD25-A6AB-444D-5AEF0D18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1610-0393-294A-B3E1-9C6A0B1B7E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816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B0A1CC-DADD-55B8-8001-DFAD1E10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B84983-99C5-3D3E-2D54-20AB2849C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4E9BE-F498-7BEF-D906-8B0FD558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6FEE-54D9-C64B-BFDC-2639EB53E1FB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16F6D-92E1-49EF-179A-622F52D5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2B081-7EAD-B385-BEEE-3A3E60CE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1610-0393-294A-B3E1-9C6A0B1B7E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1162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16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7793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D456C-D06F-C43B-137B-D3882D36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331E9-5EAC-1D96-5633-3701AFAB2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F9E39-9A9A-54A3-3DEC-F58D01A7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6FEE-54D9-C64B-BFDC-2639EB53E1FB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80B97-5AB9-8073-C6AB-D5882CED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AA05F-C7E2-661E-072E-A092CEC9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1610-0393-294A-B3E1-9C6A0B1B7E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482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8C987-7576-A95A-0B60-6F095128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F1D6DB-0028-9078-997F-4DBB40CCB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A9AE8-2190-C9D5-4A53-B8F92C68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6FEE-54D9-C64B-BFDC-2639EB53E1FB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B071A-8CF9-C242-8601-C5EED6FB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9297F-6575-E80F-D02D-5FA606C3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1610-0393-294A-B3E1-9C6A0B1B7E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011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D1850-AAFC-A45D-BE57-53904DAE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D807E-862B-AFB7-7AFE-C0D745BB2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4525CB-F031-CE27-4645-DFA86DB9E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026F75-2B85-B782-0C55-CC8DAA79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6FEE-54D9-C64B-BFDC-2639EB53E1FB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50F8BE-59AF-94A9-FAFF-78337137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5EC221-9602-88B9-62C6-373B3E45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1610-0393-294A-B3E1-9C6A0B1B7E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531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A091F-2CE3-7AAE-FE5B-1B7D43C3C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7DBC9D-CFA0-56D2-5EE0-4F4A95028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BD49CD-7CD1-4525-ABAB-E82D4692F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138ABB-50A8-1929-8B48-65876EF08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BDF38C-5B64-7157-6D3B-68DC3C16E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44CFCA-CEA7-E204-812C-10B4957C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6FEE-54D9-C64B-BFDC-2639EB53E1FB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1A1431-88F7-7B91-0784-BE1843EA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B54402-2FF6-39FB-1165-62540FD9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1610-0393-294A-B3E1-9C6A0B1B7E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744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F1488-57AD-F598-AE61-CF40504F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89AF21-37C7-0A33-BA90-BF8252BC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6FEE-54D9-C64B-BFDC-2639EB53E1FB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A02824-57A1-7322-E0C1-F2571443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0B26E2-7AD7-2855-D98F-EF5852FC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1610-0393-294A-B3E1-9C6A0B1B7E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673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17C55E-0490-CE13-9295-49884277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6FEE-54D9-C64B-BFDC-2639EB53E1FB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F74860-5DD3-9AFD-37E8-406FF29A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5AFF6C-4930-1E19-B2ED-62D88B5D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1610-0393-294A-B3E1-9C6A0B1B7E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371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DFF0C-93F4-E2BC-F8A0-DE54CAD1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2861B-3DB2-5173-BACB-5A29D91DF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D44B27-C037-5D4C-61B5-708BB4B2B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1AC058-98D1-06F3-B6B9-918C36D3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6FEE-54D9-C64B-BFDC-2639EB53E1FB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62A160-F8FB-7907-AD7D-43143070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5391B0-0507-1A35-0BEC-FD8BD974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1610-0393-294A-B3E1-9C6A0B1B7E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34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F9B54-41C9-2BD3-983A-F309B0FC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E7F659-A45A-A126-F9D9-CC60FD708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C18ABF-A05D-590B-7FD4-23866D8D0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681520-E082-5874-4E78-554C459C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6FEE-54D9-C64B-BFDC-2639EB53E1FB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FD2614-A7EF-75EF-0A3C-B31F0BE2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5D9D9A-208E-B731-84E4-39529E3C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1610-0393-294A-B3E1-9C6A0B1B7E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694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D7C257-3A99-1E29-A868-5BCFE69D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F2A59B-3F76-B1C4-C3A7-33EE394A9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39A04-439C-E57B-2642-7E258B9A4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96FEE-54D9-C64B-BFDC-2639EB53E1FB}" type="datetimeFigureOut">
              <a:rPr kumimoji="1" lang="ko-Kore-KR" altLang="en-US" smtClean="0"/>
              <a:t>2022. 5. 16.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33DB8-5D55-AC04-6738-6530488C1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D2481-5D86-F69F-D84F-C04747340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A1610-0393-294A-B3E1-9C6A0B1B7EE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87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911728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800" b="1" dirty="0" err="1">
                <a:solidFill>
                  <a:srgbClr val="2E75B6"/>
                </a:solidFill>
              </a:rPr>
              <a:t>Eurocrypt</a:t>
            </a:r>
            <a:r>
              <a:rPr lang="en-US" altLang="ko-KR" sz="4800" b="1" dirty="0">
                <a:solidFill>
                  <a:srgbClr val="2E75B6"/>
                </a:solidFill>
              </a:rPr>
              <a:t> </a:t>
            </a:r>
            <a:r>
              <a:rPr lang="ko-KR" altLang="en-US" sz="4800" b="1" dirty="0">
                <a:solidFill>
                  <a:srgbClr val="2E75B6"/>
                </a:solidFill>
              </a:rPr>
              <a:t>구현 버그</a:t>
            </a:r>
            <a:r>
              <a:rPr lang="en-US" altLang="ko-KR" sz="4800" b="1" dirty="0">
                <a:solidFill>
                  <a:srgbClr val="2E75B6"/>
                </a:solidFill>
              </a:rPr>
              <a:t> </a:t>
            </a:r>
            <a:r>
              <a:rPr lang="ko-KR" altLang="en-US" sz="4800" b="1" dirty="0">
                <a:solidFill>
                  <a:srgbClr val="2E75B6"/>
                </a:solidFill>
              </a:rPr>
              <a:t>수정</a:t>
            </a:r>
            <a:endParaRPr lang="ko-KR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25503-0B4D-914A-8611-3A7478C4F07B}"/>
              </a:ext>
            </a:extLst>
          </p:cNvPr>
          <p:cNvSpPr txBox="1"/>
          <p:nvPr/>
        </p:nvSpPr>
        <p:spPr>
          <a:xfrm>
            <a:off x="5657418" y="42195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장경배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C6EE8A-59BD-D637-3AF4-485052A259FB}"/>
              </a:ext>
            </a:extLst>
          </p:cNvPr>
          <p:cNvSpPr/>
          <p:nvPr/>
        </p:nvSpPr>
        <p:spPr>
          <a:xfrm>
            <a:off x="4466194" y="4715782"/>
            <a:ext cx="3259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https://youtu.be/M2M-9twOg3k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3DB444-56B0-E54A-9EE4-D970340A84B7}"/>
              </a:ext>
            </a:extLst>
          </p:cNvPr>
          <p:cNvSpPr/>
          <p:nvPr/>
        </p:nvSpPr>
        <p:spPr>
          <a:xfrm>
            <a:off x="304800" y="142875"/>
            <a:ext cx="11639550" cy="1047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6AE7D-0366-1D4E-8071-FE2C82B4FBE4}"/>
              </a:ext>
            </a:extLst>
          </p:cNvPr>
          <p:cNvSpPr txBox="1"/>
          <p:nvPr/>
        </p:nvSpPr>
        <p:spPr>
          <a:xfrm>
            <a:off x="4259414" y="2959640"/>
            <a:ext cx="371127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500" dirty="0"/>
              <a:t>감사합니다</a:t>
            </a:r>
            <a:endParaRPr kumimoji="1" lang="ko-Kore-KR" altLang="en-US" sz="5500" dirty="0"/>
          </a:p>
        </p:txBody>
      </p:sp>
    </p:spTree>
    <p:extLst>
      <p:ext uri="{BB962C8B-B14F-4D97-AF65-F5344CB8AC3E}">
        <p14:creationId xmlns:p14="http://schemas.microsoft.com/office/powerpoint/2010/main" val="336877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5EE45ECF-5BE0-E24F-297B-91FE91E28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31" y="4520407"/>
            <a:ext cx="7570273" cy="1306445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8A275BB6-C299-CDCA-5096-81C96E6A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 err="1"/>
              <a:t>Eurocrypt</a:t>
            </a:r>
            <a:r>
              <a:rPr lang="en-US" altLang="ko-Kore-KR" dirty="0"/>
              <a:t> AES Implementation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5E4FE-48AE-6258-9BD8-953E31C142A4}"/>
              </a:ext>
            </a:extLst>
          </p:cNvPr>
          <p:cNvSpPr txBox="1"/>
          <p:nvPr/>
        </p:nvSpPr>
        <p:spPr>
          <a:xfrm>
            <a:off x="382785" y="1264024"/>
            <a:ext cx="1165905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200" b="1" dirty="0" err="1"/>
              <a:t>Eurocrypt</a:t>
            </a:r>
            <a:r>
              <a:rPr kumimoji="1" lang="ko-KR" altLang="en-US" sz="2200" b="1" dirty="0"/>
              <a:t> 논문에서 추정한 자원들과 구현 기법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</a:t>
            </a:r>
            <a:r>
              <a:rPr kumimoji="1" lang="en-US" altLang="ko-KR" sz="2200" b="1" dirty="0"/>
              <a:t>Q# </a:t>
            </a:r>
            <a:r>
              <a:rPr kumimoji="1" lang="ko-KR" altLang="en-US" sz="2200" b="1" dirty="0"/>
              <a:t>소스 코드에 대한 분석</a:t>
            </a:r>
            <a:r>
              <a:rPr kumimoji="1" lang="ko-KR" altLang="en-US" sz="2200" dirty="0"/>
              <a:t>을 </a:t>
            </a:r>
            <a:r>
              <a:rPr kumimoji="1" lang="ko-KR" altLang="en-US" sz="2200" b="1" dirty="0">
                <a:solidFill>
                  <a:srgbClr val="FF0000"/>
                </a:solidFill>
              </a:rPr>
              <a:t>상호 비교</a:t>
            </a:r>
            <a:endParaRPr kumimoji="1" lang="en-US" altLang="ko-KR" sz="2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sz="2200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875950-F552-3103-44C3-87953CD55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00" y="2085178"/>
            <a:ext cx="7570273" cy="16387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753AF72-3FD3-8814-44C7-77566AB3B43A}"/>
              </a:ext>
            </a:extLst>
          </p:cNvPr>
          <p:cNvSpPr/>
          <p:nvPr/>
        </p:nvSpPr>
        <p:spPr>
          <a:xfrm>
            <a:off x="1558331" y="3312001"/>
            <a:ext cx="7365321" cy="2945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132FA5-8E19-3BDF-0619-09F741988FA2}"/>
              </a:ext>
            </a:extLst>
          </p:cNvPr>
          <p:cNvSpPr txBox="1"/>
          <p:nvPr/>
        </p:nvSpPr>
        <p:spPr>
          <a:xfrm>
            <a:off x="2991971" y="3699680"/>
            <a:ext cx="460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 </a:t>
            </a:r>
            <a:r>
              <a:rPr kumimoji="1" lang="en-US" altLang="ko-KR" b="1" dirty="0"/>
              <a:t>S-box</a:t>
            </a:r>
            <a:r>
              <a:rPr kumimoji="1" lang="ko-KR" altLang="en-US" b="1" dirty="0"/>
              <a:t>에 사용되는 양자 자원들</a:t>
            </a:r>
            <a:r>
              <a:rPr kumimoji="1" lang="en-US" altLang="ko-KR" b="1" dirty="0"/>
              <a:t>(</a:t>
            </a:r>
            <a:r>
              <a:rPr kumimoji="1" lang="en-US" altLang="ko-KR" b="1" dirty="0" err="1"/>
              <a:t>Eurocrypt</a:t>
            </a:r>
            <a:r>
              <a:rPr kumimoji="1" lang="en-US" altLang="ko-KR" b="1" dirty="0"/>
              <a:t>)</a:t>
            </a:r>
            <a:r>
              <a:rPr kumimoji="1" lang="en-US" altLang="ko-KR" dirty="0"/>
              <a:t> &gt;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D88887-A0FF-55C1-C182-F31AB94EABC7}"/>
              </a:ext>
            </a:extLst>
          </p:cNvPr>
          <p:cNvSpPr txBox="1"/>
          <p:nvPr/>
        </p:nvSpPr>
        <p:spPr>
          <a:xfrm>
            <a:off x="3226528" y="5876907"/>
            <a:ext cx="418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 </a:t>
            </a:r>
            <a:r>
              <a:rPr kumimoji="1" lang="en-US" altLang="ko-KR" b="1" dirty="0"/>
              <a:t>AES</a:t>
            </a:r>
            <a:r>
              <a:rPr kumimoji="1" lang="ko-KR" altLang="en-US" b="1" dirty="0"/>
              <a:t> 양자 회로 </a:t>
            </a:r>
            <a:r>
              <a:rPr kumimoji="1" lang="en-US" altLang="ko-KR" b="1" dirty="0"/>
              <a:t>oracle </a:t>
            </a:r>
            <a:r>
              <a:rPr kumimoji="1" lang="ko-KR" altLang="en-US" b="1" dirty="0"/>
              <a:t>비용 </a:t>
            </a:r>
            <a:r>
              <a:rPr kumimoji="1" lang="en-US" altLang="ko-KR" b="1" dirty="0"/>
              <a:t>(</a:t>
            </a:r>
            <a:r>
              <a:rPr kumimoji="1" lang="en-US" altLang="ko-KR" b="1" dirty="0" err="1"/>
              <a:t>Eurocrypt</a:t>
            </a:r>
            <a:r>
              <a:rPr kumimoji="1" lang="en-US" altLang="ko-KR" b="1" dirty="0"/>
              <a:t>)</a:t>
            </a:r>
            <a:r>
              <a:rPr kumimoji="1" lang="en-US" altLang="ko-KR" dirty="0"/>
              <a:t> &gt;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9809F2-AAE2-B6D7-42F8-7CED2EBABF50}"/>
              </a:ext>
            </a:extLst>
          </p:cNvPr>
          <p:cNvSpPr/>
          <p:nvPr/>
        </p:nvSpPr>
        <p:spPr>
          <a:xfrm>
            <a:off x="8599932" y="5005982"/>
            <a:ext cx="528672" cy="267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3A72AB-76E5-0B17-072C-7AD8AF23CDF4}"/>
              </a:ext>
            </a:extLst>
          </p:cNvPr>
          <p:cNvSpPr/>
          <p:nvPr/>
        </p:nvSpPr>
        <p:spPr>
          <a:xfrm>
            <a:off x="1668442" y="5003383"/>
            <a:ext cx="2381082" cy="2677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793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id="{1BD58648-88D0-A0ED-B8AF-11FA02A5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" altLang="ko-Kore-KR" dirty="0"/>
              <a:t>Non-parallelizable </a:t>
            </a:r>
            <a:r>
              <a:rPr lang="en" altLang="ko-Kore-KR" dirty="0" err="1"/>
              <a:t>SubBytes</a:t>
            </a:r>
            <a:endParaRPr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72B130-F4FA-3F08-B448-6AD1A870D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298" y="3060512"/>
            <a:ext cx="7655403" cy="32822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A40255-4260-3049-39B6-E3A293233AA1}"/>
              </a:ext>
            </a:extLst>
          </p:cNvPr>
          <p:cNvSpPr txBox="1"/>
          <p:nvPr/>
        </p:nvSpPr>
        <p:spPr>
          <a:xfrm>
            <a:off x="411920" y="1273245"/>
            <a:ext cx="52510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Plaintext &amp; Key </a:t>
            </a:r>
            <a:r>
              <a:rPr kumimoji="1" lang="en-US" altLang="ko-Kore-KR" dirty="0"/>
              <a:t>: 256 Qubits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 err="1"/>
              <a:t>SubBytes</a:t>
            </a:r>
            <a:r>
              <a:rPr kumimoji="1" lang="en-US" altLang="ko-Kore-KR" b="1" dirty="0"/>
              <a:t> </a:t>
            </a:r>
            <a:r>
              <a:rPr kumimoji="1" lang="ko-KR" altLang="en-US" b="1" dirty="0"/>
              <a:t>출력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1280</a:t>
            </a:r>
            <a:r>
              <a:rPr kumimoji="1" lang="ko-KR" altLang="en-US" dirty="0"/>
              <a:t> </a:t>
            </a:r>
            <a:r>
              <a:rPr kumimoji="1" lang="en-US" altLang="ko-KR" dirty="0"/>
              <a:t>Qubits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 err="1"/>
              <a:t>SBox</a:t>
            </a:r>
            <a:r>
              <a:rPr kumimoji="1" lang="en-US" altLang="ko-Kore-KR" b="1" dirty="0"/>
              <a:t> Ancilla Qubits</a:t>
            </a:r>
            <a:r>
              <a:rPr kumimoji="1" lang="en-US" altLang="ko-Kore-KR" dirty="0"/>
              <a:t> : 120 Qubits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b="1" dirty="0"/>
              <a:t>현재</a:t>
            </a:r>
            <a:r>
              <a:rPr kumimoji="1" lang="ko-KR" altLang="en-US" b="1" dirty="0"/>
              <a:t> 까지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</a:t>
            </a:r>
            <a:r>
              <a:rPr kumimoji="1" lang="ko-Kore-KR" altLang="en-US" b="1" dirty="0"/>
              <a:t>총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1,656</a:t>
            </a:r>
            <a:r>
              <a:rPr kumimoji="1" lang="ko-KR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Qubits</a:t>
            </a:r>
            <a:endParaRPr kumimoji="1" lang="en-US" altLang="ko-KR" b="1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b="1" dirty="0" err="1">
                <a:solidFill>
                  <a:schemeClr val="accent1"/>
                </a:solidFill>
                <a:sym typeface="Wingdings" pitchFamily="2" charset="2"/>
              </a:rPr>
              <a:t>SubBytes</a:t>
            </a:r>
            <a:r>
              <a:rPr kumimoji="1" lang="ko-KR" altLang="en-US" b="1" dirty="0">
                <a:solidFill>
                  <a:schemeClr val="accent1"/>
                </a:solidFill>
                <a:sym typeface="Wingdings" pitchFamily="2" charset="2"/>
              </a:rPr>
              <a:t>에 대한 </a:t>
            </a:r>
            <a:r>
              <a:rPr kumimoji="1" lang="en-US" altLang="ko-KR" b="1" dirty="0">
                <a:solidFill>
                  <a:srgbClr val="FF0000"/>
                </a:solidFill>
                <a:sym typeface="Wingdings" pitchFamily="2" charset="2"/>
              </a:rPr>
              <a:t>Ancilla Qubits </a:t>
            </a:r>
            <a:r>
              <a:rPr kumimoji="1" lang="ko-KR" altLang="en-US" b="1" dirty="0">
                <a:solidFill>
                  <a:srgbClr val="FF0000"/>
                </a:solidFill>
                <a:sym typeface="Wingdings" pitchFamily="2" charset="2"/>
              </a:rPr>
              <a:t>한</a:t>
            </a:r>
            <a:r>
              <a:rPr kumimoji="1" lang="en-US" altLang="ko-KR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ko-KR" altLang="en-US" b="1" dirty="0">
                <a:solidFill>
                  <a:srgbClr val="FF0000"/>
                </a:solidFill>
                <a:sym typeface="Wingdings" pitchFamily="2" charset="2"/>
              </a:rPr>
              <a:t>세트만</a:t>
            </a:r>
            <a:r>
              <a:rPr kumimoji="1" lang="ko-KR" altLang="en-US" b="1" dirty="0">
                <a:solidFill>
                  <a:schemeClr val="accent1"/>
                </a:solidFill>
                <a:sym typeface="Wingdings" pitchFamily="2" charset="2"/>
              </a:rPr>
              <a:t>을 사용</a:t>
            </a:r>
            <a:endParaRPr kumimoji="1" lang="en-US" altLang="ko-Kore-K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10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E30CAF7-E8FC-530C-7C3B-40360F058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22" y="1972642"/>
            <a:ext cx="4680305" cy="23902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제목 2">
            <a:extLst>
              <a:ext uri="{FF2B5EF4-FFF2-40B4-BE49-F238E27FC236}">
                <a16:creationId xmlns:a16="http://schemas.microsoft.com/office/drawing/2014/main" id="{945EEE4C-751C-28BB-34ED-60596384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" altLang="ko-Kore-KR" dirty="0"/>
              <a:t>Non-parallelizable </a:t>
            </a:r>
            <a:r>
              <a:rPr lang="en" altLang="ko-Kore-KR" dirty="0" err="1"/>
              <a:t>SubBytes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71499-A77F-972F-69C5-9A76CF88FD42}"/>
              </a:ext>
            </a:extLst>
          </p:cNvPr>
          <p:cNvSpPr txBox="1"/>
          <p:nvPr/>
        </p:nvSpPr>
        <p:spPr>
          <a:xfrm>
            <a:off x="263707" y="1190565"/>
            <a:ext cx="10384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b="1" dirty="0">
                <a:solidFill>
                  <a:srgbClr val="FF0000"/>
                </a:solidFill>
              </a:rPr>
              <a:t>하나의</a:t>
            </a:r>
            <a:r>
              <a:rPr kumimoji="1" lang="ko-KR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Ancilla </a:t>
            </a:r>
            <a:r>
              <a:rPr kumimoji="1" lang="ko-KR" altLang="en-US" b="1" dirty="0">
                <a:solidFill>
                  <a:srgbClr val="FF0000"/>
                </a:solidFill>
              </a:rPr>
              <a:t>세트</a:t>
            </a:r>
            <a:r>
              <a:rPr kumimoji="1" lang="en-US" altLang="ko-KR" b="1" dirty="0">
                <a:solidFill>
                  <a:srgbClr val="FF0000"/>
                </a:solidFill>
              </a:rPr>
              <a:t>(120 Qubits)</a:t>
            </a:r>
            <a:r>
              <a:rPr kumimoji="1" lang="ko-KR" altLang="en-US" b="1" dirty="0">
                <a:solidFill>
                  <a:srgbClr val="FF0000"/>
                </a:solidFill>
              </a:rPr>
              <a:t>만을 사용하는 </a:t>
            </a:r>
            <a:r>
              <a:rPr kumimoji="1" lang="ko-KR" altLang="en-US" b="1" dirty="0"/>
              <a:t>방식의 회로 구조</a:t>
            </a:r>
            <a:endParaRPr kumimoji="1"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순차적인 </a:t>
            </a:r>
            <a:r>
              <a:rPr kumimoji="1" lang="en-US" altLang="ko-KR" dirty="0" err="1"/>
              <a:t>Sbox</a:t>
            </a:r>
            <a:r>
              <a:rPr kumimoji="1" lang="ko-KR" altLang="en-US" dirty="0"/>
              <a:t> 실행이 강요되지만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 </a:t>
            </a:r>
            <a:r>
              <a:rPr kumimoji="1" lang="ko-KR" altLang="en-US" b="1" dirty="0"/>
              <a:t>모든 </a:t>
            </a:r>
            <a:r>
              <a:rPr kumimoji="1" lang="en-US" altLang="ko-KR" b="1" dirty="0" err="1"/>
              <a:t>Sbox</a:t>
            </a:r>
            <a:r>
              <a:rPr kumimoji="1" lang="ko-KR" altLang="en-US" b="1" dirty="0"/>
              <a:t>들이 병렬로 동작하는 </a:t>
            </a:r>
            <a:r>
              <a:rPr kumimoji="1" lang="en-US" altLang="ko-KR" b="1" dirty="0"/>
              <a:t>Full Depth</a:t>
            </a:r>
            <a:r>
              <a:rPr kumimoji="1" lang="ko-KR" altLang="en-US" b="1" dirty="0"/>
              <a:t>가 추정</a:t>
            </a:r>
            <a:r>
              <a:rPr kumimoji="1" lang="ko-KR" altLang="en-US" dirty="0"/>
              <a:t>되고 있음</a:t>
            </a:r>
            <a:r>
              <a:rPr kumimoji="1" lang="en-US" altLang="ko-KR" dirty="0"/>
              <a:t>.</a:t>
            </a:r>
            <a:endParaRPr kumimoji="1" lang="ko-Kore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65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84C2DEA-D989-B91C-88F6-422EB39C4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7" y="4356131"/>
            <a:ext cx="6258308" cy="6097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6632D5C-C4F9-9F4B-DED8-E0049102B131}"/>
              </a:ext>
            </a:extLst>
          </p:cNvPr>
          <p:cNvSpPr/>
          <p:nvPr/>
        </p:nvSpPr>
        <p:spPr>
          <a:xfrm>
            <a:off x="5632871" y="4430057"/>
            <a:ext cx="730764" cy="5542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D148F2B-6899-8815-E81A-D8160FD238DB}"/>
              </a:ext>
            </a:extLst>
          </p:cNvPr>
          <p:cNvCxnSpPr/>
          <p:nvPr/>
        </p:nvCxnSpPr>
        <p:spPr>
          <a:xfrm flipV="1">
            <a:off x="6367734" y="4027920"/>
            <a:ext cx="852478" cy="41444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C1F003-7085-4999-D808-0C568A122474}"/>
              </a:ext>
            </a:extLst>
          </p:cNvPr>
          <p:cNvSpPr txBox="1"/>
          <p:nvPr/>
        </p:nvSpPr>
        <p:spPr>
          <a:xfrm>
            <a:off x="7220212" y="377276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2</a:t>
            </a:r>
            <a:r>
              <a:rPr kumimoji="1" lang="en-US" altLang="ko-KR" b="1" dirty="0">
                <a:solidFill>
                  <a:srgbClr val="FF0000"/>
                </a:solidFill>
              </a:rPr>
              <a:t>,816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E4FBED-400D-75AE-ED72-003A1AFB3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7" y="5508236"/>
            <a:ext cx="4700544" cy="10175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AD70FE4-83F6-82D1-AE71-4C2348A71780}"/>
              </a:ext>
            </a:extLst>
          </p:cNvPr>
          <p:cNvSpPr/>
          <p:nvPr/>
        </p:nvSpPr>
        <p:spPr>
          <a:xfrm>
            <a:off x="4430542" y="6270800"/>
            <a:ext cx="374717" cy="1932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81A9856-38AC-D581-5488-55FDA19C9346}"/>
              </a:ext>
            </a:extLst>
          </p:cNvPr>
          <p:cNvCxnSpPr>
            <a:cxnSpLocks/>
          </p:cNvCxnSpPr>
          <p:nvPr/>
        </p:nvCxnSpPr>
        <p:spPr>
          <a:xfrm flipV="1">
            <a:off x="4805259" y="5980599"/>
            <a:ext cx="519918" cy="30708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BC0410-E53A-373F-2E94-FE1E8C08C598}"/>
              </a:ext>
            </a:extLst>
          </p:cNvPr>
          <p:cNvSpPr txBox="1"/>
          <p:nvPr/>
        </p:nvSpPr>
        <p:spPr>
          <a:xfrm>
            <a:off x="5163852" y="5635143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101</a:t>
            </a:r>
            <a:r>
              <a:rPr kumimoji="1" lang="ko-KR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X 10 = 1,010 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0BE9E64-7626-36A2-B194-F697FE968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122" y="5709547"/>
            <a:ext cx="4700544" cy="8001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66D109-1013-16B0-DFCF-7FA7532FE3B8}"/>
              </a:ext>
            </a:extLst>
          </p:cNvPr>
          <p:cNvSpPr txBox="1"/>
          <p:nvPr/>
        </p:nvSpPr>
        <p:spPr>
          <a:xfrm>
            <a:off x="10427469" y="5101206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111</a:t>
            </a:r>
            <a:r>
              <a:rPr kumimoji="1" lang="ko-KR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X 10 = 1,110 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1190993-74A3-C5DE-FF71-3B61AADC9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954331" y="-948295"/>
            <a:ext cx="2168538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제목 2">
            <a:extLst>
              <a:ext uri="{FF2B5EF4-FFF2-40B4-BE49-F238E27FC236}">
                <a16:creationId xmlns:a16="http://schemas.microsoft.com/office/drawing/2014/main" id="{8E940BEF-0A3E-0737-119D-69CD4C28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" altLang="ko-Kore-KR" dirty="0"/>
              <a:t>Non-parallelizable </a:t>
            </a:r>
            <a:r>
              <a:rPr lang="en" altLang="ko-Kore-KR" dirty="0" err="1"/>
              <a:t>SubBytes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B93CD8-784B-7546-E5FB-F5E68AC9E2DD}"/>
              </a:ext>
            </a:extLst>
          </p:cNvPr>
          <p:cNvSpPr/>
          <p:nvPr/>
        </p:nvSpPr>
        <p:spPr>
          <a:xfrm>
            <a:off x="10954602" y="6059722"/>
            <a:ext cx="374717" cy="1932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EF7FB12-0385-A8BB-839C-4A18CE6CA866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1141961" y="5532091"/>
            <a:ext cx="314165" cy="52763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36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>
            <a:extLst>
              <a:ext uri="{FF2B5EF4-FFF2-40B4-BE49-F238E27FC236}">
                <a16:creationId xmlns:a16="http://schemas.microsoft.com/office/drawing/2014/main" id="{15CD9226-1F69-BFEE-E664-4653D0A7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" altLang="ko-Kore-KR" dirty="0"/>
              <a:t>Uninitialized Ancilla Qubits in </a:t>
            </a:r>
            <a:r>
              <a:rPr lang="en" altLang="ko-Kore-KR" dirty="0" err="1"/>
              <a:t>SubBytes</a:t>
            </a:r>
            <a:r>
              <a:rPr lang="en" altLang="ko-Kore-KR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26DCA5-B5FD-2501-0C93-83565EB1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140" y="3119826"/>
            <a:ext cx="6356705" cy="3246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7396D9-4DEF-8979-1863-CB6FF7F302C4}"/>
              </a:ext>
            </a:extLst>
          </p:cNvPr>
          <p:cNvSpPr txBox="1"/>
          <p:nvPr/>
        </p:nvSpPr>
        <p:spPr>
          <a:xfrm>
            <a:off x="263707" y="1190565"/>
            <a:ext cx="108250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b="1" dirty="0">
                <a:solidFill>
                  <a:srgbClr val="FF0000"/>
                </a:solidFill>
              </a:rPr>
              <a:t>Ancilla </a:t>
            </a:r>
            <a:r>
              <a:rPr kumimoji="1" lang="ko-KR" altLang="en-US" b="1" dirty="0">
                <a:solidFill>
                  <a:srgbClr val="FF0000"/>
                </a:solidFill>
              </a:rPr>
              <a:t>세트를 초기화</a:t>
            </a:r>
            <a:r>
              <a:rPr kumimoji="1" lang="en-US" altLang="ko-KR" b="1" dirty="0">
                <a:solidFill>
                  <a:srgbClr val="FF0000"/>
                </a:solidFill>
              </a:rPr>
              <a:t> (Clean qubits) </a:t>
            </a:r>
            <a:r>
              <a:rPr kumimoji="1" lang="ko-KR" altLang="en-US" b="1" dirty="0">
                <a:solidFill>
                  <a:srgbClr val="FF0000"/>
                </a:solidFill>
              </a:rPr>
              <a:t>하는 </a:t>
            </a:r>
            <a:r>
              <a:rPr kumimoji="1" lang="en-US" altLang="ko-KR" b="1" dirty="0">
                <a:solidFill>
                  <a:srgbClr val="FF0000"/>
                </a:solidFill>
              </a:rPr>
              <a:t>reverse</a:t>
            </a:r>
            <a:r>
              <a:rPr kumimoji="1" lang="ko-KR" altLang="en-US" b="1" dirty="0">
                <a:solidFill>
                  <a:srgbClr val="FF0000"/>
                </a:solidFill>
              </a:rPr>
              <a:t> 연산 생략</a:t>
            </a:r>
            <a:endParaRPr kumimoji="1"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Ancilla Qubits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S-box </a:t>
            </a:r>
            <a:r>
              <a:rPr kumimoji="1" lang="ko-KR" altLang="en-US" dirty="0"/>
              <a:t>동작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여전히 </a:t>
            </a:r>
            <a:r>
              <a:rPr kumimoji="1" lang="en-US" altLang="ko-KR" b="1" dirty="0">
                <a:solidFill>
                  <a:srgbClr val="FF0000"/>
                </a:solidFill>
              </a:rPr>
              <a:t>output</a:t>
            </a:r>
            <a:r>
              <a:rPr kumimoji="1" lang="ko-KR" altLang="en-US" b="1" dirty="0">
                <a:solidFill>
                  <a:srgbClr val="FF0000"/>
                </a:solidFill>
              </a:rPr>
              <a:t>을 생성하는데 계산된 </a:t>
            </a:r>
            <a:r>
              <a:rPr kumimoji="1" lang="en-US" altLang="ko-KR" b="1" dirty="0">
                <a:solidFill>
                  <a:srgbClr val="FF0000"/>
                </a:solidFill>
              </a:rPr>
              <a:t>temp </a:t>
            </a:r>
            <a:r>
              <a:rPr kumimoji="1" lang="ko-KR" altLang="en-US" b="1" dirty="0">
                <a:solidFill>
                  <a:srgbClr val="FF0000"/>
                </a:solidFill>
              </a:rPr>
              <a:t>값들을 가지고 있는 상태</a:t>
            </a:r>
            <a:r>
              <a:rPr kumimoji="1" lang="ko-KR" altLang="en-US" dirty="0"/>
              <a:t>임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Ancilla </a:t>
            </a:r>
            <a:r>
              <a:rPr kumimoji="1" lang="ko-KR" altLang="en-US" dirty="0"/>
              <a:t>세트를 </a:t>
            </a:r>
            <a:r>
              <a:rPr kumimoji="1" lang="ko-KR" altLang="en-US" b="1" dirty="0">
                <a:solidFill>
                  <a:schemeClr val="accent1"/>
                </a:solidFill>
              </a:rPr>
              <a:t>재사용</a:t>
            </a:r>
            <a:r>
              <a:rPr kumimoji="1" lang="ko-KR" altLang="en-US" dirty="0"/>
              <a:t>하기 위해서는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chemeClr val="accent1"/>
                </a:solidFill>
              </a:rPr>
              <a:t>reverse</a:t>
            </a:r>
            <a:r>
              <a:rPr kumimoji="1" lang="ko-KR" altLang="en-US" b="1" dirty="0">
                <a:solidFill>
                  <a:schemeClr val="accent1"/>
                </a:solidFill>
              </a:rPr>
              <a:t> 연산을 수행하여 </a:t>
            </a:r>
            <a:r>
              <a:rPr kumimoji="1" lang="en-US" altLang="ko-KR" b="1" dirty="0">
                <a:solidFill>
                  <a:schemeClr val="accent1"/>
                </a:solidFill>
              </a:rPr>
              <a:t>0</a:t>
            </a:r>
            <a:r>
              <a:rPr kumimoji="1" lang="ko-KR" altLang="en-US" b="1" dirty="0">
                <a:solidFill>
                  <a:schemeClr val="accent1"/>
                </a:solidFill>
              </a:rPr>
              <a:t> 상태의 </a:t>
            </a:r>
            <a:r>
              <a:rPr kumimoji="1" lang="en-US" altLang="ko-KR" b="1" dirty="0">
                <a:solidFill>
                  <a:schemeClr val="accent1"/>
                </a:solidFill>
              </a:rPr>
              <a:t>Qubits</a:t>
            </a:r>
            <a:r>
              <a:rPr kumimoji="1" lang="ko-KR" altLang="en-US" b="1" dirty="0" err="1">
                <a:solidFill>
                  <a:schemeClr val="accent1"/>
                </a:solidFill>
              </a:rPr>
              <a:t>으로</a:t>
            </a:r>
            <a:r>
              <a:rPr kumimoji="1" lang="ko-KR" altLang="en-US" b="1" dirty="0">
                <a:solidFill>
                  <a:schemeClr val="accent1"/>
                </a:solidFill>
              </a:rPr>
              <a:t> 만들어주어야 함</a:t>
            </a:r>
            <a:endParaRPr kumimoji="1" lang="en-US" altLang="ko-KR" b="1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 err="1"/>
              <a:t>Eurocrypt</a:t>
            </a:r>
            <a:r>
              <a:rPr kumimoji="1" lang="ko-KR" altLang="en-US" b="1" dirty="0"/>
              <a:t>에서는 </a:t>
            </a:r>
            <a:r>
              <a:rPr kumimoji="1" lang="en-US" altLang="ko-KR" b="1" dirty="0"/>
              <a:t>reverse</a:t>
            </a:r>
            <a:r>
              <a:rPr kumimoji="1" lang="ko-KR" altLang="en-US" b="1" dirty="0"/>
              <a:t> 연산</a:t>
            </a:r>
            <a:r>
              <a:rPr kumimoji="1" lang="en-US" altLang="ko-KR" b="1" dirty="0"/>
              <a:t>(Clean Qubits)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생략하고 </a:t>
            </a:r>
            <a:r>
              <a:rPr kumimoji="1" lang="en-US" altLang="ko-KR" b="1" dirty="0"/>
              <a:t>Ancilla set</a:t>
            </a:r>
            <a:r>
              <a:rPr kumimoji="1" lang="ko-KR" altLang="en-US" b="1" dirty="0"/>
              <a:t>을 재사용</a:t>
            </a:r>
            <a:endParaRPr kumimoji="1" lang="en-US" altLang="ko-KR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reverse </a:t>
            </a:r>
            <a:r>
              <a:rPr lang="ko-KR" altLang="en-US" dirty="0"/>
              <a:t>연산을 생략하고 </a:t>
            </a:r>
            <a:r>
              <a:rPr lang="en" altLang="ko-Kore-KR" b="1" dirty="0"/>
              <a:t>0xffffff</a:t>
            </a:r>
            <a:r>
              <a:rPr lang="en" altLang="ko-Kore-KR" b="1" dirty="0">
                <a:solidFill>
                  <a:srgbClr val="FF0000"/>
                </a:solidFill>
              </a:rPr>
              <a:t>ff</a:t>
            </a:r>
            <a:r>
              <a:rPr lang="en" altLang="ko-Kore-KR" dirty="0"/>
              <a:t> </a:t>
            </a:r>
            <a:r>
              <a:rPr lang="ko-KR" altLang="en-US" dirty="0"/>
              <a:t>에 대한</a:t>
            </a:r>
            <a:r>
              <a:rPr lang="en-US" altLang="ko-KR" dirty="0"/>
              <a:t> Output</a:t>
            </a:r>
            <a:r>
              <a:rPr lang="ko-KR" altLang="en-US" dirty="0"/>
              <a:t>을 생성해 본 결과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" altLang="ko-Kore-KR" b="1" dirty="0"/>
              <a:t>0x6a4e62</a:t>
            </a:r>
            <a:r>
              <a:rPr lang="en" altLang="ko-Kore-KR" b="1" dirty="0">
                <a:solidFill>
                  <a:srgbClr val="FF0000"/>
                </a:solidFill>
              </a:rPr>
              <a:t>16</a:t>
            </a:r>
            <a:r>
              <a:rPr lang="en" altLang="ko-Kore-KR" dirty="0"/>
              <a:t> </a:t>
            </a:r>
            <a:r>
              <a:rPr lang="ko-KR" altLang="en-US" dirty="0"/>
              <a:t>생성</a:t>
            </a:r>
            <a:endParaRPr lang="en" altLang="ko-Kore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ore-KR" altLang="en-US" b="1" dirty="0"/>
              <a:t>첫번째</a:t>
            </a:r>
            <a:r>
              <a:rPr kumimoji="1" lang="ko-KR" altLang="en-US" b="1" dirty="0"/>
              <a:t> </a:t>
            </a:r>
            <a:r>
              <a:rPr kumimoji="1" lang="en-US" altLang="ko-KR" b="1" dirty="0" err="1"/>
              <a:t>Sbox</a:t>
            </a:r>
            <a:r>
              <a:rPr kumimoji="1" lang="ko-KR" altLang="en-US" b="1" dirty="0" err="1"/>
              <a:t>를</a:t>
            </a:r>
            <a:r>
              <a:rPr kumimoji="1" lang="ko-KR" altLang="en-US" b="1" dirty="0"/>
              <a:t> 제외하고 잘못된 </a:t>
            </a:r>
            <a:r>
              <a:rPr kumimoji="1" lang="en-US" altLang="ko-KR" b="1" dirty="0"/>
              <a:t>Output </a:t>
            </a:r>
            <a:r>
              <a:rPr kumimoji="1" lang="ko-KR" altLang="en-US" b="1" dirty="0"/>
              <a:t>생성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0498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id="{93ECC31A-61DD-F0D4-1AD4-741EDB37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" altLang="ko-Kore-KR" dirty="0"/>
              <a:t>Corrected </a:t>
            </a:r>
            <a:r>
              <a:rPr lang="en-US" altLang="ko-Kore-KR" dirty="0"/>
              <a:t>Report</a:t>
            </a:r>
            <a:endParaRPr lang="en" altLang="ko-Kore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6748F-344C-646D-9A3D-21B41FED21F5}"/>
              </a:ext>
            </a:extLst>
          </p:cNvPr>
          <p:cNvSpPr txBox="1"/>
          <p:nvPr/>
        </p:nvSpPr>
        <p:spPr>
          <a:xfrm>
            <a:off x="263707" y="1255880"/>
            <a:ext cx="100051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200" b="1" dirty="0">
                <a:solidFill>
                  <a:schemeClr val="accent1"/>
                </a:solidFill>
              </a:rPr>
              <a:t>배치된 </a:t>
            </a:r>
            <a:r>
              <a:rPr kumimoji="1" lang="en-US" altLang="ko-KR" sz="2200" b="1" dirty="0">
                <a:solidFill>
                  <a:schemeClr val="accent1"/>
                </a:solidFill>
              </a:rPr>
              <a:t>Qubits</a:t>
            </a:r>
            <a:r>
              <a:rPr kumimoji="1" lang="ko-KR" altLang="en-US" sz="2200" b="1" dirty="0">
                <a:solidFill>
                  <a:schemeClr val="accent1"/>
                </a:solidFill>
              </a:rPr>
              <a:t>에 따른 올바른 </a:t>
            </a:r>
            <a:r>
              <a:rPr kumimoji="1" lang="en-US" altLang="ko-KR" sz="2200" b="1" dirty="0">
                <a:solidFill>
                  <a:schemeClr val="accent1"/>
                </a:solidFill>
              </a:rPr>
              <a:t>Output</a:t>
            </a:r>
            <a:r>
              <a:rPr kumimoji="1" lang="ko-KR" altLang="en-US" sz="2200" b="1" dirty="0" err="1">
                <a:solidFill>
                  <a:schemeClr val="accent1"/>
                </a:solidFill>
              </a:rPr>
              <a:t>를</a:t>
            </a:r>
            <a:r>
              <a:rPr kumimoji="1" lang="ko-KR" altLang="en-US" sz="2200" b="1" dirty="0">
                <a:solidFill>
                  <a:schemeClr val="accent1"/>
                </a:solidFill>
              </a:rPr>
              <a:t> 생성하도록</a:t>
            </a:r>
            <a:r>
              <a:rPr kumimoji="1" lang="ko-KR" altLang="en-US" sz="2200" dirty="0"/>
              <a:t> 수정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</a:t>
            </a:r>
            <a:r>
              <a:rPr kumimoji="1" lang="ko-KR" altLang="en-US" sz="2200" b="1" dirty="0">
                <a:solidFill>
                  <a:srgbClr val="FF0000"/>
                </a:solidFill>
              </a:rPr>
              <a:t>이 때의 </a:t>
            </a:r>
            <a:r>
              <a:rPr kumimoji="1" lang="en-US" altLang="ko-KR" sz="2200" b="1" dirty="0">
                <a:solidFill>
                  <a:srgbClr val="FF0000"/>
                </a:solidFill>
              </a:rPr>
              <a:t>Depth</a:t>
            </a:r>
            <a:r>
              <a:rPr kumimoji="1" lang="ko-KR" altLang="en-US" sz="2200" b="1" dirty="0" err="1">
                <a:solidFill>
                  <a:srgbClr val="FF0000"/>
                </a:solidFill>
              </a:rPr>
              <a:t>를</a:t>
            </a:r>
            <a:r>
              <a:rPr kumimoji="1" lang="ko-KR" altLang="en-US" sz="2200" b="1" dirty="0">
                <a:solidFill>
                  <a:srgbClr val="FF0000"/>
                </a:solidFill>
              </a:rPr>
              <a:t> 추정</a:t>
            </a:r>
            <a:endParaRPr kumimoji="1" lang="en-US" altLang="ko-KR" sz="22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200" b="1" dirty="0"/>
              <a:t>Reverse</a:t>
            </a:r>
            <a:r>
              <a:rPr kumimoji="1" lang="ko-KR" altLang="en-US" sz="2200" b="1" dirty="0"/>
              <a:t> 연산 추가</a:t>
            </a:r>
            <a:r>
              <a:rPr kumimoji="1" lang="en-US" altLang="ko-KR" sz="2200" b="1" dirty="0"/>
              <a:t>,</a:t>
            </a:r>
            <a:r>
              <a:rPr kumimoji="1" lang="ko-KR" altLang="en-US" sz="2200" b="1" dirty="0"/>
              <a:t> 순차적인 </a:t>
            </a:r>
            <a:r>
              <a:rPr kumimoji="1" lang="en-US" altLang="ko-KR" sz="2200" b="1" dirty="0" err="1"/>
              <a:t>Sbox</a:t>
            </a:r>
            <a:r>
              <a:rPr kumimoji="1" lang="en-US" altLang="ko-KR" sz="2200" b="1" dirty="0"/>
              <a:t> </a:t>
            </a:r>
            <a:r>
              <a:rPr kumimoji="1" lang="ko-KR" altLang="en-US" sz="2200" b="1" dirty="0"/>
              <a:t>실행에 대한 </a:t>
            </a:r>
            <a:r>
              <a:rPr kumimoji="1" lang="en-US" altLang="ko-KR" sz="2200" b="1" dirty="0"/>
              <a:t>Depth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</a:t>
            </a:r>
            <a:r>
              <a:rPr kumimoji="1" lang="en-US" altLang="ko-KR" sz="2200" b="1" dirty="0" err="1"/>
              <a:t>ProejctQ</a:t>
            </a:r>
            <a:r>
              <a:rPr kumimoji="1" lang="ko-KR" altLang="en-US" sz="2200" dirty="0"/>
              <a:t>에서 추정</a:t>
            </a:r>
            <a:endParaRPr kumimoji="1" lang="en-US" altLang="ko-KR" sz="2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08FED8-5DD7-9D25-C95C-5ACC5B010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22" y="3897091"/>
            <a:ext cx="7570273" cy="20681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463126-A655-E30F-9D93-129CE8393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973" y="2483318"/>
            <a:ext cx="7759148" cy="94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3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id="{93ECC31A-61DD-F0D4-1AD4-741EDB37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" altLang="ko-Kore-KR" dirty="0"/>
              <a:t>Corrected </a:t>
            </a:r>
            <a:r>
              <a:rPr lang="en-US" altLang="ko-Kore-KR" dirty="0"/>
              <a:t>Report</a:t>
            </a:r>
            <a:endParaRPr lang="en" altLang="ko-Kore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6748F-344C-646D-9A3D-21B41FED21F5}"/>
              </a:ext>
            </a:extLst>
          </p:cNvPr>
          <p:cNvSpPr txBox="1"/>
          <p:nvPr/>
        </p:nvSpPr>
        <p:spPr>
          <a:xfrm>
            <a:off x="263707" y="1255880"/>
            <a:ext cx="85651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200" b="1" dirty="0"/>
              <a:t>조금 더 분석해 본 결과</a:t>
            </a:r>
            <a:r>
              <a:rPr kumimoji="1" lang="en-US" altLang="ko-KR" sz="2200" b="1" dirty="0"/>
              <a:t>,</a:t>
            </a:r>
            <a:r>
              <a:rPr kumimoji="1" lang="ko-KR" altLang="en-US" sz="2200" b="1" dirty="0"/>
              <a:t> </a:t>
            </a:r>
            <a:r>
              <a:rPr kumimoji="1" lang="en-US" altLang="ko-KR" sz="2200" b="1" dirty="0">
                <a:solidFill>
                  <a:srgbClr val="FF0000"/>
                </a:solidFill>
              </a:rPr>
              <a:t>AES Full </a:t>
            </a:r>
            <a:r>
              <a:rPr kumimoji="1" lang="ko-KR" altLang="en-US" sz="2200" b="1" dirty="0">
                <a:solidFill>
                  <a:srgbClr val="FF0000"/>
                </a:solidFill>
              </a:rPr>
              <a:t>회로</a:t>
            </a:r>
            <a:r>
              <a:rPr kumimoji="1" lang="ko-KR" altLang="en-US" sz="2200" b="1" dirty="0"/>
              <a:t>에 대한 자원 추정이 이상함</a:t>
            </a:r>
            <a:endParaRPr kumimoji="1" lang="en-US" altLang="ko-KR" sz="2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200" b="1" dirty="0"/>
              <a:t>병렬화를 감안하고 계산을 해도 이해할 수 없는 </a:t>
            </a:r>
            <a:r>
              <a:rPr kumimoji="1" lang="en-US" altLang="ko-KR" sz="2200" b="1" dirty="0"/>
              <a:t>depth</a:t>
            </a:r>
            <a:r>
              <a:rPr kumimoji="1" lang="ko-KR" altLang="en-US" sz="2200" b="1" dirty="0"/>
              <a:t>가</a:t>
            </a:r>
            <a:r>
              <a:rPr kumimoji="1" lang="en-US" altLang="ko-KR" sz="2200" b="1" dirty="0"/>
              <a:t> </a:t>
            </a:r>
            <a:r>
              <a:rPr kumimoji="1" lang="ko-KR" altLang="en-US" sz="2200" b="1" dirty="0"/>
              <a:t>보고됨</a:t>
            </a:r>
            <a:endParaRPr kumimoji="1" lang="en-US" altLang="ko-KR" sz="22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099C49-006A-FCB4-D86C-C04CBBEAA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07" y="2110309"/>
            <a:ext cx="5687658" cy="238070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A1AC1B2-BA93-E0CC-E745-A29294CD0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576" y="2255168"/>
            <a:ext cx="6256424" cy="19025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720DFA-4D12-952C-559F-DBF34D85D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57753"/>
            <a:ext cx="4700544" cy="1017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DA3C5A-35B7-AF89-14AB-05478A969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272266"/>
            <a:ext cx="4700544" cy="80018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26A3581-8DA4-49C4-1C3E-39575920496B}"/>
              </a:ext>
            </a:extLst>
          </p:cNvPr>
          <p:cNvSpPr/>
          <p:nvPr/>
        </p:nvSpPr>
        <p:spPr>
          <a:xfrm>
            <a:off x="11194183" y="3390500"/>
            <a:ext cx="442762" cy="6833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BA671E-0916-BC71-8A88-2A24E9FD9990}"/>
              </a:ext>
            </a:extLst>
          </p:cNvPr>
          <p:cNvSpPr/>
          <p:nvPr/>
        </p:nvSpPr>
        <p:spPr>
          <a:xfrm>
            <a:off x="9941294" y="4910963"/>
            <a:ext cx="442762" cy="217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9B3E14-56B0-93A4-8960-D53AD00F0FA8}"/>
              </a:ext>
            </a:extLst>
          </p:cNvPr>
          <p:cNvSpPr/>
          <p:nvPr/>
        </p:nvSpPr>
        <p:spPr>
          <a:xfrm>
            <a:off x="10015598" y="5811214"/>
            <a:ext cx="332654" cy="179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4415BE9-BE7D-EA9E-26FD-8AD8CAC74D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110" y="4298695"/>
            <a:ext cx="5170598" cy="2459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DD9C59-5DB2-32CF-0BF9-CFE43B8C8864}"/>
              </a:ext>
            </a:extLst>
          </p:cNvPr>
          <p:cNvSpPr/>
          <p:nvPr/>
        </p:nvSpPr>
        <p:spPr>
          <a:xfrm>
            <a:off x="643289" y="5562582"/>
            <a:ext cx="569493" cy="193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C90446-C05D-F462-E2FB-0CBEA5B91EF8}"/>
              </a:ext>
            </a:extLst>
          </p:cNvPr>
          <p:cNvSpPr/>
          <p:nvPr/>
        </p:nvSpPr>
        <p:spPr>
          <a:xfrm>
            <a:off x="1836892" y="5599512"/>
            <a:ext cx="386470" cy="483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EA941C-A20A-CCF6-A07A-5D55B209B635}"/>
              </a:ext>
            </a:extLst>
          </p:cNvPr>
          <p:cNvSpPr txBox="1"/>
          <p:nvPr/>
        </p:nvSpPr>
        <p:spPr>
          <a:xfrm>
            <a:off x="6116367" y="6108464"/>
            <a:ext cx="403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AES-192 </a:t>
            </a:r>
            <a:r>
              <a:rPr kumimoji="1" lang="en-US" altLang="ko-Kore-KR" dirty="0">
                <a:sym typeface="Wingdings" pitchFamily="2" charset="2"/>
              </a:rPr>
              <a:t> (</a:t>
            </a:r>
            <a:r>
              <a:rPr kumimoji="1" lang="en-US" altLang="ko-Kore-KR" dirty="0"/>
              <a:t>101</a:t>
            </a:r>
            <a:r>
              <a:rPr kumimoji="1" lang="ko-KR" altLang="en-US" dirty="0"/>
              <a:t> </a:t>
            </a:r>
            <a:r>
              <a:rPr kumimoji="1" lang="en-US" altLang="ko-KR" dirty="0"/>
              <a:t>x 12 Rounds) x 2 = </a:t>
            </a:r>
            <a:r>
              <a:rPr kumimoji="1" lang="en-US" altLang="ko-KR" dirty="0">
                <a:solidFill>
                  <a:srgbClr val="FF0000"/>
                </a:solidFill>
              </a:rPr>
              <a:t>2,424</a:t>
            </a:r>
          </a:p>
          <a:p>
            <a:r>
              <a:rPr kumimoji="1" lang="en-US" altLang="ko-Kore-KR" dirty="0"/>
              <a:t>AES-192 </a:t>
            </a:r>
            <a:r>
              <a:rPr kumimoji="1" lang="en-US" altLang="ko-Kore-KR" dirty="0">
                <a:sym typeface="Wingdings" pitchFamily="2" charset="2"/>
              </a:rPr>
              <a:t> (</a:t>
            </a:r>
            <a:r>
              <a:rPr kumimoji="1" lang="en-US" altLang="ko-Kore-KR" dirty="0"/>
              <a:t>101</a:t>
            </a:r>
            <a:r>
              <a:rPr kumimoji="1" lang="ko-KR" altLang="en-US" dirty="0"/>
              <a:t> </a:t>
            </a:r>
            <a:r>
              <a:rPr kumimoji="1" lang="en-US" altLang="ko-KR" dirty="0"/>
              <a:t>x 14 Rounds) x 2 = </a:t>
            </a:r>
            <a:r>
              <a:rPr kumimoji="1" lang="en-US" altLang="ko-KR" dirty="0">
                <a:solidFill>
                  <a:srgbClr val="FF0000"/>
                </a:solidFill>
              </a:rPr>
              <a:t>2,828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2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id="{93ECC31A-61DD-F0D4-1AD4-741EDB37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" altLang="ko-Kore-KR" dirty="0"/>
              <a:t>Corrected </a:t>
            </a:r>
            <a:r>
              <a:rPr lang="en-US" altLang="ko-Kore-KR" dirty="0"/>
              <a:t>Report</a:t>
            </a:r>
            <a:endParaRPr lang="en" altLang="ko-Kore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08FED8-5DD7-9D25-C95C-5ACC5B010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230" y="1558152"/>
            <a:ext cx="7570273" cy="206819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D082411-CC31-D069-CB23-C15FF920B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230" y="4112030"/>
            <a:ext cx="7570273" cy="15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2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290</Words>
  <Application>Microsoft Macintosh PowerPoint</Application>
  <PresentationFormat>와이드스크린</PresentationFormat>
  <Paragraphs>45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Eurocrypt 구현 버그 수정</vt:lpstr>
      <vt:lpstr>Eurocrypt AES Implementation</vt:lpstr>
      <vt:lpstr>Non-parallelizable SubBytes</vt:lpstr>
      <vt:lpstr>Non-parallelizable SubBytes</vt:lpstr>
      <vt:lpstr>Non-parallelizable SubBytes</vt:lpstr>
      <vt:lpstr>Uninitialized Ancilla Qubits in SubBytes </vt:lpstr>
      <vt:lpstr>Corrected Report</vt:lpstr>
      <vt:lpstr>Corrected Report</vt:lpstr>
      <vt:lpstr>Corrected Report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 Eurocrypt Bug</dc:title>
  <dc:creator>장경배</dc:creator>
  <cp:lastModifiedBy>장경배</cp:lastModifiedBy>
  <cp:revision>94</cp:revision>
  <dcterms:created xsi:type="dcterms:W3CDTF">2022-05-15T07:25:17Z</dcterms:created>
  <dcterms:modified xsi:type="dcterms:W3CDTF">2022-05-16T01:12:49Z</dcterms:modified>
</cp:coreProperties>
</file>