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2" r:id="rId6"/>
    <p:sldId id="281" r:id="rId7"/>
    <p:sldId id="283" r:id="rId8"/>
    <p:sldId id="284" r:id="rId9"/>
    <p:sldId id="285" r:id="rId10"/>
    <p:sldId id="286" r:id="rId11"/>
    <p:sldId id="288" r:id="rId12"/>
    <p:sldId id="287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96" y="3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2021-12-12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딥러닝 암호분석 논문 리뷰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FB1A9-1407-4AE9-B9E0-062A518F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61D887-3EFC-4BF3-B5C8-1E620DF598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SIMON</a:t>
            </a:r>
            <a:r>
              <a:rPr lang="ko-KR" altLang="en-US" dirty="0"/>
              <a:t>과  </a:t>
            </a:r>
            <a:r>
              <a:rPr lang="en-US" altLang="ko-KR" dirty="0"/>
              <a:t>SPECK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전체적으로 </a:t>
            </a:r>
            <a:r>
              <a:rPr lang="en-US" altLang="ko-KR" dirty="0"/>
              <a:t>S-DES</a:t>
            </a:r>
            <a:r>
              <a:rPr lang="ko-KR" altLang="en-US" dirty="0"/>
              <a:t>에 비해 낮은 </a:t>
            </a:r>
            <a:r>
              <a:rPr lang="en-US" altLang="ko-KR" dirty="0"/>
              <a:t>BAP </a:t>
            </a:r>
            <a:r>
              <a:rPr lang="ko-KR" altLang="en-US" dirty="0"/>
              <a:t>유지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3D1BCB-528E-4024-A5EF-4E254F4EE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948" y="1274805"/>
            <a:ext cx="3790950" cy="37719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B64F56-0ABA-4BEB-BDCF-81E49F77C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102" y="1208130"/>
            <a:ext cx="3705225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5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048736-52E8-445F-961C-7318FE1B5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C7F6F9-23B9-4133-9B3A-F9887CD951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S-DES: 2</a:t>
            </a:r>
            <a:r>
              <a:rPr lang="en-US" altLang="ko-KR" baseline="30000" dirty="0"/>
              <a:t>8.08</a:t>
            </a:r>
            <a:r>
              <a:rPr lang="ko-KR" altLang="en-US" dirty="0"/>
              <a:t>개의 알려진 </a:t>
            </a:r>
            <a:r>
              <a:rPr lang="ko-KR" altLang="en-US" dirty="0" err="1"/>
              <a:t>평문</a:t>
            </a:r>
            <a:r>
              <a:rPr lang="ko-KR" altLang="en-US" dirty="0"/>
              <a:t> 존재 시</a:t>
            </a:r>
            <a:r>
              <a:rPr lang="en-US" altLang="ko-KR" dirty="0"/>
              <a:t>, 90% </a:t>
            </a:r>
            <a:r>
              <a:rPr lang="ko-KR" altLang="en-US" dirty="0"/>
              <a:t>확률로 성공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SPECK: 2</a:t>
            </a:r>
            <a:r>
              <a:rPr lang="en-US" altLang="ko-KR" baseline="30000" dirty="0"/>
              <a:t>12.34</a:t>
            </a:r>
            <a:r>
              <a:rPr lang="ko-KR" altLang="en-US" dirty="0"/>
              <a:t>개의 알려진 </a:t>
            </a:r>
            <a:r>
              <a:rPr lang="ko-KR" altLang="en-US" dirty="0" err="1"/>
              <a:t>평문</a:t>
            </a:r>
            <a:r>
              <a:rPr lang="ko-KR" altLang="en-US" dirty="0"/>
              <a:t> 존재 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99% </a:t>
            </a:r>
            <a:r>
              <a:rPr lang="ko-KR" altLang="en-US" dirty="0"/>
              <a:t>확률로 </a:t>
            </a:r>
            <a:r>
              <a:rPr lang="en-US" altLang="ko-KR" dirty="0"/>
              <a:t>56</a:t>
            </a:r>
            <a:r>
              <a:rPr lang="ko-KR" altLang="en-US" dirty="0"/>
              <a:t>비트 키 찾기 성공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SIMON: 2</a:t>
            </a:r>
            <a:r>
              <a:rPr lang="en-US" altLang="ko-KR" baseline="30000" dirty="0"/>
              <a:t>12.33</a:t>
            </a:r>
            <a:r>
              <a:rPr lang="ko-KR" altLang="en-US" dirty="0"/>
              <a:t>개의 알려진 </a:t>
            </a:r>
            <a:r>
              <a:rPr lang="ko-KR" altLang="en-US" dirty="0" err="1"/>
              <a:t>평문</a:t>
            </a:r>
            <a:r>
              <a:rPr lang="ko-KR" altLang="en-US" dirty="0"/>
              <a:t> 존재 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99% </a:t>
            </a:r>
            <a:r>
              <a:rPr lang="ko-KR" altLang="en-US" dirty="0"/>
              <a:t>확률로 </a:t>
            </a:r>
            <a:r>
              <a:rPr lang="en-US" altLang="ko-KR" dirty="0"/>
              <a:t>56</a:t>
            </a:r>
            <a:r>
              <a:rPr lang="ko-KR" altLang="en-US" dirty="0"/>
              <a:t>비트 키 찾기 성공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평문</a:t>
            </a:r>
            <a:r>
              <a:rPr lang="en-US" altLang="ko-KR" dirty="0"/>
              <a:t>/</a:t>
            </a:r>
            <a:r>
              <a:rPr lang="ko-KR" altLang="en-US" dirty="0"/>
              <a:t>암호문 </a:t>
            </a:r>
            <a:r>
              <a:rPr lang="ko-KR" altLang="en-US" b="1" dirty="0">
                <a:solidFill>
                  <a:srgbClr val="FF0000"/>
                </a:solidFill>
              </a:rPr>
              <a:t>쌍이 매우 많이 필요하다는 한계점</a:t>
            </a:r>
            <a:r>
              <a:rPr lang="ko-KR" altLang="en-US" dirty="0"/>
              <a:t> 존재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하지만 대량의 </a:t>
            </a:r>
            <a:r>
              <a:rPr lang="ko-KR" altLang="en-US" b="1" dirty="0">
                <a:solidFill>
                  <a:srgbClr val="FF0000"/>
                </a:solidFill>
              </a:rPr>
              <a:t>데이터를 확보한다면 키 유출 가능</a:t>
            </a:r>
          </a:p>
        </p:txBody>
      </p:sp>
    </p:spTree>
    <p:extLst>
      <p:ext uri="{BB962C8B-B14F-4D97-AF65-F5344CB8AC3E}">
        <p14:creationId xmlns:p14="http://schemas.microsoft.com/office/powerpoint/2010/main" val="61148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본론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평가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Deep Learning-Based Cryptanalysis of Lightweight Block Ciphers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딥러닝 기반으로 암호 분석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경량 암호</a:t>
            </a:r>
            <a:r>
              <a:rPr lang="en-US" altLang="ko-KR" dirty="0"/>
              <a:t>: S-DES, Simon, Speck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Simon</a:t>
            </a:r>
            <a:r>
              <a:rPr lang="ko-KR" altLang="en-US" dirty="0"/>
              <a:t>과 </a:t>
            </a:r>
            <a:r>
              <a:rPr lang="en-US" altLang="ko-KR" dirty="0"/>
              <a:t>Speck</a:t>
            </a:r>
            <a:r>
              <a:rPr lang="ko-KR" altLang="en-US" dirty="0"/>
              <a:t>의 경우 </a:t>
            </a:r>
            <a:r>
              <a:rPr lang="en-US" altLang="ko-KR" dirty="0"/>
              <a:t>32/64</a:t>
            </a:r>
            <a:r>
              <a:rPr lang="ko-KR" altLang="en-US" dirty="0"/>
              <a:t>만 분석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분석으로 암호 키 획득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Known Plaintext Attack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Text-based encryption key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5BF9E-808B-41A5-92A5-94B816653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5B0E22-1AA9-4BFF-A28D-38269E714C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/>
              <a:t>알려진 </a:t>
            </a:r>
            <a:r>
              <a:rPr lang="ko-KR" altLang="en-US" dirty="0" err="1"/>
              <a:t>평문</a:t>
            </a:r>
            <a:r>
              <a:rPr lang="ko-KR" altLang="en-US" dirty="0"/>
              <a:t> 공격</a:t>
            </a:r>
            <a:r>
              <a:rPr lang="en-US" altLang="ko-KR" dirty="0"/>
              <a:t>(Known Plaintext Attack)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이외에 암호문 단독</a:t>
            </a:r>
            <a:r>
              <a:rPr lang="en-US" altLang="ko-KR" dirty="0"/>
              <a:t>, </a:t>
            </a:r>
            <a:r>
              <a:rPr lang="ko-KR" altLang="en-US" dirty="0"/>
              <a:t>선택 </a:t>
            </a:r>
            <a:r>
              <a:rPr lang="ko-KR" altLang="en-US" dirty="0" err="1"/>
              <a:t>평문</a:t>
            </a:r>
            <a:r>
              <a:rPr lang="en-US" altLang="ko-KR" dirty="0"/>
              <a:t>, </a:t>
            </a:r>
            <a:r>
              <a:rPr lang="ko-KR" altLang="en-US" dirty="0"/>
              <a:t>선택 암호문</a:t>
            </a:r>
            <a:r>
              <a:rPr lang="en-US" altLang="ko-KR" dirty="0"/>
              <a:t> </a:t>
            </a:r>
            <a:r>
              <a:rPr lang="ko-KR" altLang="en-US" dirty="0"/>
              <a:t>공격이 존재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공격자가 약간의 </a:t>
            </a:r>
            <a:r>
              <a:rPr lang="ko-KR" altLang="en-US" dirty="0" err="1"/>
              <a:t>평문과</a:t>
            </a:r>
            <a:r>
              <a:rPr lang="ko-KR" altLang="en-US" dirty="0"/>
              <a:t> 이에 대응되는 암호문을 가진 상황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알고 있는 </a:t>
            </a:r>
            <a:r>
              <a:rPr lang="ko-KR" altLang="en-US" dirty="0" err="1"/>
              <a:t>평문</a:t>
            </a:r>
            <a:r>
              <a:rPr lang="en-US" altLang="ko-KR" dirty="0"/>
              <a:t>/</a:t>
            </a:r>
            <a:r>
              <a:rPr lang="ko-KR" altLang="en-US" dirty="0"/>
              <a:t>암호문 쌍 외에는 추가적인 정보 없음</a:t>
            </a:r>
          </a:p>
        </p:txBody>
      </p:sp>
    </p:spTree>
    <p:extLst>
      <p:ext uri="{BB962C8B-B14F-4D97-AF65-F5344CB8AC3E}">
        <p14:creationId xmlns:p14="http://schemas.microsoft.com/office/powerpoint/2010/main" val="175517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75622-C57A-4CF0-9045-4F5BFE442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본론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8C48A0-F47D-47FE-8B95-87E90F42D4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모든 </a:t>
            </a:r>
            <a:r>
              <a:rPr lang="ko-KR" altLang="en-US" dirty="0" err="1"/>
              <a:t>평문</a:t>
            </a:r>
            <a:r>
              <a:rPr lang="en-US" altLang="ko-KR" dirty="0"/>
              <a:t>/</a:t>
            </a:r>
            <a:r>
              <a:rPr lang="ko-KR" altLang="en-US" dirty="0"/>
              <a:t>암호문 쌍은 </a:t>
            </a:r>
            <a:r>
              <a:rPr lang="ko-KR" altLang="en-US" b="1" dirty="0">
                <a:solidFill>
                  <a:srgbClr val="FF0000"/>
                </a:solidFill>
              </a:rPr>
              <a:t>다른 키</a:t>
            </a:r>
            <a:r>
              <a:rPr lang="ko-KR" altLang="en-US" dirty="0"/>
              <a:t>를 사용하여 암호화</a:t>
            </a:r>
            <a:endParaRPr lang="en-US" altLang="ko-KR" dirty="0"/>
          </a:p>
          <a:p>
            <a:r>
              <a:rPr lang="ko-KR" altLang="en-US" dirty="0" err="1"/>
              <a:t>정방향</a:t>
            </a:r>
            <a:r>
              <a:rPr lang="ko-KR" altLang="en-US" dirty="0"/>
              <a:t> 연산</a:t>
            </a:r>
            <a:endParaRPr lang="en-US" altLang="ko-KR" dirty="0"/>
          </a:p>
          <a:p>
            <a:pPr lvl="1"/>
            <a:r>
              <a:rPr lang="ko-KR" altLang="en-US" dirty="0"/>
              <a:t>입력 </a:t>
            </a:r>
            <a:r>
              <a:rPr lang="en-US" altLang="ko-KR" dirty="0"/>
              <a:t>x(</a:t>
            </a:r>
            <a:r>
              <a:rPr lang="ko-KR" altLang="en-US" dirty="0" err="1"/>
              <a:t>평문</a:t>
            </a:r>
            <a:r>
              <a:rPr lang="en-US" altLang="ko-KR" dirty="0"/>
              <a:t>, </a:t>
            </a:r>
            <a:r>
              <a:rPr lang="ko-KR" altLang="en-US" dirty="0"/>
              <a:t>암호문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파라미터 </a:t>
            </a:r>
            <a:r>
              <a:rPr lang="en-US" altLang="ko-KR" dirty="0"/>
              <a:t>θ(weight, bias)</a:t>
            </a:r>
          </a:p>
          <a:p>
            <a:pPr lvl="1"/>
            <a:r>
              <a:rPr lang="ko-KR" altLang="en-US" dirty="0"/>
              <a:t>활성화함수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1"/>
            <a:r>
              <a:rPr lang="ko-KR" altLang="en-US" dirty="0"/>
              <a:t>손실함수 </a:t>
            </a:r>
            <a:r>
              <a:rPr lang="en-US" altLang="ko-KR" dirty="0"/>
              <a:t>MSE(Mean Square Error)</a:t>
            </a:r>
          </a:p>
          <a:p>
            <a:pPr lvl="1"/>
            <a:r>
              <a:rPr lang="en-US" altLang="ko-KR" dirty="0"/>
              <a:t>l</a:t>
            </a:r>
            <a:r>
              <a:rPr lang="ko-KR" altLang="en-US" dirty="0"/>
              <a:t>개의 레이어로 구성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AFFEFFD-45EE-4C22-B0CB-D9BE9247D989}"/>
              </a:ext>
            </a:extLst>
          </p:cNvPr>
          <p:cNvGrpSpPr/>
          <p:nvPr/>
        </p:nvGrpSpPr>
        <p:grpSpPr>
          <a:xfrm>
            <a:off x="886480" y="5030719"/>
            <a:ext cx="3762810" cy="1495680"/>
            <a:chOff x="4957762" y="3290887"/>
            <a:chExt cx="2276475" cy="9048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09322C8-B552-4486-A9E7-305FAE013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7762" y="3290887"/>
              <a:ext cx="2276475" cy="276225"/>
            </a:xfrm>
            <a:prstGeom prst="rect">
              <a:avLst/>
            </a:prstGeom>
          </p:spPr>
        </p:pic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9AF2021F-C28E-4607-B3BD-57BCB18459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1586" y="3681412"/>
              <a:ext cx="2028825" cy="514350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4FFD2651-8D5D-4E36-9AD5-BCBDF83B71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200" y="4494446"/>
            <a:ext cx="6438642" cy="23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4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3F0E29-DF18-4D44-85F4-9EEF13FF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본론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08A75D-EB0A-48BB-A5B7-8C866C5DEF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평문</a:t>
            </a:r>
            <a:r>
              <a:rPr lang="en-US" altLang="ko-KR" dirty="0"/>
              <a:t>/</a:t>
            </a:r>
            <a:r>
              <a:rPr lang="ko-KR" altLang="en-US" dirty="0"/>
              <a:t>암호문 쌍에 따라 예상 키 값 출력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496749-FFDA-4ED4-9C69-6E1D2ED78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357" y="2770356"/>
            <a:ext cx="7595286" cy="4087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09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6E55D1-B3F6-4552-A200-994A9B1E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본론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0F6671-72EB-4472-A315-DCC6BA948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/>
              <a:t>데이터 생성 및 학습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ko-KR" altLang="en-US" dirty="0" err="1"/>
              <a:t>평문</a:t>
            </a:r>
            <a:r>
              <a:rPr lang="en-US" altLang="ko-KR" dirty="0"/>
              <a:t>/</a:t>
            </a:r>
            <a:r>
              <a:rPr lang="ko-KR" altLang="en-US" dirty="0"/>
              <a:t>암호문 쌍 생성</a:t>
            </a:r>
            <a:endParaRPr lang="en-US" altLang="ko-KR" dirty="0"/>
          </a:p>
          <a:p>
            <a:pPr lvl="1"/>
            <a:r>
              <a:rPr lang="ko-KR" altLang="en-US" dirty="0"/>
              <a:t>모두 다른 키로 암호화</a:t>
            </a:r>
            <a:endParaRPr lang="en-US" altLang="ko-KR" dirty="0"/>
          </a:p>
          <a:p>
            <a:pPr lvl="1"/>
            <a:r>
              <a:rPr lang="en-US" altLang="ko-KR" dirty="0"/>
              <a:t>R</a:t>
            </a:r>
            <a:r>
              <a:rPr lang="ko-KR" altLang="en-US" dirty="0"/>
              <a:t>개는 학습용</a:t>
            </a:r>
            <a:r>
              <a:rPr lang="en-US" altLang="ko-KR" dirty="0"/>
              <a:t>, S</a:t>
            </a:r>
            <a:r>
              <a:rPr lang="ko-KR" altLang="en-US" dirty="0"/>
              <a:t>개는 실험용으로 사용</a:t>
            </a:r>
            <a:endParaRPr lang="en-US" altLang="ko-KR" dirty="0"/>
          </a:p>
          <a:p>
            <a:r>
              <a:rPr lang="ko-KR" altLang="en-US" dirty="0"/>
              <a:t>손실함수 출력 값 중 </a:t>
            </a:r>
            <a:r>
              <a:rPr lang="ko-KR" altLang="en-US" b="1" dirty="0">
                <a:solidFill>
                  <a:srgbClr val="FF0000"/>
                </a:solidFill>
              </a:rPr>
              <a:t>가장 작은 값</a:t>
            </a:r>
            <a:r>
              <a:rPr lang="ko-KR" altLang="en-US" dirty="0"/>
              <a:t>으로 파라미터 갱신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15DFD35-2F10-434A-8B8F-C3FC2EF4C305}"/>
              </a:ext>
            </a:extLst>
          </p:cNvPr>
          <p:cNvGrpSpPr/>
          <p:nvPr/>
        </p:nvGrpSpPr>
        <p:grpSpPr>
          <a:xfrm>
            <a:off x="4019574" y="4227637"/>
            <a:ext cx="4152852" cy="1636674"/>
            <a:chOff x="4953000" y="4773651"/>
            <a:chExt cx="2286000" cy="900932"/>
          </a:xfrm>
        </p:grpSpPr>
        <p:pic>
          <p:nvPicPr>
            <p:cNvPr id="5" name="그림 4" descr="텍스트, 손목시계이(가) 표시된 사진&#10;&#10;자동 생성된 설명">
              <a:extLst>
                <a:ext uri="{FF2B5EF4-FFF2-40B4-BE49-F238E27FC236}">
                  <a16:creationId xmlns:a16="http://schemas.microsoft.com/office/drawing/2014/main" id="{61F1A90B-1295-4D53-ACAC-E1443C1C76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3000" y="5150708"/>
              <a:ext cx="2286000" cy="5238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AA6F613-5FF1-434C-8440-C95F8AD85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5412" y="4773651"/>
              <a:ext cx="1781175" cy="2857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563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E995D-62C7-4A03-AB85-4BE731BC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본론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3DB93B-7E64-4877-AED0-85A9AF498B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실험 단계</a:t>
            </a:r>
            <a:endParaRPr lang="en-US" altLang="ko-KR" dirty="0"/>
          </a:p>
          <a:p>
            <a:r>
              <a:rPr lang="en-US" altLang="ko-KR" dirty="0"/>
              <a:t>Bit Accuracy Probability (BAP)</a:t>
            </a:r>
            <a:r>
              <a:rPr lang="ko-KR" altLang="en-US" dirty="0"/>
              <a:t>로 성능 측정</a:t>
            </a:r>
            <a:endParaRPr lang="en-US" altLang="ko-KR" dirty="0"/>
          </a:p>
          <a:p>
            <a:pPr lvl="1"/>
            <a:r>
              <a:rPr lang="ko-KR" altLang="en-US" dirty="0"/>
              <a:t>전체 키 대비 맞는 키의 비트 수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64A6EA3-20F0-49F8-91E7-27FBD0D306BF}"/>
              </a:ext>
            </a:extLst>
          </p:cNvPr>
          <p:cNvGrpSpPr/>
          <p:nvPr/>
        </p:nvGrpSpPr>
        <p:grpSpPr>
          <a:xfrm>
            <a:off x="4572000" y="4304598"/>
            <a:ext cx="3048000" cy="1905702"/>
            <a:chOff x="5119687" y="2451047"/>
            <a:chExt cx="1952625" cy="1220840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EFED511A-C98B-4F3A-BAC1-2AF0F4759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687" y="3186112"/>
              <a:ext cx="1952625" cy="485775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1804E165-FAD5-4693-8173-2ED20A9B5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7800" y="2451047"/>
              <a:ext cx="1676400" cy="5524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5262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E035C-C469-465E-954D-60A23F44D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DC2344-CF25-47BD-8FA7-F0A52AB218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S-DES</a:t>
            </a:r>
          </a:p>
          <a:p>
            <a:r>
              <a:rPr lang="en-US" altLang="ko-KR" dirty="0"/>
              <a:t>60000</a:t>
            </a:r>
            <a:r>
              <a:rPr lang="ko-KR" altLang="en-US" dirty="0"/>
              <a:t>개의 샘플을 사용</a:t>
            </a:r>
            <a:endParaRPr lang="en-US" altLang="ko-KR" dirty="0"/>
          </a:p>
          <a:p>
            <a:pPr lvl="1"/>
            <a:r>
              <a:rPr lang="ko-KR" altLang="en-US" dirty="0"/>
              <a:t>학습 데이터 </a:t>
            </a:r>
            <a:r>
              <a:rPr lang="en-US" altLang="ko-KR" dirty="0"/>
              <a:t>50000, </a:t>
            </a:r>
            <a:r>
              <a:rPr lang="ko-KR" altLang="en-US" dirty="0"/>
              <a:t>실험 데이터 </a:t>
            </a:r>
            <a:r>
              <a:rPr lang="en-US" altLang="ko-KR" dirty="0"/>
              <a:t>10000</a:t>
            </a:r>
          </a:p>
          <a:p>
            <a:r>
              <a:rPr lang="en-US" altLang="ko-KR" dirty="0"/>
              <a:t>BAP</a:t>
            </a:r>
            <a:r>
              <a:rPr lang="ko-KR" altLang="en-US" dirty="0"/>
              <a:t>로 비교 시 최소 </a:t>
            </a:r>
            <a:r>
              <a:rPr lang="en-US" altLang="ko-KR" dirty="0"/>
              <a:t>0.5389</a:t>
            </a:r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비트의 키 중 </a:t>
            </a:r>
            <a:r>
              <a:rPr lang="en-US" altLang="ko-KR" dirty="0"/>
              <a:t>6</a:t>
            </a:r>
            <a:r>
              <a:rPr lang="ko-KR" altLang="en-US" dirty="0"/>
              <a:t>번이 제일 안전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5867E2-A6EA-43ED-AA1D-7BCFFFAC3D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994" y="2387301"/>
            <a:ext cx="4899393" cy="4262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3710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308</Words>
  <Application>Microsoft Office PowerPoint</Application>
  <PresentationFormat>와이드스크린</PresentationFormat>
  <Paragraphs>61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CryptoCraft 테마</vt:lpstr>
      <vt:lpstr>제목 테마</vt:lpstr>
      <vt:lpstr>딥러닝 암호분석 논문 리뷰</vt:lpstr>
      <vt:lpstr>PowerPoint 프레젠테이션</vt:lpstr>
      <vt:lpstr> 서론</vt:lpstr>
      <vt:lpstr> 서론</vt:lpstr>
      <vt:lpstr> 본론</vt:lpstr>
      <vt:lpstr> 본론</vt:lpstr>
      <vt:lpstr> 본론</vt:lpstr>
      <vt:lpstr> 본론</vt:lpstr>
      <vt:lpstr> 평가</vt:lpstr>
      <vt:lpstr> 평가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 HD</cp:lastModifiedBy>
  <cp:revision>63</cp:revision>
  <dcterms:created xsi:type="dcterms:W3CDTF">2019-03-05T04:29:07Z</dcterms:created>
  <dcterms:modified xsi:type="dcterms:W3CDTF">2021-12-12T13:09:39Z</dcterms:modified>
</cp:coreProperties>
</file>