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2"/>
  </p:notesMasterIdLst>
  <p:handoutMasterIdLst>
    <p:handoutMasterId r:id="rId23"/>
  </p:handoutMasterIdLst>
  <p:sldIdLst>
    <p:sldId id="269" r:id="rId3"/>
    <p:sldId id="293" r:id="rId4"/>
    <p:sldId id="283" r:id="rId5"/>
    <p:sldId id="289" r:id="rId6"/>
    <p:sldId id="291" r:id="rId7"/>
    <p:sldId id="292" r:id="rId8"/>
    <p:sldId id="294" r:id="rId9"/>
    <p:sldId id="282" r:id="rId10"/>
    <p:sldId id="295" r:id="rId11"/>
    <p:sldId id="284" r:id="rId12"/>
    <p:sldId id="285" r:id="rId13"/>
    <p:sldId id="296" r:id="rId14"/>
    <p:sldId id="298" r:id="rId15"/>
    <p:sldId id="297" r:id="rId16"/>
    <p:sldId id="299" r:id="rId17"/>
    <p:sldId id="286" r:id="rId18"/>
    <p:sldId id="287" r:id="rId19"/>
    <p:sldId id="288" r:id="rId20"/>
    <p:sldId id="30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7" autoAdjust="0"/>
    <p:restoredTop sz="88793"/>
  </p:normalViewPr>
  <p:slideViewPr>
    <p:cSldViewPr snapToGrid="0">
      <p:cViewPr>
        <p:scale>
          <a:sx n="99" d="100"/>
          <a:sy n="99" d="100"/>
        </p:scale>
        <p:origin x="137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2021. 12. 12.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2021. 12. 12.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8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7852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7" Type="http://schemas.openxmlformats.org/officeDocument/2006/relationships/image" Target="../media/image19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Quantum Neural Network</a:t>
            </a:r>
            <a:r>
              <a:rPr lang="ko-KR" altLang="en-US" sz="4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</a:t>
            </a:r>
            <a:r>
              <a:rPr lang="en-US" altLang="ko-KR" sz="4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4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/IS085KkjBEU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E0533978-2E7F-714F-B226-37381D4941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R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Parameterized Quantum Circuit -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𝜃</m:t>
                    </m:r>
                  </m:oMath>
                </a14:m>
                <a:r>
                  <a:rPr kumimoji="1" lang="en-US" altLang="ko-KR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endParaRPr kumimoji="1" lang="ko-KR" altLang="en-US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E0533978-2E7F-714F-B226-37381D494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74" t="-6557" b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4CE7B29-ADB0-E448-8344-368B2862916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양자 회로의 매개변수를 바꾸는 것 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 </a:t>
                </a:r>
                <a:r>
                  <a:rPr kumimoji="1" lang="ko-KR" altLang="en-US" sz="16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큐비트를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𝜃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씩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 </m:t>
                    </m:r>
                  </m:oMath>
                </a14:m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회전시키면서 회전각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𝜃</m:t>
                    </m:r>
                  </m:oMath>
                </a14:m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를 바꿈 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 </a:t>
                </a:r>
                <a:r>
                  <a:rPr kumimoji="1" lang="ko-KR" altLang="en-US" sz="16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큐비트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구면 위의 다른 점이 됨 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(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다른 상태를 가짐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)</a:t>
                </a:r>
                <a:b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</a:b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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ko-KR" altLang="en-US" sz="1600" i="1" dirty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즉</m:t>
                    </m:r>
                    <m:r>
                      <a:rPr kumimoji="1" lang="en-US" altLang="ko-KR" sz="1600" b="1" i="1" dirty="0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,</m:t>
                    </m:r>
                    <m:r>
                      <a:rPr kumimoji="1" lang="en-US" altLang="ko-KR" sz="1600" b="1" i="1" dirty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 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𝜽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 </m:t>
                    </m:r>
                  </m:oMath>
                </a14:m>
                <a:r>
                  <a:rPr kumimoji="1" lang="en-US" altLang="ko-KR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(</a:t>
                </a:r>
                <a:r>
                  <a:rPr kumimoji="1" lang="ko-KR" altLang="en-US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신경망의 매개변수인 가중치</a:t>
                </a:r>
                <a:r>
                  <a:rPr kumimoji="1" lang="en-US" altLang="ko-KR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)</a:t>
                </a:r>
                <a:r>
                  <a:rPr kumimoji="1" lang="ko-KR" altLang="en-US" sz="1600" b="1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를</a:t>
                </a:r>
                <a:r>
                  <a:rPr kumimoji="1" lang="ko-KR" altLang="en-US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변경해가면서 적절한 값</a:t>
                </a:r>
                <a:r>
                  <a:rPr kumimoji="1" lang="en-US" altLang="ko-KR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(</a:t>
                </a:r>
                <a:r>
                  <a:rPr kumimoji="1" lang="ko-KR" altLang="en-US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적절한 가중치</a:t>
                </a:r>
                <a:r>
                  <a:rPr kumimoji="1" lang="en-US" altLang="ko-KR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)</a:t>
                </a:r>
                <a:r>
                  <a:rPr kumimoji="1" lang="ko-KR" altLang="en-US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을 찾아냄</a:t>
                </a:r>
                <a:endParaRPr kumimoji="1" lang="en-US" altLang="ko-KR" sz="16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0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또는 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1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로 측정될 확률에 따라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𝜃</m:t>
                    </m:r>
                  </m:oMath>
                </a14:m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를 조정 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 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기존 신경망에서도 결과 값에 따른 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loss 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계산 후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, 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가중치 조정</a:t>
                </a:r>
                <a:endPara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ko-KR" altLang="en-US" sz="1600" b="1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파라미터화</a:t>
                </a:r>
                <a:r>
                  <a:rPr kumimoji="1" lang="ko-KR" altLang="en-US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된 </a:t>
                </a:r>
                <a:r>
                  <a:rPr kumimoji="1" lang="ko-KR" altLang="en-US" sz="1600" b="1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양자회로를</a:t>
                </a:r>
                <a:r>
                  <a:rPr kumimoji="1" lang="ko-KR" altLang="en-US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통해 측정 확률 조정 및 매개변수 제어가 가능</a:t>
                </a:r>
                <a:b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</a:b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 QNN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학습 과정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</a:t>
                </a:r>
                <a:endPara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4CE7B29-ADB0-E448-8344-368B28629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2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91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Parameterized Quantum Circuit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기존 신경망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행렬 곱 연산이 기존 신경망의 주 연산</a:t>
            </a:r>
            <a:b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큐비트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상태 또한 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행렬 곱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양자 게이트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을 통해 변경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     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코드 여러 개를 봤을 때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h,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rx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 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ry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 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rz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 cx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정도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주로 사용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기존 신경망의 활성화 함수는 비선형 연산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양자회로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내부 게이트를 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비선형 연산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포함하여 구성</a:t>
            </a:r>
            <a:endParaRPr kumimoji="1"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기존 신경망에서 최적화 함수 사용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양자 신경망 또한 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최적화 함수 사용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    1.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하이브리드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신경망의 경우 기존 신경망의 최적화 함수 사용 가능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tensorflow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quantum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등은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양자회로를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레이어로 사용 가능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    2. </a:t>
            </a:r>
            <a:r>
              <a:rPr lang="en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COBYLA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SPSA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SLSQP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같은 최적화 알고리즘이 있음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(QSVM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경우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SPSA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kumimoji="1" lang="ko-KR" altLang="en-US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58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AA70D-6DE5-1349-A5A4-CD4AA99035CE}"/>
              </a:ext>
            </a:extLst>
          </p:cNvPr>
          <p:cNvSpPr txBox="1"/>
          <p:nvPr/>
        </p:nvSpPr>
        <p:spPr>
          <a:xfrm>
            <a:off x="2102734" y="2413337"/>
            <a:ext cx="7986532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/>
              <a:t>Parameterized Quantum Circuit</a:t>
            </a:r>
            <a:r>
              <a:rPr kumimoji="1" lang="ko-KR" altLang="en-US" dirty="0"/>
              <a:t>을 활용한 </a:t>
            </a:r>
            <a:r>
              <a:rPr kumimoji="1" lang="ko-KR" altLang="en-US" dirty="0" err="1"/>
              <a:t>암호분석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68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Parameterized Quantum Circuit</a:t>
            </a:r>
            <a:r>
              <a:rPr kumimoji="1" lang="ko-KR" altLang="en-US" dirty="0"/>
              <a:t>을 활용한 </a:t>
            </a:r>
            <a:r>
              <a:rPr kumimoji="1" lang="ko-KR" altLang="en-US" dirty="0" err="1"/>
              <a:t>암호분석</a:t>
            </a:r>
            <a:endParaRPr kumimoji="1"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현재 거의 연구되지 않고 있음</a:t>
            </a:r>
            <a:endParaRPr kumimoji="1"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최근에 제가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Caesar 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암호를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QSVM</a:t>
            </a:r>
            <a:r>
              <a:rPr kumimoji="1"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알려진 </a:t>
            </a:r>
            <a:r>
              <a:rPr kumimoji="1"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공격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수행했는데 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 QSVM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말고 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tf.quantum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등의 다른 라이브러리로 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qnn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구성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회로 부분 보완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(reuploading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기법 적용해서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큐비트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재사용이나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실제 양자 컴퓨터 사용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또는 회로 내부 구조 변경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해서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 암호들도 분석이 가능한지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해볼 생각입니다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</a:t>
            </a:r>
          </a:p>
          <a:p>
            <a:pPr>
              <a:lnSpc>
                <a:spcPct val="150000"/>
              </a:lnSpc>
            </a:pPr>
            <a:endParaRPr kumimoji="1" lang="ko-KR" altLang="en-US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AF62E6F-B0B3-2C4B-90FF-82A67EE58036}"/>
              </a:ext>
            </a:extLst>
          </p:cNvPr>
          <p:cNvGrpSpPr/>
          <p:nvPr/>
        </p:nvGrpSpPr>
        <p:grpSpPr>
          <a:xfrm>
            <a:off x="411162" y="4327138"/>
            <a:ext cx="11052798" cy="1883162"/>
            <a:chOff x="389207" y="4704643"/>
            <a:chExt cx="11052798" cy="188316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A67BB36-AF50-D34A-B155-3DF6AAE90CB7}"/>
                </a:ext>
              </a:extLst>
            </p:cNvPr>
            <p:cNvGrpSpPr/>
            <p:nvPr/>
          </p:nvGrpSpPr>
          <p:grpSpPr>
            <a:xfrm>
              <a:off x="948716" y="4704643"/>
              <a:ext cx="10493289" cy="1128796"/>
              <a:chOff x="265000" y="3182102"/>
              <a:chExt cx="10493289" cy="1128796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34BAF20C-EB2D-4E4E-8BA8-36672AF74D85}"/>
                  </a:ext>
                </a:extLst>
              </p:cNvPr>
              <p:cNvGrpSpPr/>
              <p:nvPr/>
            </p:nvGrpSpPr>
            <p:grpSpPr>
              <a:xfrm>
                <a:off x="265000" y="3182102"/>
                <a:ext cx="6049109" cy="1128796"/>
                <a:chOff x="265000" y="3182102"/>
                <a:chExt cx="6049109" cy="1128796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D78D0D4B-5765-294E-A693-2B46F831E9F0}"/>
                    </a:ext>
                  </a:extLst>
                </p:cNvPr>
                <p:cNvSpPr/>
                <p:nvPr/>
              </p:nvSpPr>
              <p:spPr>
                <a:xfrm>
                  <a:off x="2880519" y="3182102"/>
                  <a:ext cx="3433590" cy="1128796"/>
                </a:xfrm>
                <a:prstGeom prst="rect">
                  <a:avLst/>
                </a:prstGeom>
                <a:pattFill prst="pct25">
                  <a:fgClr>
                    <a:schemeClr val="accent5">
                      <a:lumMod val="20000"/>
                      <a:lumOff val="80000"/>
                    </a:schemeClr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kumimoji="1" lang="en-US" altLang="ko-KR" b="1" dirty="0">
                      <a:latin typeface="Georgia" panose="02040502050405020303" pitchFamily="18" charset="0"/>
                    </a:rPr>
                    <a:t>Data encoding,</a:t>
                  </a:r>
                  <a:r>
                    <a:rPr kumimoji="1" lang="en-US" altLang="ko-KR" dirty="0">
                      <a:latin typeface="Georgia" panose="02040502050405020303" pitchFamily="18" charset="0"/>
                    </a:rPr>
                    <a:t> </a:t>
                  </a:r>
                  <a:br>
                    <a:rPr kumimoji="1" lang="en-US" altLang="ko-KR" dirty="0">
                      <a:latin typeface="Georgia" panose="02040502050405020303" pitchFamily="18" charset="0"/>
                    </a:rPr>
                  </a:br>
                  <a:r>
                    <a:rPr kumimoji="1" lang="en-US" altLang="ko-KR" b="1" dirty="0">
                      <a:latin typeface="Georgia" panose="02040502050405020303" pitchFamily="18" charset="0"/>
                    </a:rPr>
                    <a:t>Run quantum circuit</a:t>
                  </a:r>
                </a:p>
                <a:p>
                  <a:pPr algn="ctr">
                    <a:lnSpc>
                      <a:spcPct val="150000"/>
                    </a:lnSpc>
                  </a:pPr>
                  <a:endParaRPr kumimoji="1" lang="ko-KR" altLang="en-US" sz="300" dirty="0">
                    <a:latin typeface="Georgia" panose="02040502050405020303" pitchFamily="18" charset="0"/>
                  </a:endParaRPr>
                </a:p>
              </p:txBody>
            </p:sp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D023C7C0-49C5-2144-98B1-6F5F069F4510}"/>
                    </a:ext>
                  </a:extLst>
                </p:cNvPr>
                <p:cNvCxnSpPr>
                  <a:cxnSpLocks/>
                  <a:stCxn id="14" idx="3"/>
                  <a:endCxn id="12" idx="1"/>
                </p:cNvCxnSpPr>
                <p:nvPr/>
              </p:nvCxnSpPr>
              <p:spPr>
                <a:xfrm>
                  <a:off x="1795860" y="3746500"/>
                  <a:ext cx="108465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34CF536-03F9-A342-BDC2-6EBE92BF1604}"/>
                    </a:ext>
                  </a:extLst>
                </p:cNvPr>
                <p:cNvSpPr txBox="1"/>
                <p:nvPr/>
              </p:nvSpPr>
              <p:spPr>
                <a:xfrm>
                  <a:off x="265000" y="3310066"/>
                  <a:ext cx="1530860" cy="8728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kumimoji="1" lang="en-US" altLang="ko-KR" b="1" dirty="0">
                      <a:latin typeface="Georgia" panose="02040502050405020303" pitchFamily="18" charset="0"/>
                    </a:rPr>
                    <a:t>Input Data</a:t>
                  </a:r>
                  <a:br>
                    <a:rPr kumimoji="1" lang="en-US" altLang="ko-KR" b="1" dirty="0">
                      <a:latin typeface="Georgia" panose="02040502050405020303" pitchFamily="18" charset="0"/>
                    </a:rPr>
                  </a:br>
                  <a:r>
                    <a:rPr kumimoji="1" lang="en-US" altLang="ko-KR" dirty="0">
                      <a:latin typeface="Georgia" panose="02040502050405020303" pitchFamily="18" charset="0"/>
                    </a:rPr>
                    <a:t>PT||CT</a:t>
                  </a:r>
                  <a:endParaRPr kumimoji="1" lang="ko-KR" altLang="en-US" dirty="0">
                    <a:latin typeface="Georgia" panose="02040502050405020303" pitchFamily="18" charset="0"/>
                  </a:endParaRP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C6E4DF-7923-5849-A987-96BAF75A62A7}"/>
                  </a:ext>
                </a:extLst>
              </p:cNvPr>
              <p:cNvSpPr txBox="1"/>
              <p:nvPr/>
            </p:nvSpPr>
            <p:spPr>
              <a:xfrm>
                <a:off x="10066336" y="3517815"/>
                <a:ext cx="691953" cy="45736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ko-KR" b="1" dirty="0">
                    <a:latin typeface="Georgia" panose="02040502050405020303" pitchFamily="18" charset="0"/>
                  </a:rPr>
                  <a:t>key</a:t>
                </a:r>
                <a:endParaRPr kumimoji="1" lang="ko-KR" altLang="en-US" b="1" dirty="0">
                  <a:latin typeface="Georgia" panose="02040502050405020303" pitchFamily="18" charset="0"/>
                </a:endParaRPr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6C242DF0-8FC5-4448-B2B4-32A78DA69DEE}"/>
                  </a:ext>
                </a:extLst>
              </p:cNvPr>
              <p:cNvCxnSpPr>
                <a:cxnSpLocks/>
                <a:stCxn id="12" idx="3"/>
                <a:endCxn id="15" idx="1"/>
              </p:cNvCxnSpPr>
              <p:nvPr/>
            </p:nvCxnSpPr>
            <p:spPr>
              <a:xfrm>
                <a:off x="6314109" y="3746500"/>
                <a:ext cx="17214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ECF300-F775-6E40-B87E-EDA87B8E2AA9}"/>
                </a:ext>
              </a:extLst>
            </p:cNvPr>
            <p:cNvSpPr txBox="1"/>
            <p:nvPr/>
          </p:nvSpPr>
          <p:spPr>
            <a:xfrm>
              <a:off x="2937960" y="6003030"/>
              <a:ext cx="4616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>
                  <a:latin typeface="Georgia" panose="02040502050405020303" pitchFamily="18" charset="0"/>
                </a:rPr>
                <a:t>Quantum Support Vector Machine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778131-80C1-4F45-BFEE-378E5A1E053B}"/>
                </a:ext>
              </a:extLst>
            </p:cNvPr>
            <p:cNvSpPr txBox="1"/>
            <p:nvPr/>
          </p:nvSpPr>
          <p:spPr>
            <a:xfrm>
              <a:off x="389207" y="6003030"/>
              <a:ext cx="25804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>
                  <a:latin typeface="Georgia" panose="02040502050405020303" pitchFamily="18" charset="0"/>
                </a:rPr>
                <a:t>Dataset for </a:t>
              </a:r>
              <a:br>
                <a:rPr kumimoji="1" lang="en-US" altLang="ko-KR" sz="1600" dirty="0">
                  <a:latin typeface="Georgia" panose="02040502050405020303" pitchFamily="18" charset="0"/>
                </a:rPr>
              </a:br>
              <a:r>
                <a:rPr kumimoji="1" lang="en-US" altLang="ko-KR" sz="1600" dirty="0">
                  <a:latin typeface="Georgia" panose="02040502050405020303" pitchFamily="18" charset="0"/>
                </a:rPr>
                <a:t>Known-plaintext attack</a:t>
              </a:r>
              <a:endParaRPr kumimoji="1" lang="ko-KR" altLang="en-US" sz="1600" dirty="0">
                <a:latin typeface="Georgia" panose="02040502050405020303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494E28D-1EF4-8D43-B7D6-CFF3D7CE20B1}"/>
              </a:ext>
            </a:extLst>
          </p:cNvPr>
          <p:cNvSpPr txBox="1"/>
          <p:nvPr/>
        </p:nvSpPr>
        <p:spPr>
          <a:xfrm>
            <a:off x="8741261" y="4455102"/>
            <a:ext cx="1332129" cy="87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b="1" dirty="0">
                <a:latin typeface="Georgia" panose="02040502050405020303" pitchFamily="18" charset="0"/>
              </a:rPr>
              <a:t>Measure</a:t>
            </a:r>
            <a:br>
              <a:rPr kumimoji="1" lang="en-US" altLang="ko-KR" b="1" dirty="0">
                <a:latin typeface="Georgia" panose="02040502050405020303" pitchFamily="18" charset="0"/>
              </a:rPr>
            </a:br>
            <a:r>
              <a:rPr kumimoji="1" lang="en-US" altLang="ko-KR" dirty="0">
                <a:latin typeface="Georgia" panose="02040502050405020303" pitchFamily="18" charset="0"/>
              </a:rPr>
              <a:t>class</a:t>
            </a:r>
            <a:endParaRPr kumimoji="1" lang="ko-KR" altLang="en-US" dirty="0">
              <a:latin typeface="Georgia" panose="02040502050405020303" pitchFamily="18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1EF7DB3-988E-EA49-9BD3-6489D9418B7F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10073390" y="4891536"/>
            <a:ext cx="698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F343A9-C2E7-5249-A489-C6E4007D3157}"/>
              </a:ext>
            </a:extLst>
          </p:cNvPr>
          <p:cNvSpPr txBox="1"/>
          <p:nvPr/>
        </p:nvSpPr>
        <p:spPr>
          <a:xfrm>
            <a:off x="7582111" y="5625525"/>
            <a:ext cx="4616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Georgia" panose="02040502050405020303" pitchFamily="18" charset="0"/>
              </a:rPr>
              <a:t>Determine the state of a qubit as a single value</a:t>
            </a:r>
            <a:endParaRPr kumimoji="1" lang="ko-KR" alt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3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Quantum Support Vector Machine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활용한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암호분석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알려진 </a:t>
            </a:r>
            <a:r>
              <a:rPr kumimoji="1"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공격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평문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및 암호문 쌍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(data)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으로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키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(label)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찾기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평문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및 암호문은 비트로 표현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키는 십진수로 하여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label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지정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지도학습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  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4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차원 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데이터면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4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개의 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큐비트에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각 비트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(feature)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를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할당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Quantum Support Vector Machine 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기존의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머신러닝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기법인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SVM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의 커널 역할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비선형 함수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을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양자회로로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구현한 것</a:t>
            </a:r>
            <a:b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즉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해당 회로는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QSVM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의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kernel (feature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map)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을 의미 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HCRBatang"/>
                <a:sym typeface="Wingdings" pitchFamily="2" charset="2"/>
              </a:rPr>
              <a:t>이런 방식으로 다른 데이터들도 학습 가능</a:t>
            </a:r>
            <a:endParaRPr kumimoji="1" lang="ko-KR" altLang="en-US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CC1BE40A-CEFE-9B49-8815-B059030FD5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4654171"/>
                  </p:ext>
                </p:extLst>
              </p:nvPr>
            </p:nvGraphicFramePr>
            <p:xfrm>
              <a:off x="1517605" y="4658266"/>
              <a:ext cx="4119904" cy="111252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810645">
                      <a:extLst>
                        <a:ext uri="{9D8B030D-6E8A-4147-A177-3AD203B41FA5}">
                          <a16:colId xmlns:a16="http://schemas.microsoft.com/office/drawing/2014/main" val="3492066873"/>
                        </a:ext>
                      </a:extLst>
                    </a:gridCol>
                    <a:gridCol w="827314">
                      <a:extLst>
                        <a:ext uri="{9D8B030D-6E8A-4147-A177-3AD203B41FA5}">
                          <a16:colId xmlns:a16="http://schemas.microsoft.com/office/drawing/2014/main" val="1665008767"/>
                        </a:ext>
                      </a:extLst>
                    </a:gridCol>
                    <a:gridCol w="827314">
                      <a:extLst>
                        <a:ext uri="{9D8B030D-6E8A-4147-A177-3AD203B41FA5}">
                          <a16:colId xmlns:a16="http://schemas.microsoft.com/office/drawing/2014/main" val="1993817758"/>
                        </a:ext>
                      </a:extLst>
                    </a:gridCol>
                    <a:gridCol w="841829">
                      <a:extLst>
                        <a:ext uri="{9D8B030D-6E8A-4147-A177-3AD203B41FA5}">
                          <a16:colId xmlns:a16="http://schemas.microsoft.com/office/drawing/2014/main" val="559810372"/>
                        </a:ext>
                      </a:extLst>
                    </a:gridCol>
                    <a:gridCol w="812802">
                      <a:extLst>
                        <a:ext uri="{9D8B030D-6E8A-4147-A177-3AD203B41FA5}">
                          <a16:colId xmlns:a16="http://schemas.microsoft.com/office/drawing/2014/main" val="15979225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902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375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6283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CC1BE40A-CEFE-9B49-8815-B059030FD5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4654171"/>
                  </p:ext>
                </p:extLst>
              </p:nvPr>
            </p:nvGraphicFramePr>
            <p:xfrm>
              <a:off x="1517605" y="4658266"/>
              <a:ext cx="4119904" cy="111252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810645">
                      <a:extLst>
                        <a:ext uri="{9D8B030D-6E8A-4147-A177-3AD203B41FA5}">
                          <a16:colId xmlns:a16="http://schemas.microsoft.com/office/drawing/2014/main" val="3492066873"/>
                        </a:ext>
                      </a:extLst>
                    </a:gridCol>
                    <a:gridCol w="827314">
                      <a:extLst>
                        <a:ext uri="{9D8B030D-6E8A-4147-A177-3AD203B41FA5}">
                          <a16:colId xmlns:a16="http://schemas.microsoft.com/office/drawing/2014/main" val="1665008767"/>
                        </a:ext>
                      </a:extLst>
                    </a:gridCol>
                    <a:gridCol w="827314">
                      <a:extLst>
                        <a:ext uri="{9D8B030D-6E8A-4147-A177-3AD203B41FA5}">
                          <a16:colId xmlns:a16="http://schemas.microsoft.com/office/drawing/2014/main" val="1993817758"/>
                        </a:ext>
                      </a:extLst>
                    </a:gridCol>
                    <a:gridCol w="841829">
                      <a:extLst>
                        <a:ext uri="{9D8B030D-6E8A-4147-A177-3AD203B41FA5}">
                          <a16:colId xmlns:a16="http://schemas.microsoft.com/office/drawing/2014/main" val="559810372"/>
                        </a:ext>
                      </a:extLst>
                    </a:gridCol>
                    <a:gridCol w="812802">
                      <a:extLst>
                        <a:ext uri="{9D8B030D-6E8A-4147-A177-3AD203B41FA5}">
                          <a16:colId xmlns:a16="http://schemas.microsoft.com/office/drawing/2014/main" val="15979225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63" r="-40937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r="-3030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r="-2030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91045" r="-970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9375" r="-156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902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63" t="-103448" r="-409375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3448" r="-30307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3448" r="-20307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91045" t="-103448" r="-97015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9375" t="-103448" r="-1563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375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63" t="-196667" r="-40937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96667" r="-30307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96667" r="-20307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91045" t="-196667" r="-970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9375" t="-196667" r="-1563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62837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DA71930B-ADC1-1F4B-846D-0AB8C14DB0C2}"/>
              </a:ext>
            </a:extLst>
          </p:cNvPr>
          <p:cNvGrpSpPr/>
          <p:nvPr/>
        </p:nvGrpSpPr>
        <p:grpSpPr>
          <a:xfrm>
            <a:off x="1517605" y="4171440"/>
            <a:ext cx="4489621" cy="2333952"/>
            <a:chOff x="800441" y="2942174"/>
            <a:chExt cx="4489621" cy="23339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825736-23FB-CF44-89E4-2FAA86202F9C}"/>
                </a:ext>
              </a:extLst>
            </p:cNvPr>
            <p:cNvSpPr txBox="1"/>
            <p:nvPr/>
          </p:nvSpPr>
          <p:spPr>
            <a:xfrm>
              <a:off x="800441" y="2942174"/>
              <a:ext cx="1563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Plaintext bit</a:t>
              </a:r>
              <a:endParaRPr kumimoji="1" lang="ko-KR" altLang="en-US" dirty="0">
                <a:latin typeface="Georgia" panose="02040502050405020303" pitchFamily="18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8D6C52-216D-E645-AC3D-BF25A641CD85}"/>
                </a:ext>
              </a:extLst>
            </p:cNvPr>
            <p:cNvSpPr/>
            <p:nvPr/>
          </p:nvSpPr>
          <p:spPr>
            <a:xfrm>
              <a:off x="2466115" y="2943982"/>
              <a:ext cx="1595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Ciphertext bit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D8A6D99-AE87-C944-B02C-21BE827E4CBF}"/>
                </a:ext>
              </a:extLst>
            </p:cNvPr>
            <p:cNvSpPr/>
            <p:nvPr/>
          </p:nvSpPr>
          <p:spPr>
            <a:xfrm>
              <a:off x="4256188" y="2942174"/>
              <a:ext cx="5709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Key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0B1B5D-302A-0940-9779-D46F12276E46}"/>
                </a:ext>
              </a:extLst>
            </p:cNvPr>
            <p:cNvSpPr txBox="1"/>
            <p:nvPr/>
          </p:nvSpPr>
          <p:spPr>
            <a:xfrm>
              <a:off x="1670316" y="4904289"/>
              <a:ext cx="1563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Data</a:t>
              </a:r>
              <a:endParaRPr kumimoji="1" lang="ko-KR" altLang="en-US" dirty="0">
                <a:latin typeface="Georgia" panose="02040502050405020303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79D0C3-59DD-3644-8F3F-A5D859B7E237}"/>
                </a:ext>
              </a:extLst>
            </p:cNvPr>
            <p:cNvSpPr txBox="1"/>
            <p:nvPr/>
          </p:nvSpPr>
          <p:spPr>
            <a:xfrm>
              <a:off x="3726932" y="4906794"/>
              <a:ext cx="1563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Label</a:t>
              </a:r>
              <a:endParaRPr kumimoji="1" lang="ko-KR" altLang="en-US" dirty="0">
                <a:latin typeface="Georgia" panose="02040502050405020303" pitchFamily="18" charset="0"/>
              </a:endParaRPr>
            </a:p>
          </p:txBody>
        </p:sp>
        <p:sp>
          <p:nvSpPr>
            <p:cNvPr id="12" name="왼쪽 중괄호[L] 11">
              <a:extLst>
                <a:ext uri="{FF2B5EF4-FFF2-40B4-BE49-F238E27FC236}">
                  <a16:creationId xmlns:a16="http://schemas.microsoft.com/office/drawing/2014/main" id="{1BD5F3EE-C3D0-C54E-ADDB-D05B81246D08}"/>
                </a:ext>
              </a:extLst>
            </p:cNvPr>
            <p:cNvSpPr/>
            <p:nvPr/>
          </p:nvSpPr>
          <p:spPr>
            <a:xfrm rot="16200000">
              <a:off x="2260352" y="3102553"/>
              <a:ext cx="383059" cy="3302878"/>
            </a:xfrm>
            <a:prstGeom prst="leftBrace">
              <a:avLst>
                <a:gd name="adj1" fmla="val 8333"/>
                <a:gd name="adj2" fmla="val 5069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왼쪽 중괄호[L] 12">
              <a:extLst>
                <a:ext uri="{FF2B5EF4-FFF2-40B4-BE49-F238E27FC236}">
                  <a16:creationId xmlns:a16="http://schemas.microsoft.com/office/drawing/2014/main" id="{3848DAD4-81EF-8540-A824-3A79BC47762D}"/>
                </a:ext>
              </a:extLst>
            </p:cNvPr>
            <p:cNvSpPr/>
            <p:nvPr/>
          </p:nvSpPr>
          <p:spPr>
            <a:xfrm rot="16200000">
              <a:off x="4319076" y="4346707"/>
              <a:ext cx="383059" cy="814571"/>
            </a:xfrm>
            <a:prstGeom prst="leftBrace">
              <a:avLst>
                <a:gd name="adj1" fmla="val 8333"/>
                <a:gd name="adj2" fmla="val 5069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694E4D8-4877-A043-9ED7-EABFBAB5B2D1}"/>
              </a:ext>
            </a:extLst>
          </p:cNvPr>
          <p:cNvGrpSpPr/>
          <p:nvPr/>
        </p:nvGrpSpPr>
        <p:grpSpPr>
          <a:xfrm>
            <a:off x="6686188" y="4144791"/>
            <a:ext cx="3474021" cy="2029997"/>
            <a:chOff x="5929139" y="3311506"/>
            <a:chExt cx="3474021" cy="2029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A8F2B2F9-DFF4-4542-B724-F007F1E8FC44}"/>
                    </a:ext>
                  </a:extLst>
                </p:cNvPr>
                <p:cNvSpPr/>
                <p:nvPr/>
              </p:nvSpPr>
              <p:spPr>
                <a:xfrm>
                  <a:off x="7668823" y="3362002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0E9BF350-7312-EA4D-A9DA-DA407D3423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823" y="3362002"/>
                  <a:ext cx="39466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F17E729-03C0-884F-AC47-18F281FD26B0}"/>
                    </a:ext>
                  </a:extLst>
                </p:cNvPr>
                <p:cNvSpPr/>
                <p:nvPr/>
              </p:nvSpPr>
              <p:spPr>
                <a:xfrm>
                  <a:off x="7668823" y="3990079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1DA79CAF-EA1E-4C40-AE2B-C0EF45F1B4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823" y="3990079"/>
                  <a:ext cx="39466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2C16F5B-FC73-184C-8046-48216DE93244}"/>
                    </a:ext>
                  </a:extLst>
                </p:cNvPr>
                <p:cNvSpPr/>
                <p:nvPr/>
              </p:nvSpPr>
              <p:spPr>
                <a:xfrm>
                  <a:off x="7668823" y="4333258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FACE42E3-CE84-E44A-9E27-BFF253509B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823" y="4333258"/>
                  <a:ext cx="39466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4721BBB2-3DC1-2D4C-9D13-21D572F25DA6}"/>
                    </a:ext>
                  </a:extLst>
                </p:cNvPr>
                <p:cNvSpPr/>
                <p:nvPr/>
              </p:nvSpPr>
              <p:spPr>
                <a:xfrm>
                  <a:off x="8396987" y="3311506"/>
                  <a:ext cx="960519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𝑢𝑏𝑖𝑡</m:t>
                        </m:r>
                        <m:r>
                          <a:rPr lang="en-US" altLang="ko-KR" b="0" i="1" baseline="-25000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baseline="-25000" dirty="0"/>
                </a:p>
              </p:txBody>
            </p:sp>
          </mc:Choice>
          <mc:Fallback xmlns="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C9A80B9B-FDF0-6549-BFE0-B406EC1315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6987" y="3311506"/>
                  <a:ext cx="960519" cy="362984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BC6622A1-41C5-F04B-9AF6-01622FC7D090}"/>
                    </a:ext>
                  </a:extLst>
                </p:cNvPr>
                <p:cNvSpPr/>
                <p:nvPr/>
              </p:nvSpPr>
              <p:spPr>
                <a:xfrm>
                  <a:off x="8396987" y="3987964"/>
                  <a:ext cx="1006173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𝑢𝑏𝑖𝑡</m:t>
                        </m:r>
                        <m:r>
                          <a:rPr lang="en-US" altLang="ko-KR" b="0" i="1" baseline="-25000" dirty="0" smtClean="0">
                            <a:latin typeface="Cambria Math" panose="02040503050406030204" pitchFamily="18" charset="0"/>
                          </a:rPr>
                          <m:t>𝑝𝑛</m:t>
                        </m:r>
                      </m:oMath>
                    </m:oMathPara>
                  </a14:m>
                  <a:endParaRPr lang="ko-KR" altLang="en-US" baseline="-25000" dirty="0"/>
                </a:p>
              </p:txBody>
            </p:sp>
          </mc:Choice>
          <mc:Fallback xmlns=""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AA5E3E52-9E61-174C-9E7D-B23AD1C3D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6987" y="3987964"/>
                  <a:ext cx="1006173" cy="362984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AA6234F-8D04-7444-9124-34C5CD55D541}"/>
                    </a:ext>
                  </a:extLst>
                </p:cNvPr>
                <p:cNvSpPr/>
                <p:nvPr/>
              </p:nvSpPr>
              <p:spPr>
                <a:xfrm>
                  <a:off x="8396987" y="4339540"/>
                  <a:ext cx="944489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𝑢𝑏𝑖𝑡</m:t>
                        </m:r>
                        <m:r>
                          <a:rPr lang="en-US" altLang="ko-KR" b="0" i="1" baseline="-25000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baseline="-25000" dirty="0"/>
                </a:p>
              </p:txBody>
            </p:sp>
          </mc:Choice>
          <mc:Fallback xmlns="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479DB5E-8769-3E43-90B1-6C0F6BAFB1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6987" y="4339540"/>
                  <a:ext cx="944489" cy="362984"/>
                </a:xfrm>
                <a:prstGeom prst="rect">
                  <a:avLst/>
                </a:prstGeom>
                <a:blipFill>
                  <a:blip r:embed="rId9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E7CAC42-0440-4645-B89F-61F8D593CF7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063483" y="3546668"/>
              <a:ext cx="3335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7C53D97-6C2D-1146-B9BE-9467C929D51E}"/>
                </a:ext>
              </a:extLst>
            </p:cNvPr>
            <p:cNvCxnSpPr>
              <a:cxnSpLocks/>
              <a:stCxn id="16" idx="3"/>
              <a:endCxn id="19" idx="1"/>
            </p:cNvCxnSpPr>
            <p:nvPr/>
          </p:nvCxnSpPr>
          <p:spPr>
            <a:xfrm flipV="1">
              <a:off x="8063483" y="4169456"/>
              <a:ext cx="333504" cy="5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C807725-E267-AC47-A456-7B639747B3C8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>
              <a:off x="8063483" y="4517924"/>
              <a:ext cx="333504" cy="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187399-DEC0-C043-8029-00CA59F1CF63}"/>
                </a:ext>
              </a:extLst>
            </p:cNvPr>
            <p:cNvSpPr txBox="1"/>
            <p:nvPr/>
          </p:nvSpPr>
          <p:spPr>
            <a:xfrm>
              <a:off x="5941466" y="3685399"/>
              <a:ext cx="1563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Plaintext bit</a:t>
              </a:r>
              <a:endParaRPr kumimoji="1" lang="ko-KR" altLang="en-US" dirty="0">
                <a:latin typeface="Georgia" panose="02040502050405020303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D3462C-0250-4A4F-A3F2-ED9EC70BAC5B}"/>
                </a:ext>
              </a:extLst>
            </p:cNvPr>
            <p:cNvSpPr/>
            <p:nvPr/>
          </p:nvSpPr>
          <p:spPr>
            <a:xfrm>
              <a:off x="5929139" y="4648709"/>
              <a:ext cx="1595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Ciphertext bit</a:t>
              </a:r>
              <a:endParaRPr lang="ko-KR" altLang="en-US" dirty="0"/>
            </a:p>
          </p:txBody>
        </p:sp>
        <p:sp>
          <p:nvSpPr>
            <p:cNvPr id="26" name="왼쪽 중괄호[L] 25">
              <a:extLst>
                <a:ext uri="{FF2B5EF4-FFF2-40B4-BE49-F238E27FC236}">
                  <a16:creationId xmlns:a16="http://schemas.microsoft.com/office/drawing/2014/main" id="{32133C9F-5386-1944-B5B0-0BDDAE487652}"/>
                </a:ext>
              </a:extLst>
            </p:cNvPr>
            <p:cNvSpPr/>
            <p:nvPr/>
          </p:nvSpPr>
          <p:spPr>
            <a:xfrm>
              <a:off x="7538290" y="4498207"/>
              <a:ext cx="191528" cy="679435"/>
            </a:xfrm>
            <a:prstGeom prst="leftBrace">
              <a:avLst>
                <a:gd name="adj1" fmla="val 8333"/>
                <a:gd name="adj2" fmla="val 5069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왼쪽 중괄호[L] 26">
              <a:extLst>
                <a:ext uri="{FF2B5EF4-FFF2-40B4-BE49-F238E27FC236}">
                  <a16:creationId xmlns:a16="http://schemas.microsoft.com/office/drawing/2014/main" id="{6B4C2D63-C242-EB4C-999A-8418A704B953}"/>
                </a:ext>
              </a:extLst>
            </p:cNvPr>
            <p:cNvSpPr/>
            <p:nvPr/>
          </p:nvSpPr>
          <p:spPr>
            <a:xfrm>
              <a:off x="7538289" y="3522358"/>
              <a:ext cx="191529" cy="679435"/>
            </a:xfrm>
            <a:prstGeom prst="leftBrace">
              <a:avLst>
                <a:gd name="adj1" fmla="val 8333"/>
                <a:gd name="adj2" fmla="val 5069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45E96B2-2DF8-8F4E-8D4C-2E588BCF75F6}"/>
                    </a:ext>
                  </a:extLst>
                </p:cNvPr>
                <p:cNvSpPr/>
                <p:nvPr/>
              </p:nvSpPr>
              <p:spPr>
                <a:xfrm>
                  <a:off x="7668822" y="4972171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D6799AF5-C280-CE4C-83FB-2365F0C611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822" y="4972171"/>
                  <a:ext cx="39466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795C29FA-5B1C-954C-AFAB-B316299B50AA}"/>
                    </a:ext>
                  </a:extLst>
                </p:cNvPr>
                <p:cNvSpPr/>
                <p:nvPr/>
              </p:nvSpPr>
              <p:spPr>
                <a:xfrm>
                  <a:off x="8396985" y="4975280"/>
                  <a:ext cx="951671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𝑢𝑏𝑖𝑡</m:t>
                        </m:r>
                        <m:r>
                          <a:rPr lang="en-US" altLang="ko-KR" b="0" i="1" baseline="-25000" dirty="0" smtClean="0">
                            <a:latin typeface="Cambria Math" panose="02040503050406030204" pitchFamily="18" charset="0"/>
                          </a:rPr>
                          <m:t>𝑐𝑛</m:t>
                        </m:r>
                      </m:oMath>
                    </m:oMathPara>
                  </a14:m>
                  <a:endParaRPr lang="ko-KR" altLang="en-US" baseline="-25000" dirty="0"/>
                </a:p>
              </p:txBody>
            </p:sp>
          </mc:Choice>
          <mc:Fallback xmlns=""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971466D2-04D7-634C-8B97-D7327569AD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6985" y="4975280"/>
                  <a:ext cx="951671" cy="362984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9D57AB3-337A-A04F-9993-9D1DF2654500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 flipV="1">
              <a:off x="8063482" y="5156772"/>
              <a:ext cx="333503" cy="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B7C984CD-E765-5D41-A0A3-543C910D0A5F}"/>
                    </a:ext>
                  </a:extLst>
                </p:cNvPr>
                <p:cNvSpPr/>
                <p:nvPr/>
              </p:nvSpPr>
              <p:spPr>
                <a:xfrm>
                  <a:off x="8024740" y="3685399"/>
                  <a:ext cx="3385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89B8A60F-D1F1-534A-99BD-62364D1551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4740" y="3685399"/>
                  <a:ext cx="33855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DD4DC35A-8C66-0747-A449-4E7991FFD670}"/>
                    </a:ext>
                  </a:extLst>
                </p:cNvPr>
                <p:cNvSpPr/>
                <p:nvPr/>
              </p:nvSpPr>
              <p:spPr>
                <a:xfrm>
                  <a:off x="8012064" y="4648709"/>
                  <a:ext cx="3385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67CE6AA6-CE6E-8447-B197-C1CEA7EB9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2064" y="4648709"/>
                  <a:ext cx="33855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866EFAA-CD8A-6E44-AD38-497696CEB116}"/>
              </a:ext>
            </a:extLst>
          </p:cNvPr>
          <p:cNvSpPr txBox="1"/>
          <p:nvPr/>
        </p:nvSpPr>
        <p:spPr>
          <a:xfrm>
            <a:off x="119116" y="6496364"/>
            <a:ext cx="60998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CRBatang"/>
                <a:sym typeface="Wingdings" pitchFamily="2" charset="2"/>
              </a:rPr>
              <a:t>*</a:t>
            </a:r>
            <a:r>
              <a:rPr lang="ko-KR" altLang="en-US" sz="1400" dirty="0" err="1">
                <a:latin typeface="HCRBatang"/>
                <a:sym typeface="Wingdings" pitchFamily="2" charset="2"/>
              </a:rPr>
              <a:t>클라우드</a:t>
            </a:r>
            <a:r>
              <a:rPr lang="ko-KR" altLang="en-US" sz="1400" dirty="0">
                <a:latin typeface="HCRBatang"/>
                <a:sym typeface="Wingdings" pitchFamily="2" charset="2"/>
              </a:rPr>
              <a:t> 환경 문제로 인해 </a:t>
            </a:r>
            <a:r>
              <a:rPr lang="en-US" altLang="ko-KR" sz="1400" dirty="0">
                <a:latin typeface="HCRBatang"/>
                <a:sym typeface="Wingdings" pitchFamily="2" charset="2"/>
              </a:rPr>
              <a:t>2-bit, 3-bit </a:t>
            </a:r>
            <a:r>
              <a:rPr lang="ko-KR" altLang="en-US" sz="1400" dirty="0" err="1">
                <a:latin typeface="HCRBatang"/>
                <a:sym typeface="Wingdings" pitchFamily="2" charset="2"/>
              </a:rPr>
              <a:t>평문</a:t>
            </a:r>
            <a:r>
              <a:rPr lang="ko-KR" altLang="en-US" sz="1400" dirty="0">
                <a:latin typeface="HCRBatang"/>
                <a:sym typeface="Wingdings" pitchFamily="2" charset="2"/>
              </a:rPr>
              <a:t> 및 키에 대해서만 수행했음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7817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F1414-6102-6C48-9BB5-EE356CF9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QSVM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D8756-649D-504C-B940-C64A1AAF49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Support Vector Machine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(SVM)</a:t>
            </a:r>
            <a:b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초평면을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통해 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포인트 간의 최적 경계를 찾는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지도 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머신러닝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알고리즘</a:t>
            </a:r>
            <a:b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분류 및 회귀에 사용 </a:t>
            </a:r>
            <a:b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초평면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차원의 공간을 나누기 위한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n-1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차원</a:t>
            </a:r>
            <a:b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차원 공간을 나누기 위해 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kernel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 </a:t>
            </a:r>
            <a:b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kernel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은 다양한 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초평면을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잘 배치하여 공간을 잘 나눌 수 있도록 함</a:t>
            </a:r>
            <a:b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   kernel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함수는 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데이터 포인트 간의 경계를 최대화하여 효율적으로 분리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하도록 함</a:t>
            </a:r>
            <a:b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-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이러한 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초평면을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찾기 위해서는 데이터에 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비선형 함수를 적용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해야 함</a:t>
            </a:r>
            <a:b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 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feature map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이라고 하며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다항식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시그모이드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가우스 함수 등이 존재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QSVM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은 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SVM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을 양자 회로로 구현하여 양자컴퓨터 상에서 동작</a:t>
            </a:r>
            <a:b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고차원의 데이터 작업에 유리하기 때문에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SVM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이 처리하기 어려운 커널 최적화의 이점이 있음</a:t>
            </a:r>
            <a:b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   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또한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일반적으로 기존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SVM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보다 성능이 좋음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718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QSVM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QSVM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비선형 함수 </a:t>
            </a:r>
            <a:r>
              <a:rPr lang="el-GR" altLang="ko-KR" sz="1600" b="1" dirty="0">
                <a:ea typeface="Apple SD Gothic Neo" panose="02000300000000000000" pitchFamily="2" charset="-127"/>
              </a:rPr>
              <a:t>φ</a:t>
            </a:r>
            <a:br>
              <a:rPr lang="en-US" altLang="ko-KR" sz="1600" b="1" dirty="0">
                <a:ea typeface="Apple SD Gothic Neo" panose="02000300000000000000" pitchFamily="2" charset="-127"/>
              </a:rPr>
            </a:br>
            <a:endParaRPr lang="en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kumimoji="1" lang="en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Qiskit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</a:t>
            </a:r>
            <a:r>
              <a:rPr kumimoji="1" lang="en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QSVM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</a:t>
            </a:r>
            <a:r>
              <a:rPr kumimoji="1" lang="en-US" altLang="ko-KR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featuremap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지원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Zfeaturemap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얽힘 없음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), 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ZZfeaturemap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얽힘 존재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), 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Paulifeaturemap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 지정 게이트 사용 가능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작성했던 논문에서는 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Zzfeaturemap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</a:t>
            </a:r>
            <a:endParaRPr kumimoji="1" lang="en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" altLang="ko-KR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PauliFeatureMap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통해 사용자 지정 게이트 추가할 수 있음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 게이트 사용 및 배치 가능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Optimizer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앞서 말한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중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SPSA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E7A46C-55E0-5949-B227-18ABD9768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26" y="1602894"/>
            <a:ext cx="5093986" cy="125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6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Parameterized Quantum Circuit 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 </a:t>
            </a:r>
            <a:r>
              <a:rPr kumimoji="1"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암호문에 대한 </a:t>
            </a:r>
            <a:r>
              <a:rPr kumimoji="1"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파라미터화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된 양자 회로</a:t>
            </a:r>
            <a:b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repetition = 2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설정하여 다음과 같이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 수행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입력이 총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6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큐비트에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2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번 반복하여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0.84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정확도 달성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더 긴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평문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및 암호문 입력 시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 repetition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을 더 높게 설정 해야할 것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큐비트가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많아지면 측정 확률이 떨어지니까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비선형 함수 통과한 후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 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해당 값을 매개변수로 회전 연산 및 얽힘 해제</a:t>
            </a:r>
            <a:endParaRPr kumimoji="1"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얽힘 옵션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full / linear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하나의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큐비트가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모든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큐비트에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영향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순차적으로 영향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회로 깊이가 더 적어서 일반적으로 오류가 적고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더 높은 정확도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빠른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linear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사용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kumimoji="1" lang="ko-KR" altLang="en-US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EC5205C6-7B7A-2E46-9BEC-C2A0204AF3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" t="19578" r="2920" b="57637"/>
          <a:stretch/>
        </p:blipFill>
        <p:spPr>
          <a:xfrm>
            <a:off x="2828080" y="3635582"/>
            <a:ext cx="9296217" cy="3175361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34762D1C-3E60-4C45-AAF4-F49F45397B01}"/>
              </a:ext>
            </a:extLst>
          </p:cNvPr>
          <p:cNvSpPr/>
          <p:nvPr/>
        </p:nvSpPr>
        <p:spPr>
          <a:xfrm>
            <a:off x="9105363" y="3997747"/>
            <a:ext cx="1481498" cy="41735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A5E5F-90F1-3C4E-8886-FA336B07B810}"/>
              </a:ext>
            </a:extLst>
          </p:cNvPr>
          <p:cNvSpPr txBox="1"/>
          <p:nvPr/>
        </p:nvSpPr>
        <p:spPr>
          <a:xfrm>
            <a:off x="7799514" y="3138072"/>
            <a:ext cx="4060272" cy="427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비선형 함수 부분</a:t>
            </a:r>
            <a:r>
              <a:rPr kumimoji="1" lang="en-US" altLang="ko-KR" sz="16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</a:t>
            </a:r>
            <a:r>
              <a:rPr kumimoji="1" lang="ko-KR" altLang="en-US" sz="16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(pi-x)(pi-y) </a:t>
            </a:r>
            <a:r>
              <a:rPr kumimoji="1" lang="en-US" altLang="ko-KR" sz="16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kumimoji="1" lang="en-US" altLang="ko-KR" sz="16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rotation (P)</a:t>
            </a:r>
            <a:endParaRPr kumimoji="1" lang="ko-KR" altLang="en-US" sz="1600" b="1" dirty="0">
              <a:solidFill>
                <a:srgbClr val="C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479A0EA7-3BA2-5D4A-8D7B-9452275149AE}"/>
              </a:ext>
            </a:extLst>
          </p:cNvPr>
          <p:cNvSpPr/>
          <p:nvPr/>
        </p:nvSpPr>
        <p:spPr>
          <a:xfrm>
            <a:off x="8897138" y="3872504"/>
            <a:ext cx="258553" cy="530346"/>
          </a:xfrm>
          <a:prstGeom prst="frame">
            <a:avLst>
              <a:gd name="adj1" fmla="val 1859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155D7061-A89A-7444-A99E-930CEF6EA3C3}"/>
              </a:ext>
            </a:extLst>
          </p:cNvPr>
          <p:cNvSpPr/>
          <p:nvPr/>
        </p:nvSpPr>
        <p:spPr>
          <a:xfrm>
            <a:off x="11140168" y="3838534"/>
            <a:ext cx="258553" cy="530346"/>
          </a:xfrm>
          <a:prstGeom prst="frame">
            <a:avLst>
              <a:gd name="adj1" fmla="val 1859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F772D1-702B-6144-88EF-A0C11382323B}"/>
              </a:ext>
            </a:extLst>
          </p:cNvPr>
          <p:cNvSpPr txBox="1"/>
          <p:nvPr/>
        </p:nvSpPr>
        <p:spPr>
          <a:xfrm>
            <a:off x="10794601" y="2581036"/>
            <a:ext cx="1065185" cy="427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얽힘 해제</a:t>
            </a: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3193E2F4-443A-B543-B604-0C8299DAA089}"/>
              </a:ext>
            </a:extLst>
          </p:cNvPr>
          <p:cNvCxnSpPr>
            <a:cxnSpLocks/>
            <a:stCxn id="19" idx="3"/>
            <a:endCxn id="21" idx="3"/>
          </p:cNvCxnSpPr>
          <p:nvPr/>
        </p:nvCxnSpPr>
        <p:spPr>
          <a:xfrm flipV="1">
            <a:off x="11398721" y="2794749"/>
            <a:ext cx="461065" cy="1308958"/>
          </a:xfrm>
          <a:prstGeom prst="bentConnector3">
            <a:avLst>
              <a:gd name="adj1" fmla="val 14958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E04F54-0841-484F-AEFC-943D81366AF5}"/>
              </a:ext>
            </a:extLst>
          </p:cNvPr>
          <p:cNvSpPr txBox="1"/>
          <p:nvPr/>
        </p:nvSpPr>
        <p:spPr>
          <a:xfrm>
            <a:off x="7799514" y="2595086"/>
            <a:ext cx="677438" cy="427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얽힘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6204F18C-10F5-0E4E-A768-2F8998452BFB}"/>
              </a:ext>
            </a:extLst>
          </p:cNvPr>
          <p:cNvCxnSpPr>
            <a:cxnSpLocks/>
            <a:stCxn id="18" idx="0"/>
            <a:endCxn id="27" idx="1"/>
          </p:cNvCxnSpPr>
          <p:nvPr/>
        </p:nvCxnSpPr>
        <p:spPr>
          <a:xfrm rot="16200000" flipV="1">
            <a:off x="7881113" y="2727201"/>
            <a:ext cx="1063705" cy="1226901"/>
          </a:xfrm>
          <a:prstGeom prst="bentConnector4">
            <a:avLst>
              <a:gd name="adj1" fmla="val 19371"/>
              <a:gd name="adj2" fmla="val 11758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CF1233BB-3704-E247-BBB4-E37156F43B4C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rot="16200000" flipV="1">
            <a:off x="9621756" y="3773391"/>
            <a:ext cx="432250" cy="1646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액자 53">
            <a:extLst>
              <a:ext uri="{FF2B5EF4-FFF2-40B4-BE49-F238E27FC236}">
                <a16:creationId xmlns:a16="http://schemas.microsoft.com/office/drawing/2014/main" id="{D436561D-6063-D140-A7AD-0C769442F7B2}"/>
              </a:ext>
            </a:extLst>
          </p:cNvPr>
          <p:cNvSpPr/>
          <p:nvPr/>
        </p:nvSpPr>
        <p:spPr>
          <a:xfrm>
            <a:off x="3036310" y="3872503"/>
            <a:ext cx="308882" cy="1394955"/>
          </a:xfrm>
          <a:prstGeom prst="frame">
            <a:avLst>
              <a:gd name="adj1" fmla="val 1859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B57BD6-3BC3-8741-8FA6-ED23F29A46F6}"/>
              </a:ext>
            </a:extLst>
          </p:cNvPr>
          <p:cNvSpPr txBox="1"/>
          <p:nvPr/>
        </p:nvSpPr>
        <p:spPr>
          <a:xfrm>
            <a:off x="877639" y="4354536"/>
            <a:ext cx="1609859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 b="1" dirty="0">
                <a:solidFill>
                  <a:schemeClr val="accent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중첩 상태로 변경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2B4232E6-09D3-5142-B398-D3564E4C5D1F}"/>
              </a:ext>
            </a:extLst>
          </p:cNvPr>
          <p:cNvCxnSpPr>
            <a:cxnSpLocks/>
            <a:stCxn id="54" idx="0"/>
            <a:endCxn id="55" idx="0"/>
          </p:cNvCxnSpPr>
          <p:nvPr/>
        </p:nvCxnSpPr>
        <p:spPr>
          <a:xfrm rot="16200000" flipH="1" flipV="1">
            <a:off x="2195643" y="3359428"/>
            <a:ext cx="482033" cy="1508182"/>
          </a:xfrm>
          <a:prstGeom prst="bentConnector3">
            <a:avLst>
              <a:gd name="adj1" fmla="val -4742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액자 58">
            <a:extLst>
              <a:ext uri="{FF2B5EF4-FFF2-40B4-BE49-F238E27FC236}">
                <a16:creationId xmlns:a16="http://schemas.microsoft.com/office/drawing/2014/main" id="{D87FE269-710C-3943-B723-0F0921AA3712}"/>
              </a:ext>
            </a:extLst>
          </p:cNvPr>
          <p:cNvSpPr/>
          <p:nvPr/>
        </p:nvSpPr>
        <p:spPr>
          <a:xfrm>
            <a:off x="3604462" y="3883656"/>
            <a:ext cx="308882" cy="1394955"/>
          </a:xfrm>
          <a:prstGeom prst="frame">
            <a:avLst>
              <a:gd name="adj1" fmla="val 185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9DD5BAAE-FE38-4F4C-84E1-744B3C5FC081}"/>
              </a:ext>
            </a:extLst>
          </p:cNvPr>
          <p:cNvCxnSpPr>
            <a:cxnSpLocks/>
            <a:stCxn id="59" idx="2"/>
            <a:endCxn id="62" idx="3"/>
          </p:cNvCxnSpPr>
          <p:nvPr/>
        </p:nvCxnSpPr>
        <p:spPr>
          <a:xfrm rot="5400000">
            <a:off x="3014399" y="4751711"/>
            <a:ext cx="217604" cy="127140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8D3161D-D9C6-544D-A201-3B9C4BBE6D90}"/>
              </a:ext>
            </a:extLst>
          </p:cNvPr>
          <p:cNvSpPr txBox="1"/>
          <p:nvPr/>
        </p:nvSpPr>
        <p:spPr>
          <a:xfrm>
            <a:off x="877639" y="5280771"/>
            <a:ext cx="1609859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 b="1" dirty="0" err="1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입력데이터</a:t>
            </a:r>
            <a:endParaRPr kumimoji="1" lang="ko-KR" altLang="en-US" sz="1600" b="1" dirty="0">
              <a:solidFill>
                <a:schemeClr val="accent2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9785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실험 결과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7275253-848C-EB4C-98C9-7BE05E8F7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150499"/>
              </p:ext>
            </p:extLst>
          </p:nvPr>
        </p:nvGraphicFramePr>
        <p:xfrm>
          <a:off x="3754141" y="2835755"/>
          <a:ext cx="4683718" cy="18984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0874">
                  <a:extLst>
                    <a:ext uri="{9D8B030D-6E8A-4147-A177-3AD203B41FA5}">
                      <a16:colId xmlns:a16="http://schemas.microsoft.com/office/drawing/2014/main" val="2380361655"/>
                    </a:ext>
                  </a:extLst>
                </a:gridCol>
                <a:gridCol w="1560874">
                  <a:extLst>
                    <a:ext uri="{9D8B030D-6E8A-4147-A177-3AD203B41FA5}">
                      <a16:colId xmlns:a16="http://schemas.microsoft.com/office/drawing/2014/main" val="347180755"/>
                    </a:ext>
                  </a:extLst>
                </a:gridCol>
                <a:gridCol w="1561970">
                  <a:extLst>
                    <a:ext uri="{9D8B030D-6E8A-4147-A177-3AD203B41FA5}">
                      <a16:colId xmlns:a16="http://schemas.microsoft.com/office/drawing/2014/main" val="2252644817"/>
                    </a:ext>
                  </a:extLst>
                </a:gridCol>
              </a:tblGrid>
              <a:tr h="557283">
                <a:tc>
                  <a:txBody>
                    <a:bodyPr/>
                    <a:lstStyle/>
                    <a:p>
                      <a:pPr indent="155575"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Shots</a:t>
                      </a:r>
                      <a:endParaRPr lang="ko-KR" sz="160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5575"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2-bit dataset</a:t>
                      </a:r>
                      <a:endParaRPr lang="ko-KR" sz="160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5575"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3-bit dataset</a:t>
                      </a:r>
                      <a:endParaRPr lang="ko-KR" sz="160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7131473"/>
                  </a:ext>
                </a:extLst>
              </a:tr>
              <a:tr h="278642">
                <a:tc>
                  <a:txBody>
                    <a:bodyPr/>
                    <a:lstStyle/>
                    <a:p>
                      <a:pPr indent="155575"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endParaRPr lang="ko-KR" sz="160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5575"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0.66</a:t>
                      </a:r>
                      <a:endParaRPr lang="ko-KR" sz="160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5575"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0.6</a:t>
                      </a:r>
                      <a:endParaRPr lang="ko-KR" sz="160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1563365"/>
                  </a:ext>
                </a:extLst>
              </a:tr>
              <a:tr h="278642">
                <a:tc>
                  <a:txBody>
                    <a:bodyPr/>
                    <a:lstStyle/>
                    <a:p>
                      <a:pPr indent="155575"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ko-KR" sz="160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5575"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1.0</a:t>
                      </a:r>
                      <a:endParaRPr lang="ko-KR" sz="16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5575"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</a:t>
                      </a:r>
                      <a:endParaRPr lang="ko-KR" sz="160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1064828"/>
                  </a:ext>
                </a:extLst>
              </a:tr>
              <a:tr h="278642">
                <a:tc>
                  <a:txBody>
                    <a:bodyPr/>
                    <a:lstStyle/>
                    <a:p>
                      <a:pPr indent="155575"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</a:t>
                      </a:r>
                      <a:endParaRPr lang="ko-KR" sz="160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5575"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</a:t>
                      </a:r>
                      <a:endParaRPr lang="ko-KR" sz="160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5575"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0.81</a:t>
                      </a:r>
                      <a:endParaRPr lang="ko-KR" sz="160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8312258"/>
                  </a:ext>
                </a:extLst>
              </a:tr>
              <a:tr h="278642">
                <a:tc>
                  <a:txBody>
                    <a:bodyPr/>
                    <a:lstStyle/>
                    <a:p>
                      <a:pPr indent="155575"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150</a:t>
                      </a:r>
                      <a:endParaRPr lang="ko-KR" sz="160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5575"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</a:t>
                      </a:r>
                      <a:endParaRPr lang="ko-KR" sz="160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5575"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0.84</a:t>
                      </a:r>
                      <a:endParaRPr lang="ko-KR" sz="16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391923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458E270-35C0-8D43-9A49-8D6F140BF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030945"/>
              </p:ext>
            </p:extLst>
          </p:nvPr>
        </p:nvGraphicFramePr>
        <p:xfrm>
          <a:off x="3754140" y="5136949"/>
          <a:ext cx="4683717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0670">
                  <a:extLst>
                    <a:ext uri="{9D8B030D-6E8A-4147-A177-3AD203B41FA5}">
                      <a16:colId xmlns:a16="http://schemas.microsoft.com/office/drawing/2014/main" val="3249793895"/>
                    </a:ext>
                  </a:extLst>
                </a:gridCol>
                <a:gridCol w="2783047">
                  <a:extLst>
                    <a:ext uri="{9D8B030D-6E8A-4147-A177-3AD203B41FA5}">
                      <a16:colId xmlns:a16="http://schemas.microsoft.com/office/drawing/2014/main" val="3299369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55575"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Execution time</a:t>
                      </a:r>
                      <a:endParaRPr lang="ko-KR" sz="160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5575"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Accuracy </a:t>
                      </a:r>
                      <a:endParaRPr lang="ko-KR" sz="160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3002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55575"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780</a:t>
                      </a:r>
                      <a:endParaRPr lang="ko-KR" sz="160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5575"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0.93</a:t>
                      </a:r>
                      <a:endParaRPr lang="ko-KR" sz="16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96852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36F3431-86A2-4D40-9BF1-7AE9BC7CBCB2}"/>
              </a:ext>
            </a:extLst>
          </p:cNvPr>
          <p:cNvSpPr txBox="1"/>
          <p:nvPr/>
        </p:nvSpPr>
        <p:spPr>
          <a:xfrm>
            <a:off x="3754140" y="5857697"/>
            <a:ext cx="50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2-bit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데이터셋만</a:t>
            </a:r>
            <a:r>
              <a:rPr kumimoji="1" lang="ko-KR" altLang="en-US" dirty="0"/>
              <a:t> 가능 </a:t>
            </a:r>
            <a:r>
              <a:rPr kumimoji="1" lang="en-US" altLang="ko-KR" dirty="0"/>
              <a:t>(</a:t>
            </a:r>
            <a:r>
              <a:rPr kumimoji="1" lang="ko-KR" altLang="en-US" dirty="0"/>
              <a:t>토큰이 없었음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4E5E3-59D7-234A-9F76-50CF6D5E6710}"/>
              </a:ext>
            </a:extLst>
          </p:cNvPr>
          <p:cNvSpPr txBox="1"/>
          <p:nvPr/>
        </p:nvSpPr>
        <p:spPr>
          <a:xfrm>
            <a:off x="2273070" y="1259259"/>
            <a:ext cx="9098975" cy="12871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/>
              <a:t>입력 데이터 길이가 길어질수록 성능 저하</a:t>
            </a:r>
            <a:br>
              <a:rPr kumimoji="1" lang="en-US" altLang="ko-KR" b="1" dirty="0"/>
            </a:b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>
                <a:sym typeface="Wingdings" pitchFamily="2" charset="2"/>
              </a:rPr>
              <a:t>회로 반복을 좀 더 해야할 듯</a:t>
            </a:r>
            <a:br>
              <a:rPr kumimoji="1" lang="en-US" altLang="ko-KR" dirty="0">
                <a:sym typeface="Wingdings" pitchFamily="2" charset="2"/>
              </a:rPr>
            </a:b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>
                <a:sym typeface="Wingdings" pitchFamily="2" charset="2"/>
              </a:rPr>
              <a:t>수행 시간이 길어져서 시뮬레이터로 </a:t>
            </a:r>
            <a:r>
              <a:rPr kumimoji="1" lang="ko-KR" altLang="en-US" dirty="0" err="1">
                <a:sym typeface="Wingdings" pitchFamily="2" charset="2"/>
              </a:rPr>
              <a:t>클라우드</a:t>
            </a:r>
            <a:r>
              <a:rPr kumimoji="1" lang="ko-KR" altLang="en-US" dirty="0">
                <a:sym typeface="Wingdings" pitchFamily="2" charset="2"/>
              </a:rPr>
              <a:t> 상에서는 불가능 할 것 같음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413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02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B4CA10D-51EC-DB4E-911E-77C2085171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/>
              <a:t>Quantum Computer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1B4901-8601-4D49-98D1-A9C2A83053B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ko-KR" dirty="0"/>
              <a:t>Quantum Neural Network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702F6C-E952-2B43-A918-8935FAB2ECA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ko-KR" dirty="0"/>
              <a:t>Quantum Neural Network based Cryptanalysis</a:t>
            </a:r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D80411-8768-6745-BC8B-6F1AA522E89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188FD-91EA-E34C-8AFB-C77196D645DC}"/>
              </a:ext>
            </a:extLst>
          </p:cNvPr>
          <p:cNvSpPr txBox="1"/>
          <p:nvPr/>
        </p:nvSpPr>
        <p:spPr>
          <a:xfrm>
            <a:off x="5718220" y="5357721"/>
            <a:ext cx="6619741" cy="888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QNN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세미나에서 했던 거에 추가된 내용으로 구성했습니다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https://</a:t>
            </a:r>
            <a:r>
              <a:rPr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youtu.be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/XEsoJ9zGcTY</a:t>
            </a:r>
          </a:p>
        </p:txBody>
      </p:sp>
    </p:spTree>
    <p:extLst>
      <p:ext uri="{BB962C8B-B14F-4D97-AF65-F5344CB8AC3E}">
        <p14:creationId xmlns:p14="http://schemas.microsoft.com/office/powerpoint/2010/main" val="350038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Quantum Computer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역학적인 현상을 기반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 연산하는 컴퓨터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큐비트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게이트를 통해 </a:t>
            </a:r>
            <a:r>
              <a:rPr kumimoji="1"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양자회로를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구성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하고 이를 통해 연산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현재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IBM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127</a:t>
            </a:r>
            <a:r>
              <a:rPr kumimoji="1"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큐비트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달성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(Eagle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프로세서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이후에는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Osprey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(433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큐비트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–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Condor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(1121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큐비트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 예정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컴퓨터는 연산 시 발생하는 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오류로 인해 연산 정확도가 감소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할 수 있음</a:t>
            </a:r>
            <a:b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하나의 논리적인 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큐비트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오류가 발생하지 않는 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큐비트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위해서는 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수십개의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물리적인 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큐비트가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필요하며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b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 정정 기술 또한 필요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NISQ 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시대</a:t>
            </a:r>
            <a:b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현재는 중간 규모의 양자 컴퓨터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오류 수정에 사용할 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큐비트가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충분하지 않음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noise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존재</a:t>
            </a:r>
            <a:b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그러나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양자 우위를 보여주기에는 충분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고전 컴퓨터의 계산 능력을 뛰어넘음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05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Qubit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양자역학의 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중첩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측정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얽힘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같은 개념에 기반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컴퓨터에서는 기존 컴퓨터의 비트와 같이 </a:t>
            </a:r>
            <a:r>
              <a:rPr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큐비트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기존의 비트는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 or 1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가짐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큐비트는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확률로써  동시에 가질 수 있음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중첩상태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측정 시 하나의 값으로 결정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A5A5F7-D003-6A45-B075-3B75B82089A4}"/>
              </a:ext>
            </a:extLst>
          </p:cNvPr>
          <p:cNvGrpSpPr/>
          <p:nvPr/>
        </p:nvGrpSpPr>
        <p:grpSpPr>
          <a:xfrm>
            <a:off x="4833425" y="3241459"/>
            <a:ext cx="6150950" cy="2968841"/>
            <a:chOff x="4849792" y="3941805"/>
            <a:chExt cx="5247925" cy="252282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5D1D992-CD1E-C14D-B07D-2413FFB60A2B}"/>
                </a:ext>
              </a:extLst>
            </p:cNvPr>
            <p:cNvGrpSpPr/>
            <p:nvPr/>
          </p:nvGrpSpPr>
          <p:grpSpPr>
            <a:xfrm>
              <a:off x="5413093" y="3941805"/>
              <a:ext cx="4684624" cy="2067506"/>
              <a:chOff x="5413093" y="3941805"/>
              <a:chExt cx="4684624" cy="2067506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683F2B72-B940-DE42-B42A-E0555404A5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5199" y="3941805"/>
                <a:ext cx="2782518" cy="20675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02F8F90-5C6B-A24F-ABF4-E68F827A0EB8}"/>
                  </a:ext>
                </a:extLst>
              </p:cNvPr>
              <p:cNvGrpSpPr/>
              <p:nvPr/>
            </p:nvGrpSpPr>
            <p:grpSpPr>
              <a:xfrm>
                <a:off x="5413093" y="4351897"/>
                <a:ext cx="1365813" cy="1247321"/>
                <a:chOff x="4178460" y="4225816"/>
                <a:chExt cx="1365813" cy="1247321"/>
              </a:xfrm>
            </p:grpSpPr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A21AF779-4EDC-074B-A2A7-4BA5D019A810}"/>
                    </a:ext>
                  </a:extLst>
                </p:cNvPr>
                <p:cNvSpPr/>
                <p:nvPr/>
              </p:nvSpPr>
              <p:spPr>
                <a:xfrm>
                  <a:off x="4178460" y="4283160"/>
                  <a:ext cx="266218" cy="2546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32B418E4-346A-BB48-B951-924384636927}"/>
                    </a:ext>
                  </a:extLst>
                </p:cNvPr>
                <p:cNvSpPr/>
                <p:nvPr/>
              </p:nvSpPr>
              <p:spPr>
                <a:xfrm>
                  <a:off x="4178460" y="5161149"/>
                  <a:ext cx="266218" cy="2546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835C32E2-B157-804E-89EC-FB97ABC3BF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27812" y="4225816"/>
                      <a:ext cx="6164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kumimoji="1" lang="ko-KR" altLang="en-US" dirty="0"/>
                    </a:p>
                  </p:txBody>
                </p:sp>
              </mc:Choice>
              <mc:Fallback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835C32E2-B157-804E-89EC-FB97ABC3BF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27812" y="4225816"/>
                      <a:ext cx="616461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E9F1E741-EBAE-134D-8F1B-F2A415B387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27812" y="5103805"/>
                      <a:ext cx="6164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1" lang="ko-KR" altLang="en-US" dirty="0"/>
                    </a:p>
                  </p:txBody>
                </p:sp>
              </mc:Choice>
              <mc:Fallback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E9F1E741-EBAE-134D-8F1B-F2A415B387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27812" y="5103805"/>
                      <a:ext cx="616461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38B923-3C06-6649-B289-2D096DD211B3}"/>
                </a:ext>
              </a:extLst>
            </p:cNvPr>
            <p:cNvSpPr txBox="1"/>
            <p:nvPr/>
          </p:nvSpPr>
          <p:spPr>
            <a:xfrm>
              <a:off x="4849792" y="6095296"/>
              <a:ext cx="2303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Bit</a:t>
              </a:r>
              <a:endParaRPr kumimoji="1" lang="ko-KR" altLang="en-US" dirty="0">
                <a:latin typeface="Georgia" panose="02040502050405020303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AA1A9C-60FB-8648-99DE-043DC5AF2E14}"/>
                </a:ext>
              </a:extLst>
            </p:cNvPr>
            <p:cNvSpPr txBox="1"/>
            <p:nvPr/>
          </p:nvSpPr>
          <p:spPr>
            <a:xfrm>
              <a:off x="7163634" y="6095296"/>
              <a:ext cx="2303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Qubit</a:t>
              </a:r>
              <a:endParaRPr kumimoji="1" lang="ko-KR" altLang="en-US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94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Qubit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4CE7B29-ADB0-E448-8344-368B2862916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lnSpc>
                    <a:spcPct val="150000"/>
                  </a:lnSpc>
                </a:pPr>
                <a:r>
                  <a:rPr lang="ko-KR" altLang="en-US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측정하기 전은 </a:t>
                </a:r>
                <a:r>
                  <a:rPr lang="en-US" altLang="ko-KR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0</a:t>
                </a:r>
                <a:r>
                  <a:rPr lang="ko-KR" altLang="en-US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과 </a:t>
                </a:r>
                <a:r>
                  <a:rPr lang="en-US" altLang="ko-KR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1</a:t>
                </a:r>
                <a:r>
                  <a:rPr lang="ko-KR" altLang="en-US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의 선형 조합</a:t>
                </a:r>
                <a:r>
                  <a:rPr lang="en-US" altLang="ko-KR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, </a:t>
                </a:r>
                <a:r>
                  <a:rPr lang="ko-KR" altLang="en-US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측정 후 하나의 값으로 결정 </a:t>
                </a:r>
                <a:r>
                  <a:rPr lang="en-US" altLang="ko-KR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(0 </a:t>
                </a:r>
                <a:r>
                  <a:rPr lang="ko-KR" altLang="en-US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또는 </a:t>
                </a:r>
                <a:r>
                  <a:rPr lang="en-US" altLang="ko-KR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1</a:t>
                </a:r>
                <a:r>
                  <a:rPr lang="ko-KR" altLang="en-US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로 감</a:t>
                </a:r>
                <a:r>
                  <a:rPr lang="en-US" altLang="ko-KR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)</a:t>
                </a:r>
                <a:endParaRPr lang="en-US" altLang="ko-KR" sz="1600" b="1" dirty="0">
                  <a:solidFill>
                    <a:srgbClr val="292929"/>
                  </a:solidFill>
                  <a:latin typeface="Charter" panose="02040503050506020203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600" dirty="0"/>
                  <a:t>| </a:t>
                </a:r>
                <a14:m>
                  <m:oMath xmlns:m="http://schemas.openxmlformats.org/officeDocument/2006/math">
                    <m:r>
                      <a:rPr lang="el-GR" altLang="ko-KR" sz="1600" i="1" dirty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l-GR" altLang="ko-KR" sz="1600" dirty="0">
                    <a:solidFill>
                      <a:srgbClr val="292929"/>
                    </a:solidFill>
                    <a:latin typeface="charter" panose="02040503050506020203" pitchFamily="18" charset="0"/>
                  </a:rPr>
                  <a:t>⟩ </a:t>
                </a:r>
                <a:r>
                  <a:rPr lang="en-US" altLang="ko-KR" sz="1600" dirty="0">
                    <a:solidFill>
                      <a:srgbClr val="292929"/>
                    </a:solidFill>
                    <a:latin typeface="charter" panose="02040503050506020203" pitchFamily="18" charset="0"/>
                  </a:rPr>
                  <a:t>= </a:t>
                </a:r>
                <a:r>
                  <a:rPr lang="ko-KR" altLang="en-US" sz="1600" dirty="0">
                    <a:solidFill>
                      <a:srgbClr val="292929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임의의 </a:t>
                </a:r>
                <a:r>
                  <a:rPr lang="ko-KR" altLang="en-US" sz="1600" dirty="0" err="1">
                    <a:solidFill>
                      <a:srgbClr val="292929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큐비트</a:t>
                </a:r>
                <a:r>
                  <a:rPr lang="ko-KR" altLang="en-US" sz="1600" dirty="0">
                    <a:solidFill>
                      <a:srgbClr val="292929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상태 </a:t>
                </a:r>
                <a:r>
                  <a:rPr lang="en-US" altLang="ko-KR" sz="1600" dirty="0">
                    <a:solidFill>
                      <a:srgbClr val="292929"/>
                    </a:solidFill>
                    <a:latin typeface="charter" panose="02040503050506020203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600" dirty="0"/>
                  <a:t>|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1600" dirty="0"/>
                  <a:t>⟩ +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600" dirty="0"/>
                  <a:t>|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1600" dirty="0"/>
                  <a:t>⟩ 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16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sz="1600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sz="16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1600" dirty="0"/>
                  <a:t>, </a:t>
                </a:r>
                <a:r>
                  <a:rPr lang="ko-KR" altLang="en-US" sz="1600" dirty="0"/>
                  <a:t>확률</a:t>
                </a:r>
                <a:r>
                  <a:rPr lang="en-US" altLang="ko-KR" sz="1600" dirty="0"/>
                  <a:t>)</a:t>
                </a:r>
                <a:endParaRPr lang="en-US" altLang="ko-KR" sz="1600" dirty="0">
                  <a:solidFill>
                    <a:srgbClr val="292929"/>
                  </a:solidFill>
                  <a:latin typeface="charter" panose="02040503050506020203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ko-KR" sz="1600" dirty="0">
                    <a:sym typeface="Wingdings" pitchFamily="2" charset="2"/>
                  </a:rPr>
                  <a:t> 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이와 같이 </a:t>
                </a: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0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과 </a:t>
                </a: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1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이 확률로 존재 </a:t>
                </a: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16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sz="16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sz="16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는 </a:t>
                </a: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0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과 </a:t>
                </a: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1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이 될 확률</a:t>
                </a: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)</a:t>
                </a:r>
                <a:endParaRPr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</a:pPr>
                <a:r>
                  <a:rPr lang="ko-KR" altLang="en-US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양자 상태는 벡터이고</a:t>
                </a:r>
                <a:r>
                  <a:rPr lang="en-US" altLang="ko-KR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</a:t>
                </a:r>
                <a:r>
                  <a:rPr lang="ko-KR" altLang="en-US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행렬 곱을 통해 상태 변경 가능</a:t>
                </a:r>
                <a:br>
                  <a:rPr lang="en-US" altLang="ko-KR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</a:b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 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행렬 곱을 통해 </a:t>
                </a:r>
                <a:r>
                  <a:rPr lang="ko-KR" altLang="en-US" sz="16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큐비트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상태를 또 다른 벡터로 변경</a:t>
                </a:r>
                <a:b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</a:b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 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양자 게이트도 행렬 곱 통해 </a:t>
                </a:r>
                <a:r>
                  <a:rPr lang="ko-KR" altLang="en-US" sz="16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큐비트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상태를 변화시키는 것</a:t>
                </a:r>
                <a:b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</a:b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    (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단위 행렬</a:t>
                </a: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  <a:sym typeface="Wingdings" pitchFamily="2" charset="2"/>
                      </a:rPr>
                      <m:t>𝐼</m:t>
                    </m:r>
                  </m:oMath>
                </a14:m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)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은 상태변화 시키지 않음</a:t>
                </a: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)</a:t>
                </a:r>
                <a:endParaRPr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</a:pPr>
                <a:endParaRPr lang="en-US" altLang="ko-KR" sz="1600" dirty="0"/>
              </a:p>
              <a:p>
                <a:pPr lvl="1">
                  <a:lnSpc>
                    <a:spcPct val="150000"/>
                  </a:lnSpc>
                </a:pPr>
                <a:endParaRPr lang="en-US" altLang="ko-KR" sz="16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4CE7B29-ADB0-E448-8344-368B28629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998414AC-5397-0943-8C62-A6A53C3F1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153" y="1932876"/>
            <a:ext cx="4431888" cy="377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6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Quantum Gate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93126A6C-62B2-994F-87FD-12B11F3D0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다음과 같은 게이트들이 주로 사용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Hadamard gate (H)</a:t>
            </a:r>
            <a:br>
              <a:rPr lang="en-US" altLang="ko-KR" sz="1600" dirty="0"/>
            </a:b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Qubit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의 초기상태에서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0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과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1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의 상태를 동시에 가질 수 있도록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, 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중첩</a:t>
            </a:r>
            <a:r>
              <a:rPr lang="en-US" altLang="ko-KR" sz="1400" dirty="0">
                <a:solidFill>
                  <a:srgbClr val="343434"/>
                </a:solidFill>
                <a:latin typeface="-apple-system"/>
              </a:rPr>
              <a:t> </a:t>
            </a:r>
            <a:r>
              <a:rPr lang="ko-KR" altLang="en-US" sz="1400" dirty="0">
                <a:solidFill>
                  <a:srgbClr val="343434"/>
                </a:solidFill>
                <a:latin typeface="-apple-system"/>
              </a:rPr>
              <a:t>시킴</a:t>
            </a:r>
            <a:br>
              <a:rPr lang="en-US" altLang="ko-KR" sz="1400" dirty="0">
                <a:solidFill>
                  <a:srgbClr val="343434"/>
                </a:solidFill>
                <a:latin typeface="-apple-system"/>
              </a:rPr>
            </a:br>
            <a:r>
              <a:rPr lang="ko-KR" altLang="en-US" sz="1400" dirty="0">
                <a:solidFill>
                  <a:srgbClr val="343434"/>
                </a:solidFill>
                <a:latin typeface="-apple-system"/>
              </a:rPr>
              <a:t>해당 게이트를 두 번 거칠 경우 원래 상태로 돌아옴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X gate</a:t>
            </a:r>
            <a:br>
              <a:rPr lang="en-US" altLang="ko-KR" sz="1600" dirty="0"/>
            </a:br>
            <a:r>
              <a:rPr lang="ko-KR" altLang="en-US" sz="1400" b="0" i="0" dirty="0" err="1">
                <a:solidFill>
                  <a:srgbClr val="292929"/>
                </a:solidFill>
                <a:effectLst/>
                <a:latin typeface="charter"/>
              </a:rPr>
              <a:t>큐비트의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 상태를 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charter"/>
              </a:rPr>
              <a:t>0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이었으면 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charter"/>
              </a:rPr>
              <a:t>1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로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charter"/>
              </a:rPr>
              <a:t>, 1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이었으면 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charter"/>
              </a:rPr>
              <a:t>0</a:t>
            </a:r>
            <a:r>
              <a:rPr lang="ko-KR" altLang="en-US" sz="1400" b="0" i="0" dirty="0" err="1">
                <a:solidFill>
                  <a:srgbClr val="292929"/>
                </a:solidFill>
                <a:effectLst/>
                <a:latin typeface="charter"/>
              </a:rPr>
              <a:t>으로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 변경</a:t>
            </a:r>
            <a:br>
              <a:rPr lang="en-US" altLang="ko-KR" sz="1400" b="0" i="0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중첩 상태의 </a:t>
            </a:r>
            <a:r>
              <a:rPr lang="ko-KR" altLang="en-US" sz="1400" b="0" i="0" dirty="0" err="1">
                <a:solidFill>
                  <a:srgbClr val="292929"/>
                </a:solidFill>
                <a:effectLst/>
                <a:latin typeface="charter"/>
              </a:rPr>
              <a:t>큐비트의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 경우 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charter"/>
              </a:rPr>
              <a:t>0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과 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charter"/>
              </a:rPr>
              <a:t>1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이 될 수 있는 확률을 변경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CNOT gate</a:t>
            </a:r>
            <a:br>
              <a:rPr lang="en-US" altLang="ko-KR" sz="1600" dirty="0"/>
            </a:b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한 </a:t>
            </a:r>
            <a:r>
              <a:rPr lang="ko-KR" altLang="en-US" sz="1400" b="0" i="0" dirty="0" err="1">
                <a:solidFill>
                  <a:srgbClr val="292929"/>
                </a:solidFill>
                <a:effectLst/>
                <a:latin typeface="charter"/>
              </a:rPr>
              <a:t>큐비트가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 다른 </a:t>
            </a:r>
            <a:r>
              <a:rPr lang="ko-KR" altLang="en-US" sz="1400" b="0" i="0" dirty="0" err="1">
                <a:solidFill>
                  <a:srgbClr val="292929"/>
                </a:solidFill>
                <a:effectLst/>
                <a:latin typeface="charter"/>
              </a:rPr>
              <a:t>큐비트에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 영향을 끼치는 얽힘 상태 관찰 가능</a:t>
            </a:r>
            <a:br>
              <a:rPr lang="en-US" altLang="ko-KR" sz="1400" b="0" i="0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첫 번째 </a:t>
            </a:r>
            <a:r>
              <a:rPr lang="ko-KR" altLang="en-US" sz="1400" b="0" i="0" dirty="0" err="1">
                <a:solidFill>
                  <a:srgbClr val="292929"/>
                </a:solidFill>
                <a:effectLst/>
                <a:latin typeface="charter"/>
              </a:rPr>
              <a:t>큐비트가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charter"/>
              </a:rPr>
              <a:t>1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인 경우에 두 번째 </a:t>
            </a:r>
            <a:r>
              <a:rPr lang="ko-KR" altLang="en-US" sz="1400" b="0" i="0" dirty="0" err="1">
                <a:solidFill>
                  <a:srgbClr val="292929"/>
                </a:solidFill>
                <a:effectLst/>
                <a:latin typeface="charter"/>
              </a:rPr>
              <a:t>큐비트에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charter"/>
              </a:rPr>
              <a:t>NOT 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charter"/>
              </a:rPr>
              <a:t>게이트 연산</a:t>
            </a:r>
            <a:endParaRPr lang="en-US" altLang="ko-KR" sz="1400" b="0" i="0" dirty="0">
              <a:solidFill>
                <a:srgbClr val="292929"/>
              </a:solidFill>
              <a:effectLst/>
              <a:latin typeface="charter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Toffoli gate</a:t>
            </a:r>
            <a:br>
              <a:rPr lang="en-US" altLang="ko-KR" sz="1600" b="1" dirty="0"/>
            </a:br>
            <a:r>
              <a:rPr lang="ko-KR" altLang="en-US" sz="1400" dirty="0">
                <a:solidFill>
                  <a:srgbClr val="292929"/>
                </a:solidFill>
                <a:latin typeface="charter"/>
              </a:rPr>
              <a:t>앞의 두 비트가 모두 </a:t>
            </a:r>
            <a:r>
              <a:rPr lang="en-US" altLang="ko-KR" sz="1400" dirty="0">
                <a:solidFill>
                  <a:srgbClr val="292929"/>
                </a:solidFill>
                <a:latin typeface="charter"/>
              </a:rPr>
              <a:t>1</a:t>
            </a:r>
            <a:r>
              <a:rPr lang="ko-KR" altLang="en-US" sz="1400" dirty="0">
                <a:solidFill>
                  <a:srgbClr val="292929"/>
                </a:solidFill>
                <a:latin typeface="charter"/>
              </a:rPr>
              <a:t>인 경우 세 번째 </a:t>
            </a:r>
            <a:r>
              <a:rPr lang="ko-KR" altLang="en-US" sz="1400" dirty="0" err="1">
                <a:solidFill>
                  <a:srgbClr val="292929"/>
                </a:solidFill>
                <a:latin typeface="charter"/>
              </a:rPr>
              <a:t>큐비트에</a:t>
            </a:r>
            <a:r>
              <a:rPr lang="ko-KR" altLang="en-US" sz="14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altLang="ko-KR" sz="1400" dirty="0">
                <a:solidFill>
                  <a:srgbClr val="292929"/>
                </a:solidFill>
                <a:latin typeface="charter"/>
              </a:rPr>
              <a:t>NOT </a:t>
            </a:r>
            <a:r>
              <a:rPr lang="ko-KR" altLang="en-US" sz="1400" dirty="0">
                <a:solidFill>
                  <a:srgbClr val="292929"/>
                </a:solidFill>
                <a:latin typeface="charter"/>
              </a:rPr>
              <a:t>연산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SWAP gate</a:t>
            </a:r>
            <a:br>
              <a:rPr lang="en-US" altLang="ko-KR" sz="1600" dirty="0"/>
            </a:br>
            <a:r>
              <a:rPr lang="ko-KR" altLang="en-US" sz="1600" dirty="0">
                <a:solidFill>
                  <a:srgbClr val="292929"/>
                </a:solidFill>
                <a:latin typeface="charter"/>
              </a:rPr>
              <a:t> 두 </a:t>
            </a:r>
            <a:r>
              <a:rPr lang="ko-KR" altLang="en-US" sz="1600" dirty="0" err="1">
                <a:solidFill>
                  <a:srgbClr val="292929"/>
                </a:solidFill>
                <a:latin typeface="charter"/>
              </a:rPr>
              <a:t>큐비트의</a:t>
            </a:r>
            <a:r>
              <a:rPr lang="ko-KR" altLang="en-US" sz="1600" dirty="0">
                <a:solidFill>
                  <a:srgbClr val="292929"/>
                </a:solidFill>
                <a:latin typeface="charter"/>
              </a:rPr>
              <a:t> 상태를 서로 바꾸는 게이트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E1447C2-FB26-4A40-BE89-88FED1695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26" r="31573"/>
          <a:stretch/>
        </p:blipFill>
        <p:spPr>
          <a:xfrm>
            <a:off x="6315372" y="2849580"/>
            <a:ext cx="1104788" cy="6172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71F233F-22EE-FF40-A458-FE984566F3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83" r="35255"/>
          <a:stretch/>
        </p:blipFill>
        <p:spPr>
          <a:xfrm>
            <a:off x="6383648" y="1930673"/>
            <a:ext cx="964734" cy="690029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C1D97804-43AF-6545-97C5-3DC76893343F}"/>
              </a:ext>
            </a:extLst>
          </p:cNvPr>
          <p:cNvGrpSpPr/>
          <p:nvPr/>
        </p:nvGrpSpPr>
        <p:grpSpPr>
          <a:xfrm>
            <a:off x="6096000" y="3677207"/>
            <a:ext cx="4722254" cy="1028844"/>
            <a:chOff x="6351214" y="3681412"/>
            <a:chExt cx="4722254" cy="102884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CD7706B-B21D-2F44-8EF2-291FBD939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51214" y="3681412"/>
              <a:ext cx="1324160" cy="102884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0E5C0C-919B-F545-9958-2B09EDE81C66}"/>
                </a:ext>
              </a:extLst>
            </p:cNvPr>
            <p:cNvSpPr txBox="1"/>
            <p:nvPr/>
          </p:nvSpPr>
          <p:spPr>
            <a:xfrm>
              <a:off x="8103766" y="3934224"/>
              <a:ext cx="296970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/>
                <a:t>첫 큐비트가 </a:t>
              </a:r>
              <a:r>
                <a:rPr lang="en-US" altLang="ko-KR" sz="1400"/>
                <a:t>1</a:t>
              </a:r>
              <a:r>
                <a:rPr lang="ko-KR" altLang="en-US" sz="1400"/>
                <a:t>이므로 </a:t>
              </a:r>
              <a:br>
                <a:rPr lang="en-US" altLang="ko-KR" sz="1400"/>
              </a:br>
              <a:r>
                <a:rPr lang="ko-KR" altLang="en-US" sz="1400"/>
                <a:t>두번째 큐비트의 </a:t>
              </a:r>
              <a:r>
                <a:rPr lang="en-US" altLang="ko-KR" sz="1400"/>
                <a:t>0</a:t>
              </a:r>
              <a:r>
                <a:rPr lang="ko-KR" altLang="en-US" sz="1400"/>
                <a:t>값이 </a:t>
              </a:r>
              <a:r>
                <a:rPr lang="en-US" altLang="ko-KR" sz="1400"/>
                <a:t>1</a:t>
              </a:r>
              <a:r>
                <a:rPr lang="ko-KR" altLang="en-US" sz="1400"/>
                <a:t>로 반전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9D8A696-61D6-024F-9130-8B7ECA5277C1}"/>
              </a:ext>
            </a:extLst>
          </p:cNvPr>
          <p:cNvSpPr txBox="1"/>
          <p:nvPr/>
        </p:nvSpPr>
        <p:spPr>
          <a:xfrm>
            <a:off x="7678500" y="1152525"/>
            <a:ext cx="4060174" cy="888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또는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될 확률을 바꾸는 것이 아니라 상태를 바꿈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1E18E8B-4431-A243-8187-ED0FB257913C}"/>
              </a:ext>
            </a:extLst>
          </p:cNvPr>
          <p:cNvGrpSpPr/>
          <p:nvPr/>
        </p:nvGrpSpPr>
        <p:grpSpPr>
          <a:xfrm>
            <a:off x="6003602" y="4737270"/>
            <a:ext cx="4814652" cy="1140309"/>
            <a:chOff x="6258816" y="4660701"/>
            <a:chExt cx="4814652" cy="1140309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7E9AEDF-FEAE-294F-915B-0CEA60D55A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3934" b="6794"/>
            <a:stretch/>
          </p:blipFill>
          <p:spPr>
            <a:xfrm>
              <a:off x="6258816" y="4660701"/>
              <a:ext cx="1629002" cy="114030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EDB782-3BDE-C941-9471-95C0E46CBD20}"/>
                </a:ext>
              </a:extLst>
            </p:cNvPr>
            <p:cNvSpPr txBox="1"/>
            <p:nvPr/>
          </p:nvSpPr>
          <p:spPr>
            <a:xfrm>
              <a:off x="8103766" y="4969245"/>
              <a:ext cx="296970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/>
                <a:t>위의 두 큐비트가</a:t>
              </a:r>
              <a:r>
                <a:rPr lang="en-US" altLang="ko-KR" sz="1400"/>
                <a:t>1</a:t>
              </a:r>
              <a:r>
                <a:rPr lang="ko-KR" altLang="en-US" sz="1400"/>
                <a:t>이므로</a:t>
              </a:r>
              <a:br>
                <a:rPr lang="en-US" altLang="ko-KR" sz="1400"/>
              </a:br>
              <a:r>
                <a:rPr lang="ko-KR" altLang="en-US" sz="1400"/>
                <a:t>세번째 큐비트의 </a:t>
              </a:r>
              <a:r>
                <a:rPr lang="en-US" altLang="ko-KR" sz="1400"/>
                <a:t>0</a:t>
              </a:r>
              <a:r>
                <a:rPr lang="ko-KR" altLang="en-US" sz="1400"/>
                <a:t>값이</a:t>
              </a:r>
              <a:r>
                <a:rPr lang="en-US" altLang="ko-KR" sz="1400"/>
                <a:t>1</a:t>
              </a:r>
              <a:r>
                <a:rPr lang="ko-KR" altLang="en-US" sz="1400"/>
                <a:t>로 반전</a:t>
              </a: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40504CE8-879B-2C4C-A53E-931C6EA282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4173" y="5925231"/>
            <a:ext cx="1629002" cy="73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7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Quantum Gate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4CE7B29-ADB0-E448-8344-368B2862916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285750" indent="-285750">
                  <a:lnSpc>
                    <a:spcPct val="150000"/>
                  </a:lnSpc>
                </a:pPr>
                <a:r>
                  <a:rPr lang="en-US" altLang="ko-KR" sz="1600" b="1" dirty="0"/>
                  <a:t>Rotation</a:t>
                </a:r>
                <a:r>
                  <a:rPr lang="en-US" altLang="ko-KR" sz="1600" dirty="0"/>
                  <a:t> </a:t>
                </a:r>
                <a:br>
                  <a:rPr lang="en-US" altLang="ko-KR" sz="1600" dirty="0"/>
                </a:br>
                <a:r>
                  <a:rPr lang="en-US" altLang="ko-KR" sz="1600" dirty="0"/>
                  <a:t>|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altLang="ko-KR" sz="1600" dirty="0"/>
                  <a:t>⟩ 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을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𝜃</m:t>
                    </m:r>
                  </m:oMath>
                </a14:m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만큼 시계방향으로 회전시켜 </a:t>
                </a:r>
                <a:r>
                  <a:rPr lang="en-US" altLang="ko-KR" sz="1600" dirty="0"/>
                  <a:t>| </a:t>
                </a:r>
                <a14:m>
                  <m:oMath xmlns:m="http://schemas.openxmlformats.org/officeDocument/2006/math">
                    <m:r>
                      <a:rPr lang="el-GR" altLang="ko-KR" sz="1600" i="1" dirty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l-GR" altLang="ko-KR" sz="1600" dirty="0">
                    <a:solidFill>
                      <a:srgbClr val="292929"/>
                    </a:solidFill>
                    <a:latin typeface="charter" panose="02040503050506020203" pitchFamily="18" charset="0"/>
                  </a:rPr>
                  <a:t>⟩ 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로 바꾸는 것</a:t>
                </a:r>
                <a:b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</a:b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 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회전을 통한 상태 변화</a:t>
                </a:r>
                <a:endParaRPr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itchFamily="2" charset="2"/>
                </a:endParaRPr>
              </a:p>
              <a:p>
                <a:pPr marL="285750" indent="-285750">
                  <a:lnSpc>
                    <a:spcPct val="150000"/>
                  </a:lnSpc>
                </a:pPr>
                <a:r>
                  <a:rPr lang="en-US" altLang="ko-KR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Ry</a:t>
                </a: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 y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축 중심 회전 </a:t>
                </a: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(Rx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면 </a:t>
                </a: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x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축 중심 회전</a:t>
                </a: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)</a:t>
                </a:r>
                <a:b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</a:b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오른쪽 행렬은 </a:t>
                </a: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y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축 중심 회전 행렬</a:t>
                </a:r>
                <a:b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</a:b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 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이 때의 </a:t>
                </a:r>
                <a14:m>
                  <m:oMath xmlns:m="http://schemas.openxmlformats.org/officeDocument/2006/math">
                    <m:r>
                      <a:rPr lang="ko-KR" alt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𝜽</m:t>
                    </m:r>
                  </m:oMath>
                </a14:m>
                <a:r>
                  <a:rPr lang="ko-KR" altLang="en-US" sz="1600" b="1" dirty="0">
                    <a:solidFill>
                      <a:srgbClr val="C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는 매개변수 </a:t>
                </a:r>
                <a:endParaRPr lang="en-US" altLang="ko-KR" sz="16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itchFamily="2" charset="2"/>
                </a:endParaRPr>
              </a:p>
              <a:p>
                <a:pPr marL="285750" indent="-285750">
                  <a:lnSpc>
                    <a:spcPct val="150000"/>
                  </a:lnSpc>
                </a:pPr>
                <a:r>
                  <a:rPr lang="en-US" altLang="ko-KR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Controlled Ry  </a:t>
                </a:r>
                <a:r>
                  <a:rPr lang="ko-KR" altLang="en-US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결합 확률 </a:t>
                </a:r>
                <a:br>
                  <a:rPr lang="en-US" altLang="ko-KR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</a:b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다른 </a:t>
                </a:r>
                <a:r>
                  <a:rPr lang="ko-KR" altLang="en-US" sz="16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큐비트와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얽힘 상태로 만든 후</a:t>
                </a: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, 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다른 확률과의 결합 확률 계산</a:t>
                </a:r>
                <a:b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</a:b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 CNOT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과 비슷하게 작용 </a:t>
                </a: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(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제어 </a:t>
                </a:r>
                <a:r>
                  <a:rPr lang="ko-KR" altLang="en-US" sz="16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큐비트가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</a:t>
                </a: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1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일 경우</a:t>
                </a: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, X 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대신 </a:t>
                </a: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Ry 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적용</a:t>
                </a: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)</a:t>
                </a:r>
                <a:b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</a:b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 </a:t>
                </a:r>
                <a:r>
                  <a:rPr lang="en-US" altLang="ko-KR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cx – </a:t>
                </a:r>
                <a:r>
                  <a:rPr lang="en-US" altLang="ko-KR" sz="1600" b="1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ry</a:t>
                </a:r>
                <a:r>
                  <a:rPr lang="en-US" altLang="ko-KR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– cx </a:t>
                </a:r>
                <a:r>
                  <a:rPr lang="ko-KR" altLang="en-US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순으로 적용하여 회전 후</a:t>
                </a:r>
                <a:r>
                  <a:rPr lang="en-US" altLang="ko-KR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, </a:t>
                </a:r>
                <a:r>
                  <a:rPr lang="ko-KR" altLang="en-US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얽힘을 </a:t>
                </a:r>
                <a:r>
                  <a:rPr lang="ko-KR" altLang="en-US" sz="1600" b="1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풀어줌</a:t>
                </a:r>
                <a:endParaRPr lang="en-US" altLang="ko-KR" sz="16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b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</a:br>
                <a:b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</a:b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</a:pPr>
                <a:endParaRPr lang="en-US" altLang="ko-KR" sz="1600" dirty="0"/>
              </a:p>
              <a:p>
                <a:pPr lvl="1">
                  <a:lnSpc>
                    <a:spcPct val="150000"/>
                  </a:lnSpc>
                </a:pPr>
                <a:endParaRPr lang="en-US" altLang="ko-KR" sz="16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4CE7B29-ADB0-E448-8344-368B28629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4407904-A55A-764F-AC10-CC0860C11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97" y="1844675"/>
            <a:ext cx="4368800" cy="38608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69C5135-E72E-934E-ABE5-0EB3E5910E4C}"/>
              </a:ext>
            </a:extLst>
          </p:cNvPr>
          <p:cNvGrpSpPr/>
          <p:nvPr/>
        </p:nvGrpSpPr>
        <p:grpSpPr>
          <a:xfrm>
            <a:off x="4190035" y="2303757"/>
            <a:ext cx="1600199" cy="1377655"/>
            <a:chOff x="613458" y="2279946"/>
            <a:chExt cx="1600199" cy="137765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EC92BB9-58A0-8C44-9997-E1B955972921}"/>
                </a:ext>
              </a:extLst>
            </p:cNvPr>
            <p:cNvGrpSpPr/>
            <p:nvPr/>
          </p:nvGrpSpPr>
          <p:grpSpPr>
            <a:xfrm>
              <a:off x="613458" y="2698631"/>
              <a:ext cx="1529788" cy="958970"/>
              <a:chOff x="613458" y="2698631"/>
              <a:chExt cx="1529788" cy="958970"/>
            </a:xfrm>
          </p:grpSpPr>
          <p:sp>
            <p:nvSpPr>
              <p:cNvPr id="6" name="왼쪽 대괄호[L] 5">
                <a:extLst>
                  <a:ext uri="{FF2B5EF4-FFF2-40B4-BE49-F238E27FC236}">
                    <a16:creationId xmlns:a16="http://schemas.microsoft.com/office/drawing/2014/main" id="{DE53AE36-A31A-B74C-BBE7-F96FCF3C04EF}"/>
                  </a:ext>
                </a:extLst>
              </p:cNvPr>
              <p:cNvSpPr/>
              <p:nvPr/>
            </p:nvSpPr>
            <p:spPr>
              <a:xfrm>
                <a:off x="613458" y="2698631"/>
                <a:ext cx="150471" cy="958970"/>
              </a:xfrm>
              <a:prstGeom prst="leftBracket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왼쪽 대괄호[L] 7">
                <a:extLst>
                  <a:ext uri="{FF2B5EF4-FFF2-40B4-BE49-F238E27FC236}">
                    <a16:creationId xmlns:a16="http://schemas.microsoft.com/office/drawing/2014/main" id="{6D1AAC5D-8952-494A-931E-D54E28736611}"/>
                  </a:ext>
                </a:extLst>
              </p:cNvPr>
              <p:cNvSpPr/>
              <p:nvPr/>
            </p:nvSpPr>
            <p:spPr>
              <a:xfrm rot="10800000">
                <a:off x="1992775" y="2698631"/>
                <a:ext cx="150471" cy="958970"/>
              </a:xfrm>
              <a:prstGeom prst="leftBracket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E304E11-B7CC-8D4B-9783-8FC3A2F66C9C}"/>
                    </a:ext>
                  </a:extLst>
                </p:cNvPr>
                <p:cNvSpPr txBox="1"/>
                <p:nvPr/>
              </p:nvSpPr>
              <p:spPr>
                <a:xfrm>
                  <a:off x="613458" y="2279946"/>
                  <a:ext cx="1600199" cy="136608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  <a:sym typeface="Wingdings" pitchFamily="2" charset="2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  <a:sym typeface="Wingdings" pitchFamily="2" charset="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ko-KR" sz="1800" b="0" i="0" smtClean="0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  <a:sym typeface="Wingdings" pitchFamily="2" charset="2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  <a:sym typeface="Wingdings" pitchFamily="2" charset="2"/>
                                  </a:rPr>
                                  <m:t>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pple SD Gothic Neo" panose="02000300000000000000" pitchFamily="2" charset="-127"/>
                                        <a:sym typeface="Wingdings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Apple SD Gothic Neo" panose="02000300000000000000" pitchFamily="2" charset="-127"/>
                                        <a:sym typeface="Wingdings" pitchFamily="2" charset="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  <a:sym typeface="Wingdings" pitchFamily="2" charset="2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sz="1800" b="0" i="0" smtClean="0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  <a:sym typeface="Wingdings" pitchFamily="2" charset="2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  <a:sym typeface="Wingdings" pitchFamily="2" charset="2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  <a:sym typeface="Wingdings" pitchFamily="2" charset="2"/>
                                  </a:rPr>
                                  <m:t>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Apple SD Gothic Neo" panose="02000300000000000000" pitchFamily="2" charset="-127"/>
                                        <a:sym typeface="Wingdings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Apple SD Gothic Neo" panose="02000300000000000000" pitchFamily="2" charset="-127"/>
                                        <a:sym typeface="Wingdings" pitchFamily="2" charset="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  <a:sym typeface="Wingdings" pitchFamily="2" charset="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  <a:sym typeface="Wingdings" pitchFamily="2" charset="2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  <a:sym typeface="Wingdings" pitchFamily="2" charset="2"/>
                                  </a:rPr>
                                  <m:t>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Apple SD Gothic Neo" panose="02000300000000000000" pitchFamily="2" charset="-127"/>
                                        <a:sym typeface="Wingdings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Apple SD Gothic Neo" panose="02000300000000000000" pitchFamily="2" charset="-127"/>
                                        <a:sym typeface="Wingdings" pitchFamily="2" charset="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  <a:sym typeface="Wingdings" pitchFamily="2" charset="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  <a:sym typeface="Wingdings" pitchFamily="2" charset="2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  <a:sym typeface="Wingdings" pitchFamily="2" charset="2"/>
                                  </a:rPr>
                                  <m:t>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Apple SD Gothic Neo" panose="02000300000000000000" pitchFamily="2" charset="-127"/>
                                        <a:sym typeface="Wingdings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Apple SD Gothic Neo" panose="02000300000000000000" pitchFamily="2" charset="-127"/>
                                        <a:sym typeface="Wingdings" pitchFamily="2" charset="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e>
                        </m:mr>
                      </m:m>
                    </m:oMath>
                  </a14:m>
                  <a:r>
                    <a:rPr lang="en-US" altLang="ko-KR" sz="180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  <a:sym typeface="Wingdings" pitchFamily="2" charset="2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E304E11-B7CC-8D4B-9783-8FC3A2F66C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58" y="2279946"/>
                  <a:ext cx="1600199" cy="13660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FDB390-E2AE-A04D-B39D-44CDB9431013}"/>
                  </a:ext>
                </a:extLst>
              </p:cNvPr>
              <p:cNvSpPr txBox="1"/>
              <p:nvPr/>
            </p:nvSpPr>
            <p:spPr>
              <a:xfrm>
                <a:off x="150471" y="6359270"/>
                <a:ext cx="691008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ea typeface="Apple SD Gothic Neo" panose="02000300000000000000" pitchFamily="2" charset="-127"/>
                    <a:sym typeface="Wingdings" pitchFamily="2" charset="2"/>
                  </a:rPr>
                  <a:t>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𝜃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  <a:sym typeface="Wingdings" pitchFamily="2" charset="2"/>
                          </a:rPr>
                          <m:t>2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Apple SD Gothic Neo" panose="02000300000000000000" pitchFamily="2" charset="-127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kumimoji="1" lang="ko-KR" altLang="en-US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인 이유는 서로 반대인 </a:t>
                </a:r>
                <a:r>
                  <a:rPr lang="en-US" altLang="ko-KR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altLang="ko-KR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⟩ </a:t>
                </a:r>
                <a:r>
                  <a:rPr kumimoji="1" lang="ko-KR" altLang="en-US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과 </a:t>
                </a:r>
                <a:r>
                  <a:rPr lang="en-US" altLang="ko-KR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⟩ </a:t>
                </a:r>
                <a:r>
                  <a:rPr kumimoji="1" lang="ko-KR" altLang="en-US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을 기저로 하여 </a:t>
                </a:r>
                <a:r>
                  <a:rPr kumimoji="1" lang="ko-KR" altLang="en-US" sz="14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큐비트의</a:t>
                </a:r>
                <a:r>
                  <a:rPr kumimoji="1" lang="ko-KR" altLang="en-US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상태를 나타내기 때문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FDB390-E2AE-A04D-B39D-44CDB9431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71" y="6359270"/>
                <a:ext cx="6910086" cy="407099"/>
              </a:xfrm>
              <a:prstGeom prst="rect">
                <a:avLst/>
              </a:prstGeom>
              <a:blipFill>
                <a:blip r:embed="rId5"/>
                <a:stretch>
                  <a:fillRect l="-368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94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Quantum Neural Network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17A524D-115B-EA48-8284-0B16916B3044}"/>
              </a:ext>
            </a:extLst>
          </p:cNvPr>
          <p:cNvGrpSpPr/>
          <p:nvPr/>
        </p:nvGrpSpPr>
        <p:grpSpPr>
          <a:xfrm>
            <a:off x="798554" y="1826741"/>
            <a:ext cx="10594891" cy="3204518"/>
            <a:chOff x="401594" y="1598141"/>
            <a:chExt cx="10594891" cy="320451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D1EC610-5ACA-A04E-BA5D-10449FE66330}"/>
                </a:ext>
              </a:extLst>
            </p:cNvPr>
            <p:cNvGrpSpPr/>
            <p:nvPr/>
          </p:nvGrpSpPr>
          <p:grpSpPr>
            <a:xfrm>
              <a:off x="401594" y="1598141"/>
              <a:ext cx="10594891" cy="2533134"/>
              <a:chOff x="401594" y="1598141"/>
              <a:chExt cx="10594891" cy="2533134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40ABA67-B7EA-DA41-8E33-2061081A6E34}"/>
                  </a:ext>
                </a:extLst>
              </p:cNvPr>
              <p:cNvGrpSpPr/>
              <p:nvPr/>
            </p:nvGrpSpPr>
            <p:grpSpPr>
              <a:xfrm>
                <a:off x="401594" y="2747318"/>
                <a:ext cx="10594891" cy="1383957"/>
                <a:chOff x="401594" y="2747318"/>
                <a:chExt cx="10594891" cy="1383957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182F0AE-3BA2-8245-8E88-9BF7801021DA}"/>
                    </a:ext>
                  </a:extLst>
                </p:cNvPr>
                <p:cNvSpPr/>
                <p:nvPr/>
              </p:nvSpPr>
              <p:spPr>
                <a:xfrm>
                  <a:off x="2684505" y="2747318"/>
                  <a:ext cx="4252784" cy="13839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Parameterized Quantum Circuit</a:t>
                  </a:r>
                  <a:endParaRPr kumimoji="1" lang="ko-KR" altLang="en-US" b="1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0C219C3B-C22F-B347-9969-FEF1BDCCA4AC}"/>
                    </a:ext>
                  </a:extLst>
                </p:cNvPr>
                <p:cNvSpPr/>
                <p:nvPr/>
              </p:nvSpPr>
              <p:spPr>
                <a:xfrm>
                  <a:off x="401594" y="2924430"/>
                  <a:ext cx="1950309" cy="10297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kumimoji="1" lang="en-US" altLang="ko-KR" b="1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Preprocessing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kumimoji="1" lang="en-US" altLang="ko-KR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Data </a:t>
                  </a:r>
                  <a:r>
                    <a:rPr kumimoji="1" lang="en-US" altLang="ko-KR" dirty="0">
                      <a:solidFill>
                        <a:schemeClr val="tx1"/>
                      </a:solidFill>
                      <a:latin typeface="Georgia" panose="02040502050405020303" pitchFamily="18" charset="0"/>
                      <a:sym typeface="Wingdings" pitchFamily="2" charset="2"/>
                    </a:rPr>
                    <a:t>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|𝜓⟩</a:t>
                  </a:r>
                  <a:endParaRPr kumimoji="1" lang="ko-KR" altLang="en-US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E2598866-F739-B04D-985E-E6C2A6F9ACB6}"/>
                    </a:ext>
                  </a:extLst>
                </p:cNvPr>
                <p:cNvSpPr/>
                <p:nvPr/>
              </p:nvSpPr>
              <p:spPr>
                <a:xfrm>
                  <a:off x="7303873" y="3200400"/>
                  <a:ext cx="1871020" cy="477793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kumimoji="1" lang="en-US" altLang="ko-KR" b="1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Measurement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030F7F5B-1C54-014F-A1E1-5749C75044F6}"/>
                    </a:ext>
                  </a:extLst>
                </p:cNvPr>
                <p:cNvSpPr/>
                <p:nvPr/>
              </p:nvSpPr>
              <p:spPr>
                <a:xfrm>
                  <a:off x="9507495" y="3218933"/>
                  <a:ext cx="1488990" cy="440726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kumimoji="1" lang="en-US" altLang="ko-KR" b="1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Prediction</a:t>
                  </a:r>
                </a:p>
              </p:txBody>
            </p: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645FBF70-D88B-3C43-8C94-01BF3C9C7ED5}"/>
                    </a:ext>
                  </a:extLst>
                </p:cNvPr>
                <p:cNvCxnSpPr>
                  <a:cxnSpLocks/>
                  <a:stCxn id="15" idx="3"/>
                  <a:endCxn id="14" idx="1"/>
                </p:cNvCxnSpPr>
                <p:nvPr/>
              </p:nvCxnSpPr>
              <p:spPr>
                <a:xfrm>
                  <a:off x="2351903" y="3439296"/>
                  <a:ext cx="332602" cy="1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209DD090-BD64-ED46-8FDD-EA3D50E57910}"/>
                    </a:ext>
                  </a:extLst>
                </p:cNvPr>
                <p:cNvCxnSpPr>
                  <a:cxnSpLocks/>
                  <a:stCxn id="14" idx="3"/>
                  <a:endCxn id="16" idx="1"/>
                </p:cNvCxnSpPr>
                <p:nvPr/>
              </p:nvCxnSpPr>
              <p:spPr>
                <a:xfrm>
                  <a:off x="6937289" y="3439297"/>
                  <a:ext cx="366584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B1B2ACB3-BE76-8A43-A00F-3269AFD09ABC}"/>
                    </a:ext>
                  </a:extLst>
                </p:cNvPr>
                <p:cNvCxnSpPr>
                  <a:cxnSpLocks/>
                  <a:stCxn id="16" idx="3"/>
                  <a:endCxn id="17" idx="1"/>
                </p:cNvCxnSpPr>
                <p:nvPr/>
              </p:nvCxnSpPr>
              <p:spPr>
                <a:xfrm flipV="1">
                  <a:off x="9174893" y="3439296"/>
                  <a:ext cx="332602" cy="1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4EA451-15B4-EB46-A19F-DB2A41CA0648}"/>
                  </a:ext>
                </a:extLst>
              </p:cNvPr>
              <p:cNvSpPr txBox="1"/>
              <p:nvPr/>
            </p:nvSpPr>
            <p:spPr>
              <a:xfrm>
                <a:off x="3494901" y="2950000"/>
                <a:ext cx="26319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600" b="1" dirty="0"/>
                  <a:t>양자 컴퓨터에서 연산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B5C8FD-AA0F-2C44-B12D-D533B0FC0F3B}"/>
                  </a:ext>
                </a:extLst>
              </p:cNvPr>
              <p:cNvSpPr txBox="1"/>
              <p:nvPr/>
            </p:nvSpPr>
            <p:spPr>
              <a:xfrm>
                <a:off x="3494901" y="1598141"/>
                <a:ext cx="26319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600" b="1" dirty="0"/>
                  <a:t>고전 컴퓨터에서 수행</a:t>
                </a:r>
              </a:p>
            </p:txBody>
          </p:sp>
          <p:cxnSp>
            <p:nvCxnSpPr>
              <p:cNvPr id="11" name="꺾인 연결선[E] 10">
                <a:extLst>
                  <a:ext uri="{FF2B5EF4-FFF2-40B4-BE49-F238E27FC236}">
                    <a16:creationId xmlns:a16="http://schemas.microsoft.com/office/drawing/2014/main" id="{05A017FB-B635-1C4A-B752-B413485FC18B}"/>
                  </a:ext>
                </a:extLst>
              </p:cNvPr>
              <p:cNvCxnSpPr>
                <a:stCxn id="10" idx="2"/>
                <a:endCxn id="15" idx="0"/>
              </p:cNvCxnSpPr>
              <p:nvPr/>
            </p:nvCxnSpPr>
            <p:spPr>
              <a:xfrm rot="5400000">
                <a:off x="2599956" y="713489"/>
                <a:ext cx="987735" cy="3434147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꺾인 연결선[E] 11">
                <a:extLst>
                  <a:ext uri="{FF2B5EF4-FFF2-40B4-BE49-F238E27FC236}">
                    <a16:creationId xmlns:a16="http://schemas.microsoft.com/office/drawing/2014/main" id="{E99DC28B-ECF9-A44A-97C2-F210AFF42088}"/>
                  </a:ext>
                </a:extLst>
              </p:cNvPr>
              <p:cNvCxnSpPr>
                <a:cxnSpLocks/>
                <a:stCxn id="10" idx="2"/>
                <a:endCxn id="16" idx="0"/>
              </p:cNvCxnSpPr>
              <p:nvPr/>
            </p:nvCxnSpPr>
            <p:spPr>
              <a:xfrm rot="16200000" flipH="1">
                <a:off x="5893287" y="854303"/>
                <a:ext cx="1263705" cy="3428487"/>
              </a:xfrm>
              <a:prstGeom prst="bentConnector3">
                <a:avLst>
                  <a:gd name="adj1" fmla="val 39244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꺾인 연결선[E] 12">
                <a:extLst>
                  <a:ext uri="{FF2B5EF4-FFF2-40B4-BE49-F238E27FC236}">
                    <a16:creationId xmlns:a16="http://schemas.microsoft.com/office/drawing/2014/main" id="{9D6A0913-8F48-AE43-8285-5B33DEC71CF5}"/>
                  </a:ext>
                </a:extLst>
              </p:cNvPr>
              <p:cNvCxnSpPr>
                <a:cxnSpLocks/>
                <a:stCxn id="10" idx="2"/>
                <a:endCxn id="17" idx="0"/>
              </p:cNvCxnSpPr>
              <p:nvPr/>
            </p:nvCxnSpPr>
            <p:spPr>
              <a:xfrm rot="16200000" flipH="1">
                <a:off x="6890324" y="-142733"/>
                <a:ext cx="1282238" cy="5441094"/>
              </a:xfrm>
              <a:prstGeom prst="bentConnector3">
                <a:avLst>
                  <a:gd name="adj1" fmla="val 38436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꺾인 연결선[E] 5">
              <a:extLst>
                <a:ext uri="{FF2B5EF4-FFF2-40B4-BE49-F238E27FC236}">
                  <a16:creationId xmlns:a16="http://schemas.microsoft.com/office/drawing/2014/main" id="{A6FC8259-5D33-664E-A9CB-3535988F68E7}"/>
                </a:ext>
              </a:extLst>
            </p:cNvPr>
            <p:cNvCxnSpPr>
              <a:cxnSpLocks/>
              <a:stCxn id="17" idx="2"/>
              <a:endCxn id="14" idx="2"/>
            </p:cNvCxnSpPr>
            <p:nvPr/>
          </p:nvCxnSpPr>
          <p:spPr>
            <a:xfrm rot="5400000">
              <a:off x="7295636" y="1174921"/>
              <a:ext cx="471616" cy="5441093"/>
            </a:xfrm>
            <a:prstGeom prst="bentConnector3">
              <a:avLst>
                <a:gd name="adj1" fmla="val 148472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3F88D26-F5CC-B546-B323-5337678BDCF1}"/>
                    </a:ext>
                  </a:extLst>
                </p:cNvPr>
                <p:cNvSpPr txBox="1"/>
                <p:nvPr/>
              </p:nvSpPr>
              <p:spPr>
                <a:xfrm>
                  <a:off x="6316360" y="4464105"/>
                  <a:ext cx="263198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600" b="1" dirty="0">
                      <a:solidFill>
                        <a:srgbClr val="C00000"/>
                      </a:solidFill>
                    </a:rPr>
                    <a:t>Parameter (</a:t>
                  </a:r>
                  <a14:m>
                    <m:oMath xmlns:m="http://schemas.openxmlformats.org/officeDocument/2006/math">
                      <m:r>
                        <a:rPr lang="ko-KR" alt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Apple SD Gothic Neo" panose="02000300000000000000" pitchFamily="2" charset="-127"/>
                        </a:rPr>
                        <m:t>𝜽</m:t>
                      </m:r>
                    </m:oMath>
                  </a14:m>
                  <a:r>
                    <a:rPr kumimoji="1" lang="en-US" altLang="ko-KR" sz="1600" b="1" dirty="0">
                      <a:solidFill>
                        <a:srgbClr val="C00000"/>
                      </a:solidFill>
                    </a:rPr>
                    <a:t>) </a:t>
                  </a:r>
                  <a:r>
                    <a:rPr kumimoji="1" lang="ko-KR" altLang="en-US" sz="1600" b="1" dirty="0">
                      <a:solidFill>
                        <a:srgbClr val="C00000"/>
                      </a:solidFill>
                    </a:rPr>
                    <a:t>갱신</a:t>
                  </a: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3F88D26-F5CC-B546-B323-5337678BDC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6360" y="4464105"/>
                  <a:ext cx="2631989" cy="338554"/>
                </a:xfrm>
                <a:prstGeom prst="rect">
                  <a:avLst/>
                </a:prstGeom>
                <a:blipFill>
                  <a:blip r:embed="rId2"/>
                  <a:stretch>
                    <a:fillRect t="-3704" b="-259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D113A1B-9F82-C946-8B67-5BAF6EDA20C0}"/>
              </a:ext>
            </a:extLst>
          </p:cNvPr>
          <p:cNvSpPr txBox="1"/>
          <p:nvPr/>
        </p:nvSpPr>
        <p:spPr>
          <a:xfrm>
            <a:off x="189459" y="6373718"/>
            <a:ext cx="6602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*</a:t>
            </a:r>
            <a:r>
              <a:rPr kumimoji="1" lang="en-US" altLang="ko-KR" sz="1600" dirty="0"/>
              <a:t>Classical-quantum hybrid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network </a:t>
            </a:r>
            <a:r>
              <a:rPr kumimoji="1" lang="en-US" altLang="ko-KR" sz="1600" dirty="0">
                <a:sym typeface="Wingdings" pitchFamily="2" charset="2"/>
              </a:rPr>
              <a:t> </a:t>
            </a:r>
            <a:r>
              <a:rPr kumimoji="1" lang="ko-KR" altLang="en-US" sz="1600" dirty="0" err="1">
                <a:sym typeface="Wingdings" pitchFamily="2" charset="2"/>
              </a:rPr>
              <a:t>양자회로</a:t>
            </a:r>
            <a:r>
              <a:rPr kumimoji="1" lang="ko-KR" altLang="en-US" sz="1600" dirty="0">
                <a:sym typeface="Wingdings" pitchFamily="2" charset="2"/>
              </a:rPr>
              <a:t> 뒤에 </a:t>
            </a:r>
            <a:r>
              <a:rPr kumimoji="1" lang="en-US" altLang="ko-KR" sz="1600" dirty="0">
                <a:sym typeface="Wingdings" pitchFamily="2" charset="2"/>
              </a:rPr>
              <a:t>classical NN </a:t>
            </a:r>
            <a:r>
              <a:rPr kumimoji="1" lang="ko-KR" altLang="en-US" sz="1600" dirty="0">
                <a:sym typeface="Wingdings" pitchFamily="2" charset="2"/>
              </a:rPr>
              <a:t>붙임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8765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Data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애초에 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양자 데이터를 생성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하거나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Classical computer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에서의 데이터를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Quantum data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로 </a:t>
            </a:r>
            <a:r>
              <a:rPr kumimoji="1"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인코딩</a:t>
            </a:r>
            <a:b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1.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어떤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큐비트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상태에 대해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회전연산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적용하여 불확실성 주어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quantum data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생성 가능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2.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Classic data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quantum data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과정을 말함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</a:t>
            </a:r>
            <a:r>
              <a:rPr kumimoji="1" lang="en-US" altLang="ko-KR" sz="1600" dirty="0">
                <a:latin typeface="Georgia" panose="02040502050405020303" pitchFamily="18" charset="0"/>
                <a:ea typeface="Apple SD Gothic Neo" panose="02000300000000000000" pitchFamily="2" charset="-127"/>
                <a:sym typeface="Wingdings" pitchFamily="2" charset="2"/>
              </a:rPr>
              <a:t>Classic d</a:t>
            </a:r>
            <a:r>
              <a:rPr kumimoji="1" lang="en-US" altLang="ko-KR" sz="1600" dirty="0">
                <a:latin typeface="Georgia" panose="02040502050405020303" pitchFamily="18" charset="0"/>
              </a:rPr>
              <a:t>ata </a:t>
            </a:r>
            <a:r>
              <a:rPr kumimoji="1" lang="en-US" altLang="ko-KR" sz="1600" dirty="0">
                <a:latin typeface="Georgia" panose="02040502050405020303" pitchFamily="18" charset="0"/>
                <a:sym typeface="Wingdings" pitchFamily="2" charset="2"/>
              </a:rPr>
              <a:t> </a:t>
            </a:r>
            <a:r>
              <a:rPr lang="en-US" altLang="ko-KR" sz="1600" dirty="0"/>
              <a:t>|𝜓⟩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    Hadamard gate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및 데이터를 입력한 후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회전연산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996516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1537</Words>
  <Application>Microsoft Macintosh PowerPoint</Application>
  <PresentationFormat>와이드스크린</PresentationFormat>
  <Paragraphs>160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-apple-system</vt:lpstr>
      <vt:lpstr>맑은 고딕</vt:lpstr>
      <vt:lpstr>Apple SD Gothic Neo</vt:lpstr>
      <vt:lpstr>HCRBatang</vt:lpstr>
      <vt:lpstr>Arial</vt:lpstr>
      <vt:lpstr>Cambria Math</vt:lpstr>
      <vt:lpstr>charter</vt:lpstr>
      <vt:lpstr>charter</vt:lpstr>
      <vt:lpstr>Georgia</vt:lpstr>
      <vt:lpstr>CryptoCraft 테마</vt:lpstr>
      <vt:lpstr>제목 테마</vt:lpstr>
      <vt:lpstr>Quantum Neural Network와 암호 분석</vt:lpstr>
      <vt:lpstr>PowerPoint 프레젠테이션</vt:lpstr>
      <vt:lpstr>Quantum Computer</vt:lpstr>
      <vt:lpstr>Qubit</vt:lpstr>
      <vt:lpstr>Qubit</vt:lpstr>
      <vt:lpstr>Quantum Gate</vt:lpstr>
      <vt:lpstr>Quantum Gate</vt:lpstr>
      <vt:lpstr>Quantum Neural Network</vt:lpstr>
      <vt:lpstr>Data</vt:lpstr>
      <vt:lpstr>Parameterized Quantum Circuit - θ </vt:lpstr>
      <vt:lpstr>Parameterized Quantum Circuit와 기존 신경망</vt:lpstr>
      <vt:lpstr>PowerPoint 프레젠테이션</vt:lpstr>
      <vt:lpstr>Parameterized Quantum Circuit을 활용한 암호분석</vt:lpstr>
      <vt:lpstr>Quantum Support Vector Machine을 활용한 암호분석</vt:lpstr>
      <vt:lpstr>QSVM</vt:lpstr>
      <vt:lpstr>QSVM</vt:lpstr>
      <vt:lpstr>Parameterized Quantum Circuit </vt:lpstr>
      <vt:lpstr>실험 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kim hyunji</cp:lastModifiedBy>
  <cp:revision>186</cp:revision>
  <dcterms:created xsi:type="dcterms:W3CDTF">2019-03-05T04:29:07Z</dcterms:created>
  <dcterms:modified xsi:type="dcterms:W3CDTF">2021-12-12T19:07:43Z</dcterms:modified>
</cp:coreProperties>
</file>