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0" r:id="rId4"/>
    <p:sldId id="281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16" autoAdjust="0"/>
    <p:restoredTop sz="94660"/>
  </p:normalViewPr>
  <p:slideViewPr>
    <p:cSldViewPr snapToGrid="0">
      <p:cViewPr varScale="1">
        <p:scale>
          <a:sx n="65" d="100"/>
          <a:sy n="65" d="100"/>
        </p:scale>
        <p:origin x="224" y="19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2021. 12. 13.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2021. 12. 13.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br>
              <a:rPr lang="en-US" altLang="ko-KR" sz="5400" dirty="0"/>
            </a:br>
            <a:br>
              <a:rPr lang="en-US" altLang="ko-KR" sz="5400" dirty="0"/>
            </a:br>
            <a:r>
              <a:rPr lang="en-US" altLang="ko-KR" sz="3200" dirty="0"/>
              <a:t>https://</a:t>
            </a:r>
            <a:r>
              <a:rPr lang="en-US" altLang="ko-KR" sz="3200" dirty="0" err="1"/>
              <a:t>youtu.be</a:t>
            </a:r>
            <a:r>
              <a:rPr lang="en-US" altLang="ko-KR" sz="3200" dirty="0"/>
              <a:t>/CFla5WhT9cI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 dirty="0" err="1"/>
              <a:t>융합공학부</a:t>
            </a:r>
            <a:r>
              <a:rPr lang="ko-KR" altLang="en-US" dirty="0"/>
              <a:t>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EF715-83BD-824C-9D3B-12729A2D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88EC3ED-FA61-F44F-86BC-87BED4CE550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4450253"/>
              </a:xfrm>
            </p:spPr>
            <p:txBody>
              <a:bodyPr/>
              <a:lstStyle/>
              <a:p>
                <a:r>
                  <a:rPr kumimoji="1" lang="en-US" altLang="ko-Kore-KR" dirty="0"/>
                  <a:t>Key Recovery</a:t>
                </a:r>
              </a:p>
              <a:p>
                <a:pPr marL="0" indent="0">
                  <a:buNone/>
                </a:pPr>
                <a:r>
                  <a:rPr kumimoji="1" lang="en-US" altLang="ko-Kore-KR" dirty="0"/>
                  <a:t>[Matsui’s Algorithm 1] - Key-recovery using an r-round approximation</a:t>
                </a:r>
                <a:endParaRPr kumimoji="1" lang="en" altLang="ko-Kore-KR" dirty="0"/>
              </a:p>
              <a:p>
                <a:pPr marL="0" indent="0" algn="just">
                  <a:buNone/>
                </a:pPr>
                <a:r>
                  <a:rPr kumimoji="1" lang="en" altLang="ko-Kore-KR" sz="2200" dirty="0"/>
                  <a:t>approximate equation : </a:t>
                </a:r>
                <a:r>
                  <a:rPr lang="el-GR" altLang="ko-Kore-KR" sz="2200" dirty="0"/>
                  <a:t>α•</a:t>
                </a:r>
                <a:r>
                  <a:rPr lang="en" altLang="ko-Kore-KR" sz="2200" dirty="0"/>
                  <a:t>x ⊕ </a:t>
                </a:r>
                <a:r>
                  <a:rPr lang="el-GR" altLang="ko-Kore-KR" sz="2200" dirty="0"/>
                  <a:t>β•</a:t>
                </a:r>
                <a:r>
                  <a:rPr lang="en" altLang="ko-Kore-KR" sz="2200" dirty="0"/>
                  <a:t>F(x) ⊕ </a:t>
                </a:r>
                <a:r>
                  <a:rPr lang="en" altLang="ko-Kore-KR" sz="2200" dirty="0" err="1"/>
                  <a:t>K•k</a:t>
                </a:r>
                <a:r>
                  <a:rPr lang="en" altLang="ko-Kore-KR" sz="2200" dirty="0"/>
                  <a:t> = 0, (</a:t>
                </a:r>
                <a:r>
                  <a:rPr lang="ko-Kore-KR" altLang="en-US" sz="2200" dirty="0"/>
                  <a:t>평문</a:t>
                </a:r>
                <a:r>
                  <a:rPr lang="en-US" altLang="ko-Kore-KR" sz="2200" dirty="0"/>
                  <a:t>-</a:t>
                </a:r>
                <a:r>
                  <a:rPr lang="ko-Kore-KR" altLang="en-US" sz="2200" dirty="0"/>
                  <a:t>암호문 쌍을 충분하고</a:t>
                </a:r>
                <a:r>
                  <a:rPr lang="en-US" altLang="ko-Kore-KR" sz="2200" dirty="0"/>
                  <a:t>, bias </a:t>
                </a:r>
                <a14:m>
                  <m:oMath xmlns:m="http://schemas.openxmlformats.org/officeDocument/2006/math">
                    <m:r>
                      <a:rPr lang="en-US" altLang="ko-Kore-KR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ko-Kore-KR" sz="2200" dirty="0"/>
                  <a:t> </a:t>
                </a:r>
                <a:r>
                  <a:rPr lang="en-US" altLang="ko-KR" sz="2200" dirty="0"/>
                  <a:t>0</a:t>
                </a:r>
                <a:r>
                  <a:rPr lang="en" altLang="ko-Kore-KR" sz="2200" dirty="0"/>
                  <a:t>)</a:t>
                </a:r>
                <a:r>
                  <a:rPr lang="ko-Kore-KR" altLang="en-US" sz="2200" dirty="0"/>
                  <a:t>라고 가정</a:t>
                </a:r>
                <a:r>
                  <a:rPr lang="en-US" altLang="ko-Kore-KR" sz="2200" dirty="0"/>
                  <a:t>.</a:t>
                </a:r>
                <a:endParaRPr kumimoji="1" lang="en-US" altLang="ko-Kore-KR" sz="2200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ko-Kore-KR" dirty="0"/>
                  <a:t>: count </a:t>
                </a:r>
                <a:r>
                  <a:rPr kumimoji="1" lang="ko-Kore-KR" altLang="en-US" dirty="0"/>
                  <a:t>상수 초기화</a:t>
                </a:r>
                <a:endParaRPr kumimoji="1" lang="en-US" altLang="ko-Kore-KR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2. </a:t>
                </a:r>
                <a:r>
                  <a:rPr kumimoji="1" lang="ko-KR" altLang="en-US" dirty="0" err="1"/>
                  <a:t>평문</a:t>
                </a:r>
                <a:r>
                  <a:rPr kumimoji="1" lang="en-US" altLang="ko-KR" dirty="0"/>
                  <a:t>-</a:t>
                </a:r>
                <a:r>
                  <a:rPr kumimoji="1" lang="ko-KR" altLang="en-US" dirty="0"/>
                  <a:t>암호문 쌍 만큼 반복</a:t>
                </a:r>
                <a:endParaRPr kumimoji="1" lang="en-US" altLang="ko-KR" dirty="0"/>
              </a:p>
              <a:p>
                <a:pPr marL="457200" lvl="1" indent="0">
                  <a:buNone/>
                </a:pPr>
                <a:r>
                  <a:rPr kumimoji="1" lang="en-US" altLang="ko-Kore-KR" dirty="0"/>
                  <a:t>	</a:t>
                </a:r>
                <a:r>
                  <a:rPr kumimoji="1" lang="en-US" altLang="ko-KR" sz="2200" dirty="0"/>
                  <a:t>- </a:t>
                </a:r>
                <a:r>
                  <a:rPr kumimoji="1" lang="en-US" altLang="ko-Kore-KR" sz="2200" dirty="0"/>
                  <a:t>If </a:t>
                </a:r>
                <a:r>
                  <a:rPr lang="el-GR" altLang="ko-Kore-KR" sz="2200" dirty="0"/>
                  <a:t>α•</a:t>
                </a:r>
                <a:r>
                  <a:rPr lang="en" altLang="ko-Kore-KR" sz="2200" dirty="0"/>
                  <a:t>x ⊕ </a:t>
                </a:r>
                <a:r>
                  <a:rPr lang="el-GR" altLang="ko-Kore-KR" sz="2200" dirty="0"/>
                  <a:t>β•</a:t>
                </a:r>
                <a:r>
                  <a:rPr lang="en" altLang="ko-Kore-KR" sz="2200" dirty="0"/>
                  <a:t>F(x) =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sz="2200" dirty="0"/>
                  <a:t>++</a:t>
                </a:r>
              </a:p>
              <a:p>
                <a:pPr marL="457200" lvl="1" indent="0">
                  <a:buNone/>
                </a:pPr>
                <a:r>
                  <a:rPr kumimoji="1" lang="en-US" altLang="ko-Kore-KR" sz="2200" dirty="0"/>
                  <a:t>	</a:t>
                </a:r>
                <a:r>
                  <a:rPr kumimoji="1" lang="en-US" altLang="ko-KR" sz="2200" dirty="0"/>
                  <a:t>- </a:t>
                </a:r>
                <a:r>
                  <a:rPr kumimoji="1" lang="en-US" altLang="ko-Kore-KR" sz="2200" dirty="0"/>
                  <a:t>If </a:t>
                </a:r>
                <a:r>
                  <a:rPr lang="el-GR" altLang="ko-Kore-KR" sz="2200" dirty="0"/>
                  <a:t>α•</a:t>
                </a:r>
                <a:r>
                  <a:rPr lang="en" altLang="ko-Kore-KR" sz="2200" dirty="0"/>
                  <a:t>x ⊕ </a:t>
                </a:r>
                <a:r>
                  <a:rPr lang="el-GR" altLang="ko-Kore-KR" sz="2200" dirty="0"/>
                  <a:t>β•</a:t>
                </a:r>
                <a:r>
                  <a:rPr lang="en" altLang="ko-Kore-KR" sz="2200" dirty="0"/>
                  <a:t>F(x) = </a:t>
                </a:r>
                <a:r>
                  <a:rPr lang="en-US" altLang="ko-KR" sz="2200" dirty="0"/>
                  <a:t>1</a:t>
                </a:r>
                <a:r>
                  <a:rPr lang="en" altLang="ko-Kore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200" dirty="0"/>
                  <a:t>++</a:t>
                </a:r>
                <a:endParaRPr kumimoji="1" lang="en" altLang="ko-Kore-KR" sz="2200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3. </a:t>
                </a:r>
                <a:r>
                  <a:rPr kumimoji="1" lang="ko-KR" altLang="en-US" dirty="0"/>
                  <a:t>식을 통해 </a:t>
                </a:r>
                <a:r>
                  <a:rPr kumimoji="1" lang="en-US" altLang="ko-KR" dirty="0"/>
                  <a:t>key</a:t>
                </a:r>
                <a:r>
                  <a:rPr kumimoji="1" lang="ko-KR" altLang="en-US" dirty="0"/>
                  <a:t>의 </a:t>
                </a:r>
                <a:r>
                  <a:rPr kumimoji="1" lang="en-US" altLang="ko-KR" dirty="0"/>
                  <a:t>1-bit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알 수 있음</a:t>
                </a:r>
                <a:endParaRPr kumimoji="1" lang="en-US" altLang="ko-KR" dirty="0"/>
              </a:p>
              <a:p>
                <a:pPr marL="914400" lvl="2" indent="0">
                  <a:buNone/>
                </a:pPr>
                <a:r>
                  <a:rPr kumimoji="1" lang="en-US" altLang="ko-KR" sz="2200" dirty="0"/>
                  <a:t>-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" altLang="ko-KR" sz="2200" dirty="0"/>
                  <a:t>, </a:t>
                </a:r>
                <a:r>
                  <a:rPr kumimoji="1" lang="en" altLang="ko-KR" sz="2200" dirty="0">
                    <a:sym typeface="Wingdings" pitchFamily="2" charset="2"/>
                  </a:rPr>
                  <a:t> </a:t>
                </a:r>
                <a:r>
                  <a:rPr lang="en" altLang="ko-Kore-KR" sz="2200" dirty="0" err="1"/>
                  <a:t>K•k</a:t>
                </a:r>
                <a:r>
                  <a:rPr lang="en" altLang="ko-Kore-KR" sz="2200" dirty="0"/>
                  <a:t>=0</a:t>
                </a:r>
                <a:endParaRPr kumimoji="1" lang="en" altLang="ko-KR" sz="2200" dirty="0"/>
              </a:p>
              <a:p>
                <a:pPr marL="914400" lvl="2" indent="0">
                  <a:buNone/>
                </a:pPr>
                <a:r>
                  <a:rPr kumimoji="1" lang="en-US" altLang="ko-KR" sz="2200" dirty="0"/>
                  <a:t>-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2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2200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en-US" altLang="ko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sz="2200" dirty="0"/>
                  <a:t>, </a:t>
                </a:r>
                <a:r>
                  <a:rPr kumimoji="1" lang="en-US" altLang="ko-KR" sz="2200" dirty="0">
                    <a:sym typeface="Wingdings" pitchFamily="2" charset="2"/>
                  </a:rPr>
                  <a:t> </a:t>
                </a:r>
                <a:r>
                  <a:rPr lang="en" altLang="ko-Kore-KR" sz="2200" dirty="0" err="1"/>
                  <a:t>K•k</a:t>
                </a:r>
                <a:r>
                  <a:rPr lang="en" altLang="ko-Kore-KR" sz="2200" dirty="0"/>
                  <a:t>=1</a:t>
                </a:r>
                <a:endParaRPr kumimoji="1" lang="en-US" altLang="ko-KR" sz="2200" dirty="0"/>
              </a:p>
              <a:p>
                <a:pPr marL="914400" lvl="2" indent="0">
                  <a:buNone/>
                </a:pPr>
                <a:endParaRPr kumimoji="1" lang="en-US" altLang="ko-KR" sz="22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88EC3ED-FA61-F44F-86BC-87BED4CE5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4450253"/>
              </a:xfrm>
              <a:blipFill>
                <a:blip r:embed="rId2"/>
                <a:stretch>
                  <a:fillRect l="-1116" t="-2273" r="-670" b="-11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998C3F40-C70C-0649-A7F5-8DD32DD64287}"/>
              </a:ext>
            </a:extLst>
          </p:cNvPr>
          <p:cNvSpPr/>
          <p:nvPr/>
        </p:nvSpPr>
        <p:spPr>
          <a:xfrm>
            <a:off x="411162" y="1661421"/>
            <a:ext cx="11369675" cy="39413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BF51F-C172-D74A-AF85-A1B3152490C4}"/>
              </a:ext>
            </a:extLst>
          </p:cNvPr>
          <p:cNvSpPr txBox="1"/>
          <p:nvPr/>
        </p:nvSpPr>
        <p:spPr>
          <a:xfrm>
            <a:off x="410405" y="5742342"/>
            <a:ext cx="11369675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ore-KR" altLang="en-US" dirty="0"/>
              <a:t>장점 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정보를 직접 사용하여 기밀성을 공격할 수 있음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단점 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많은 데이터에 대해 한 비트만 알 수 있으므로 하나 이상의 </a:t>
            </a:r>
            <a:r>
              <a:rPr kumimoji="1" lang="en-US" altLang="ko-KR" dirty="0"/>
              <a:t>approximation </a:t>
            </a:r>
            <a:r>
              <a:rPr kumimoji="1" lang="ko-Kore-KR" altLang="en-US" dirty="0"/>
              <a:t>이 필요함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0685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EF715-83BD-824C-9D3B-12729A2D1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88EC3ED-FA61-F44F-86BC-87BED4CE550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3718733"/>
              </a:xfrm>
            </p:spPr>
            <p:txBody>
              <a:bodyPr/>
              <a:lstStyle/>
              <a:p>
                <a:r>
                  <a:rPr kumimoji="1" lang="en-US" altLang="ko-Kore-KR" dirty="0"/>
                  <a:t>Key Recovery</a:t>
                </a:r>
              </a:p>
              <a:p>
                <a:pPr marL="0" indent="0">
                  <a:buNone/>
                </a:pPr>
                <a:r>
                  <a:rPr kumimoji="1" lang="en-US" altLang="ko-Kore-KR" dirty="0"/>
                  <a:t>[Matsui’s Algorithm </a:t>
                </a:r>
                <a:r>
                  <a:rPr kumimoji="1" lang="en-US" altLang="ko-KR" dirty="0"/>
                  <a:t>2</a:t>
                </a:r>
                <a:r>
                  <a:rPr kumimoji="1" lang="en-US" altLang="ko-Kore-KR" dirty="0"/>
                  <a:t>] - Last-rounds attack</a:t>
                </a:r>
                <a:endParaRPr kumimoji="1" lang="en" altLang="ko-Kore-KR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1. </a:t>
                </a:r>
                <a:r>
                  <a:rPr kumimoji="1" lang="ko-KR" altLang="en-US" dirty="0"/>
                  <a:t>충분히 많은 </a:t>
                </a:r>
                <a:r>
                  <a:rPr kumimoji="1" lang="en-US" altLang="ko-KR" dirty="0"/>
                  <a:t>known-plaintext pairs</a:t>
                </a:r>
                <a:r>
                  <a:rPr kumimoji="1" lang="ko-KR" altLang="en-US" dirty="0"/>
                  <a:t>을 확보</a:t>
                </a:r>
                <a:endParaRPr kumimoji="1" lang="en-US" altLang="ko-KR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2. </a:t>
                </a:r>
                <a:r>
                  <a:rPr kumimoji="1" lang="ko-KR" altLang="en-US" dirty="0"/>
                  <a:t>마지막 라운드 키의 모든 후보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ko-KR" altLang="en-US" sz="2200" dirty="0"/>
                  <a:t>에 대한 연산 수행</a:t>
                </a:r>
                <a:endParaRPr kumimoji="1" lang="en-US" altLang="ko-KR" sz="2200" dirty="0"/>
              </a:p>
              <a:p>
                <a:pPr marL="914400" lvl="2" indent="0">
                  <a:buNone/>
                </a:pPr>
                <a:r>
                  <a:rPr kumimoji="1" lang="en-US" altLang="ko-KR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kumimoji="1"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kumimoji="1" lang="en-US" altLang="ko-KR" dirty="0"/>
                  <a:t>: Count</a:t>
                </a:r>
                <a:r>
                  <a:rPr kumimoji="1" lang="ko-KR" altLang="en-US" dirty="0"/>
                  <a:t> 상수를 초기화</a:t>
                </a:r>
                <a:endParaRPr kumimoji="1" lang="en-US" altLang="ko-KR" dirty="0"/>
              </a:p>
              <a:p>
                <a:pPr marL="914400" lvl="2" indent="0">
                  <a:buNone/>
                </a:pPr>
                <a:r>
                  <a:rPr kumimoji="1" lang="en-US" altLang="ko-KR" dirty="0"/>
                  <a:t>- c(ciphertext)</a:t>
                </a:r>
                <a:r>
                  <a:rPr kumimoji="1" lang="ko-KR" altLang="en-US" dirty="0"/>
                  <a:t>에 대한 </a:t>
                </a:r>
                <a:r>
                  <a:rPr kumimoji="1" lang="en-US" altLang="ko-KR" dirty="0"/>
                  <a:t>1-round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복호화</a:t>
                </a:r>
                <a:r>
                  <a:rPr kumimoji="1" lang="ko-KR" altLang="en-US" dirty="0"/>
                  <a:t> 하여 중간 </a:t>
                </a:r>
                <a:r>
                  <a:rPr kumimoji="1" lang="en-US" altLang="ko-KR" dirty="0"/>
                  <a:t>C’</a:t>
                </a:r>
                <a:r>
                  <a:rPr kumimoji="1" lang="ko-KR" altLang="en-US" dirty="0"/>
                  <a:t>을 얻음</a:t>
                </a:r>
                <a:endParaRPr kumimoji="1" lang="en-US" altLang="ko-KR" dirty="0"/>
              </a:p>
              <a:p>
                <a:pPr marL="914400" lvl="2" indent="0">
                  <a:buNone/>
                </a:pPr>
                <a:r>
                  <a:rPr kumimoji="1" lang="en-US" altLang="ko-KR" dirty="0"/>
                  <a:t>- If</a:t>
                </a:r>
                <a:r>
                  <a:rPr lang="el-GR" altLang="ko-Kore-KR" dirty="0"/>
                  <a:t> </a:t>
                </a:r>
                <a:r>
                  <a:rPr lang="en-US" altLang="ko-Kore-KR" dirty="0"/>
                  <a:t> </a:t>
                </a:r>
                <a:r>
                  <a:rPr lang="el-GR" altLang="ko-Kore-KR" dirty="0"/>
                  <a:t>α•</a:t>
                </a:r>
                <a:r>
                  <a:rPr lang="en" altLang="ko-Kore-KR" dirty="0"/>
                  <a:t>x ⊕ </a:t>
                </a:r>
                <a:r>
                  <a:rPr lang="el-GR" altLang="ko-Kore-KR" dirty="0"/>
                  <a:t>β•</a:t>
                </a:r>
                <a:r>
                  <a:rPr lang="en" altLang="ko-Kore-KR" dirty="0"/>
                  <a:t>C’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R" dirty="0"/>
                  <a:t>++ // else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R" dirty="0"/>
                  <a:t>++</a:t>
                </a:r>
              </a:p>
              <a:p>
                <a:pPr lvl="2">
                  <a:buFontTx/>
                  <a:buChar char="-"/>
                </a:pPr>
                <a:r>
                  <a:rPr kumimoji="1" lang="en-US" altLang="ko-KR" dirty="0"/>
                  <a:t>Key</a:t>
                </a:r>
                <a:r>
                  <a:rPr kumimoji="1" lang="ko-KR" altLang="en-US" dirty="0"/>
                  <a:t>가 정답일수록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의 차 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bSup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가 큼</a:t>
                </a:r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ko-KR" altLang="en-US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R" altLang="en-US" dirty="0"/>
                  <a:t>의 차가 가장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큰 </a:t>
                </a:r>
                <a:r>
                  <a:rPr kumimoji="1" lang="en-US" altLang="ko-KR" dirty="0"/>
                  <a:t>key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찾음</a:t>
                </a:r>
                <a:endParaRPr kumimoji="1" lang="en-US" altLang="ko-KR" dirty="0"/>
              </a:p>
              <a:p>
                <a:pPr marL="457200" lvl="1" indent="0">
                  <a:buNone/>
                </a:pPr>
                <a:endParaRPr kumimoji="1" lang="en-US" altLang="ko-KR" sz="22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488EC3ED-FA61-F44F-86BC-87BED4CE5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3718733"/>
              </a:xfrm>
              <a:blipFill>
                <a:blip r:embed="rId2"/>
                <a:stretch>
                  <a:fillRect l="-1116" t="-27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998C3F40-C70C-0649-A7F5-8DD32DD64287}"/>
              </a:ext>
            </a:extLst>
          </p:cNvPr>
          <p:cNvSpPr/>
          <p:nvPr/>
        </p:nvSpPr>
        <p:spPr>
          <a:xfrm>
            <a:off x="411162" y="1661421"/>
            <a:ext cx="11369675" cy="297708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BF51F-C172-D74A-AF85-A1B3152490C4}"/>
              </a:ext>
            </a:extLst>
          </p:cNvPr>
          <p:cNvSpPr txBox="1"/>
          <p:nvPr/>
        </p:nvSpPr>
        <p:spPr>
          <a:xfrm>
            <a:off x="410405" y="5053873"/>
            <a:ext cx="11369675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kumimoji="1" lang="ko-Kore-KR" altLang="en-US" dirty="0"/>
              <a:t>장점 </a:t>
            </a:r>
            <a:r>
              <a:rPr kumimoji="1" lang="en-US" altLang="ko-Kore-KR" dirty="0"/>
              <a:t>: </a:t>
            </a:r>
            <a:r>
              <a:rPr kumimoji="1" lang="en-US" altLang="ko-KR" dirty="0"/>
              <a:t>(r-1) round</a:t>
            </a:r>
            <a:r>
              <a:rPr kumimoji="1" lang="ko-KR" altLang="en-US" dirty="0"/>
              <a:t>에 대해서만 </a:t>
            </a:r>
            <a:r>
              <a:rPr kumimoji="1" lang="en-US" altLang="ko-KR" dirty="0"/>
              <a:t>approximation</a:t>
            </a:r>
            <a:r>
              <a:rPr kumimoji="1" lang="ko-KR" altLang="en-US" dirty="0"/>
              <a:t>이 필요함</a:t>
            </a:r>
            <a:r>
              <a:rPr kumimoji="1" lang="en-US" altLang="ko-KR" dirty="0"/>
              <a:t>, </a:t>
            </a:r>
            <a:r>
              <a:rPr kumimoji="1" lang="ko-KR" altLang="en-US" dirty="0"/>
              <a:t>한번에 많은 </a:t>
            </a:r>
            <a:r>
              <a:rPr kumimoji="1" lang="en-US" altLang="ko-KR" dirty="0"/>
              <a:t>key </a:t>
            </a:r>
            <a:r>
              <a:rPr kumimoji="1" lang="ko-KR" altLang="en-US" dirty="0"/>
              <a:t>정보를 알 수 있음</a:t>
            </a:r>
            <a:endParaRPr kumimoji="1" lang="en-US" altLang="ko-Kore-KR" dirty="0"/>
          </a:p>
          <a:p>
            <a:pPr>
              <a:lnSpc>
                <a:spcPct val="150000"/>
              </a:lnSpc>
            </a:pPr>
            <a:r>
              <a:rPr kumimoji="1" lang="ko-Kore-KR" altLang="en-US" dirty="0"/>
              <a:t>단점 </a:t>
            </a:r>
            <a:r>
              <a:rPr kumimoji="1" lang="en-US" altLang="ko-Kore-KR" dirty="0"/>
              <a:t>: </a:t>
            </a:r>
            <a:r>
              <a:rPr kumimoji="1" lang="ko-Kore-KR" altLang="en-US" dirty="0"/>
              <a:t>더 많은 비트를 추측해야 하므로 비용이 많이 필요할 수 있음</a:t>
            </a:r>
            <a:r>
              <a:rPr kumimoji="1" lang="en-US" altLang="ko-Kore-KR" dirty="0"/>
              <a:t>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6527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48288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Linear cryptanalysis</a:t>
                </a:r>
              </a:p>
              <a:p>
                <a:pPr>
                  <a:buFontTx/>
                  <a:buChar char="-"/>
                </a:pPr>
                <a:r>
                  <a:rPr lang="en-US" altLang="ko-KR" sz="2400" dirty="0"/>
                  <a:t>1992</a:t>
                </a:r>
                <a:r>
                  <a:rPr lang="ko-KR" altLang="en-US" sz="2400" dirty="0"/>
                  <a:t>년 </a:t>
                </a:r>
                <a:r>
                  <a:rPr lang="en-US" altLang="ko-KR" sz="2400" dirty="0"/>
                  <a:t>Matsui</a:t>
                </a:r>
                <a:r>
                  <a:rPr lang="ko-KR" altLang="en-US" sz="2400" dirty="0"/>
                  <a:t>에 의해 소개된 암호 공격 방식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1100" dirty="0"/>
              </a:p>
              <a:p>
                <a:pPr algn="just">
                  <a:buFontTx/>
                  <a:buChar char="-"/>
                </a:pPr>
                <a:r>
                  <a:rPr lang="en-US" altLang="ko-KR" sz="2400" dirty="0"/>
                  <a:t>DES</a:t>
                </a:r>
                <a:r>
                  <a:rPr lang="ko-KR" altLang="en-US" sz="2400" dirty="0"/>
                  <a:t>에서 수행된 암호화에 대해 유사한 선형 식을 찾아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47</m:t>
                        </m:r>
                      </m:sup>
                    </m:sSup>
                  </m:oMath>
                </a14:m>
                <a:r>
                  <a:rPr lang="ko-KR" altLang="en-US" sz="2400" dirty="0"/>
                  <a:t>개의 </a:t>
                </a:r>
                <a:r>
                  <a:rPr lang="en-US" altLang="ko-KR" sz="2400" dirty="0"/>
                  <a:t>known-pairs</a:t>
                </a:r>
                <a:r>
                  <a:rPr lang="ko-KR" altLang="en-US" sz="2400" dirty="0"/>
                  <a:t>을 이용하여 공격에 성공하였음</a:t>
                </a:r>
                <a:endParaRPr lang="en-US" altLang="ko-KR" sz="2400" dirty="0"/>
              </a:p>
              <a:p>
                <a:pPr algn="just">
                  <a:buFontTx/>
                  <a:buChar char="-"/>
                </a:pPr>
                <a:endParaRPr lang="en-US" altLang="ko-KR" sz="1100" dirty="0"/>
              </a:p>
              <a:p>
                <a:pPr algn="just">
                  <a:buFontTx/>
                  <a:buChar char="-"/>
                </a:pPr>
                <a:r>
                  <a:rPr lang="ko-KR" altLang="en-US" sz="2400" dirty="0"/>
                  <a:t>선형식을 이용하는 </a:t>
                </a:r>
                <a:r>
                  <a:rPr lang="en-US" altLang="ko-KR" sz="2400" dirty="0"/>
                  <a:t>Linear cryptanalysis</a:t>
                </a:r>
                <a:r>
                  <a:rPr lang="ko-KR" altLang="en-US" sz="2400" dirty="0"/>
                  <a:t>는 다른 블록암호에도 적용할 수 있음</a:t>
                </a:r>
                <a:endParaRPr lang="en-US" altLang="ko-KR" sz="2400" dirty="0"/>
              </a:p>
              <a:p>
                <a:pPr algn="just">
                  <a:buFontTx/>
                  <a:buChar char="-"/>
                </a:pPr>
                <a:endParaRPr lang="en-US" altLang="ko-KR" sz="1100" dirty="0"/>
              </a:p>
              <a:p>
                <a:pPr algn="just">
                  <a:buFontTx/>
                  <a:buChar char="-"/>
                </a:pPr>
                <a:r>
                  <a:rPr lang="en-US" altLang="ko-KR" sz="2400" dirty="0"/>
                  <a:t>Differential cryptanalysis(</a:t>
                </a:r>
                <a:r>
                  <a:rPr lang="ko-KR" altLang="en-US" sz="2400" dirty="0"/>
                  <a:t>차분 공격</a:t>
                </a:r>
                <a:r>
                  <a:rPr lang="en-US" altLang="ko-KR" sz="2400" dirty="0"/>
                  <a:t>)</a:t>
                </a:r>
                <a:r>
                  <a:rPr lang="ko-KR" altLang="en-US" sz="2400" dirty="0"/>
                  <a:t>은 </a:t>
                </a:r>
                <a:r>
                  <a:rPr lang="ko-KR" altLang="en-US" sz="2400" dirty="0" err="1"/>
                  <a:t>평문을</a:t>
                </a:r>
                <a:r>
                  <a:rPr lang="ko-KR" altLang="en-US" sz="2400" dirty="0"/>
                  <a:t> 선택하여 공격하는 </a:t>
                </a:r>
                <a:r>
                  <a:rPr lang="en-US" altLang="ko-KR" sz="2400" dirty="0"/>
                  <a:t>chosen plaintext attack</a:t>
                </a:r>
                <a:r>
                  <a:rPr lang="ko-KR" altLang="en-US" sz="2400" dirty="0"/>
                  <a:t>이지만 </a:t>
                </a:r>
                <a:r>
                  <a:rPr lang="en-US" altLang="ko-KR" sz="2400" dirty="0"/>
                  <a:t>Linear cryptanalysis</a:t>
                </a:r>
                <a:r>
                  <a:rPr lang="ko-KR" altLang="en-US" sz="2400" dirty="0"/>
                  <a:t>는 </a:t>
                </a:r>
                <a:r>
                  <a:rPr lang="en-US" altLang="ko-KR" sz="2400" dirty="0"/>
                  <a:t>non-chosen plaintext attack</a:t>
                </a:r>
                <a:r>
                  <a:rPr lang="ko-KR" altLang="en-US" sz="2400" dirty="0"/>
                  <a:t>이므로 조금 더 강한 공격이다</a:t>
                </a:r>
                <a:r>
                  <a:rPr lang="en-US" altLang="ko-KR" sz="2400" dirty="0"/>
                  <a:t>.</a:t>
                </a:r>
              </a:p>
              <a:p>
                <a:pPr algn="just">
                  <a:buFontTx/>
                  <a:buChar char="-"/>
                </a:pPr>
                <a:endParaRPr lang="en-US" altLang="ko-KR" sz="1100" dirty="0"/>
              </a:p>
              <a:p>
                <a:pPr algn="just">
                  <a:buFontTx/>
                  <a:buChar char="-"/>
                </a:pPr>
                <a:r>
                  <a:rPr lang="ko-KR" altLang="en-US" sz="2400" dirty="0" err="1"/>
                  <a:t>블록암호의</a:t>
                </a:r>
                <a:r>
                  <a:rPr lang="ko-KR" altLang="en-US" sz="2400" dirty="0"/>
                  <a:t> 일반적인 유형 중 하나인 </a:t>
                </a:r>
                <a:r>
                  <a:rPr lang="en-US" altLang="ko-KR" sz="2400" dirty="0"/>
                  <a:t>SPN(substitution permutation network)</a:t>
                </a:r>
                <a:r>
                  <a:rPr lang="ko-KR" altLang="en-US" sz="2400" dirty="0"/>
                  <a:t>구조에서는 유일한 비선형 요소인 </a:t>
                </a:r>
                <a:r>
                  <a:rPr lang="en-US" altLang="ko-KR" sz="2400" dirty="0"/>
                  <a:t>S-box</a:t>
                </a:r>
                <a:r>
                  <a:rPr lang="ko-KR" altLang="en-US" sz="2400" dirty="0" err="1"/>
                  <a:t>를</a:t>
                </a:r>
                <a:r>
                  <a:rPr lang="ko-KR" altLang="en-US" sz="2400" dirty="0"/>
                  <a:t> 선형화 하는데 초점을 두고 연구하고 있음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348288"/>
              </a:xfrm>
              <a:blipFill>
                <a:blip r:embed="rId2"/>
                <a:stretch>
                  <a:fillRect l="-893" t="-1896" r="-8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E9B67-EBC5-074D-B29E-4F728C2A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0D282A0-70D9-2245-8413-1AEA388C573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kumimoji="1" lang="ko-Kore-KR" altLang="en-US" dirty="0"/>
                  <a:t>암호의</a:t>
                </a:r>
                <a:r>
                  <a:rPr kumimoji="1" lang="ko-KR" altLang="en-US" dirty="0"/>
                  <a:t> 안전성 </a:t>
                </a:r>
                <a:endParaRPr kumimoji="1" lang="en-US" altLang="ko-KR" dirty="0"/>
              </a:p>
              <a:p>
                <a:pPr lvl="1" algn="just">
                  <a:buFontTx/>
                  <a:buChar char="-"/>
                </a:pPr>
                <a:r>
                  <a:rPr kumimoji="1" lang="ko-KR" altLang="en-US" sz="2200" dirty="0"/>
                  <a:t>일반적인 암호는 </a:t>
                </a:r>
                <a:r>
                  <a:rPr kumimoji="1" lang="ko-KR" altLang="en-US" sz="2200" dirty="0" err="1"/>
                  <a:t>난수화가</a:t>
                </a:r>
                <a:r>
                  <a:rPr kumimoji="1" lang="ko-KR" altLang="en-US" sz="2200" dirty="0"/>
                  <a:t> 잘 되어 있어야 한다</a:t>
                </a:r>
                <a:r>
                  <a:rPr kumimoji="1" lang="en-US" altLang="ko-KR" sz="2200" dirty="0"/>
                  <a:t>.</a:t>
                </a:r>
              </a:p>
              <a:p>
                <a:pPr lvl="1" algn="just">
                  <a:buFontTx/>
                  <a:buChar char="-"/>
                </a:pPr>
                <a:r>
                  <a:rPr kumimoji="1" lang="ko-KR" altLang="en-US" sz="2200" dirty="0" err="1"/>
                  <a:t>난수화가</a:t>
                </a:r>
                <a:r>
                  <a:rPr kumimoji="1" lang="ko-KR" altLang="en-US" sz="2200" dirty="0"/>
                  <a:t> 잘 되어 있는 암호의 </a:t>
                </a:r>
                <a:r>
                  <a:rPr kumimoji="1" lang="en-US" altLang="ko-Kore-KR" sz="2200" dirty="0"/>
                  <a:t>Key</a:t>
                </a:r>
                <a:r>
                  <a:rPr kumimoji="1" lang="ko-KR" altLang="en-US" sz="2200" dirty="0"/>
                  <a:t>는 각 비트는 </a:t>
                </a:r>
                <a:r>
                  <a:rPr kumimoji="1" lang="en-US" altLang="ko-KR" sz="2200" dirty="0"/>
                  <a:t>0</a:t>
                </a:r>
                <a:r>
                  <a:rPr kumimoji="1" lang="ko-KR" altLang="en-US" sz="2200" dirty="0"/>
                  <a:t>과 </a:t>
                </a:r>
                <a:r>
                  <a:rPr kumimoji="1" lang="en-US" altLang="ko-KR" sz="2200" dirty="0"/>
                  <a:t>1</a:t>
                </a:r>
                <a:r>
                  <a:rPr kumimoji="1" lang="ko-KR" altLang="en-US" sz="2200" dirty="0"/>
                  <a:t>이 될 확률이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sz="2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ko-Kore-KR" altLang="en-US" sz="2200" dirty="0"/>
                  <a:t>이어야</a:t>
                </a:r>
                <a:r>
                  <a:rPr kumimoji="1" lang="ko-KR" altLang="en-US" sz="2200" dirty="0"/>
                  <a:t> 한다</a:t>
                </a:r>
                <a:r>
                  <a:rPr kumimoji="1" lang="en-US" altLang="ko-KR" sz="2200" dirty="0"/>
                  <a:t>.</a:t>
                </a:r>
              </a:p>
              <a:p>
                <a:pPr lvl="1" algn="just">
                  <a:buFontTx/>
                  <a:buChar char="-"/>
                </a:pPr>
                <a:r>
                  <a:rPr kumimoji="1" lang="ko-Kore-KR" altLang="en-US" sz="2200" dirty="0"/>
                  <a:t>한쪽으로</a:t>
                </a:r>
                <a:r>
                  <a:rPr kumimoji="1" lang="ko-KR" altLang="en-US" sz="2200" dirty="0"/>
                  <a:t> 편향된 확률을 가졌다면 </a:t>
                </a:r>
                <a:r>
                  <a:rPr kumimoji="1" lang="ko-KR" altLang="en-US" sz="2200" dirty="0" err="1"/>
                  <a:t>난수화가</a:t>
                </a:r>
                <a:r>
                  <a:rPr kumimoji="1" lang="ko-KR" altLang="en-US" sz="2200" dirty="0"/>
                  <a:t> 잘 되어 있지 않다고 판단한다</a:t>
                </a:r>
                <a:r>
                  <a:rPr kumimoji="1" lang="en-US" altLang="ko-KR" sz="2200" dirty="0"/>
                  <a:t>.</a:t>
                </a:r>
                <a:endParaRPr kumimoji="1" lang="en-US" altLang="ko-Kore-KR" sz="2200" dirty="0"/>
              </a:p>
              <a:p>
                <a:pPr algn="just">
                  <a:buFont typeface="Wingdings" pitchFamily="2" charset="2"/>
                  <a:buChar char="à"/>
                </a:pPr>
                <a:endParaRPr kumimoji="1" lang="en" altLang="ko-KR" sz="2400" dirty="0">
                  <a:sym typeface="Wingdings" pitchFamily="2" charset="2"/>
                </a:endParaRPr>
              </a:p>
              <a:p>
                <a:pPr algn="just">
                  <a:buFont typeface="Wingdings" pitchFamily="2" charset="2"/>
                  <a:buChar char="à"/>
                </a:pPr>
                <a:r>
                  <a:rPr kumimoji="1" lang="en" altLang="ko-KR" sz="2400" dirty="0">
                    <a:sym typeface="Wingdings" pitchFamily="2" charset="2"/>
                  </a:rPr>
                  <a:t>Linear cryptanalysis</a:t>
                </a:r>
                <a:r>
                  <a:rPr kumimoji="1" lang="ko-KR" altLang="en-US" sz="2400" dirty="0">
                    <a:sym typeface="Wingdings" pitchFamily="2" charset="2"/>
                  </a:rPr>
                  <a:t>에서는 선형식을 통해 편향된 확률을 기반으로 </a:t>
                </a:r>
                <a:r>
                  <a:rPr kumimoji="1" lang="en-US" altLang="ko-KR" sz="2400" dirty="0">
                    <a:sym typeface="Wingdings" pitchFamily="2" charset="2"/>
                  </a:rPr>
                  <a:t>key</a:t>
                </a:r>
                <a:r>
                  <a:rPr kumimoji="1" lang="ko-KR" altLang="en-US" sz="2400" dirty="0">
                    <a:sym typeface="Wingdings" pitchFamily="2" charset="2"/>
                  </a:rPr>
                  <a:t>값을 찾을 수 있다</a:t>
                </a:r>
                <a:r>
                  <a:rPr kumimoji="1" lang="en-US" altLang="ko-KR" sz="2400" dirty="0">
                    <a:sym typeface="Wingdings" pitchFamily="2" charset="2"/>
                  </a:rPr>
                  <a:t>.</a:t>
                </a:r>
              </a:p>
              <a:p>
                <a:pPr marL="0" indent="0" algn="just">
                  <a:buNone/>
                </a:pPr>
                <a:endParaRPr kumimoji="1" lang="en-US" altLang="ko-KR" sz="2400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kumimoji="1" lang="en-US" altLang="ko-KR" sz="2400" b="1" dirty="0">
                    <a:sym typeface="Wingdings" pitchFamily="2" charset="2"/>
                  </a:rPr>
                  <a:t>[Linear cryptanalysis</a:t>
                </a:r>
                <a:r>
                  <a:rPr kumimoji="1" lang="ko-KR" altLang="en-US" sz="2400" b="1" dirty="0">
                    <a:sym typeface="Wingdings" pitchFamily="2" charset="2"/>
                  </a:rPr>
                  <a:t> 공격의 아이디어</a:t>
                </a:r>
                <a:r>
                  <a:rPr kumimoji="1" lang="en-US" altLang="ko-KR" sz="2400" b="1" dirty="0">
                    <a:sym typeface="Wingdings" pitchFamily="2" charset="2"/>
                  </a:rPr>
                  <a:t>]</a:t>
                </a:r>
              </a:p>
              <a:p>
                <a:pPr marL="457200" indent="-457200" algn="just">
                  <a:buAutoNum type="arabicPeriod"/>
                </a:pPr>
                <a:r>
                  <a:rPr kumimoji="1" lang="ko-KR" altLang="en-US" sz="2400" dirty="0">
                    <a:sym typeface="Wingdings" pitchFamily="2" charset="2"/>
                  </a:rPr>
                  <a:t>전체 암호에 대한 </a:t>
                </a:r>
                <a:r>
                  <a:rPr kumimoji="1" lang="en-US" altLang="ko-KR" sz="2400" dirty="0">
                    <a:sym typeface="Wingdings" pitchFamily="2" charset="2"/>
                  </a:rPr>
                  <a:t>approximate equation(</a:t>
                </a:r>
                <a:r>
                  <a:rPr kumimoji="1" lang="ko-KR" altLang="en-US" sz="2400" dirty="0">
                    <a:sym typeface="Wingdings" pitchFamily="2" charset="2"/>
                  </a:rPr>
                  <a:t>근사 방정식</a:t>
                </a:r>
                <a:r>
                  <a:rPr kumimoji="1" lang="en-US" altLang="ko-KR" sz="2400" dirty="0">
                    <a:sym typeface="Wingdings" pitchFamily="2" charset="2"/>
                  </a:rPr>
                  <a:t>)</a:t>
                </a:r>
                <a:r>
                  <a:rPr kumimoji="1" lang="ko-KR" altLang="en-US" sz="2400" dirty="0">
                    <a:sym typeface="Wingdings" pitchFamily="2" charset="2"/>
                  </a:rPr>
                  <a:t>을 찾는다</a:t>
                </a:r>
                <a:r>
                  <a:rPr kumimoji="1" lang="en-US" altLang="ko-KR" sz="2400" dirty="0">
                    <a:sym typeface="Wingdings" pitchFamily="2" charset="2"/>
                  </a:rPr>
                  <a:t>.</a:t>
                </a:r>
                <a:r>
                  <a:rPr kumimoji="1" lang="ko-KR" altLang="en-US" sz="2400" dirty="0">
                    <a:sym typeface="Wingdings" pitchFamily="2" charset="2"/>
                  </a:rPr>
                  <a:t> 이때</a:t>
                </a:r>
                <a:r>
                  <a:rPr kumimoji="1" lang="en-US" altLang="ko-KR" sz="2400" dirty="0">
                    <a:sym typeface="Wingdings" pitchFamily="2" charset="2"/>
                  </a:rPr>
                  <a:t>,</a:t>
                </a:r>
                <a:r>
                  <a:rPr kumimoji="1" lang="ko-KR" altLang="en-US" sz="2400" dirty="0">
                    <a:sym typeface="Wingdings" pitchFamily="2" charset="2"/>
                  </a:rPr>
                  <a:t> 이 </a:t>
                </a:r>
                <a:r>
                  <a:rPr kumimoji="1" lang="en-US" altLang="ko-KR" sz="2400" dirty="0">
                    <a:sym typeface="Wingdings" pitchFamily="2" charset="2"/>
                  </a:rPr>
                  <a:t>approximate equation</a:t>
                </a:r>
                <a:r>
                  <a:rPr kumimoji="1" lang="ko-KR" altLang="en-US" sz="2400" dirty="0">
                    <a:sym typeface="Wingdings" pitchFamily="2" charset="2"/>
                  </a:rPr>
                  <a:t>은 </a:t>
                </a:r>
                <a:r>
                  <a:rPr kumimoji="1" lang="ko-KR" altLang="en-US" sz="2400" dirty="0" err="1">
                    <a:sym typeface="Wingdings" pitchFamily="2" charset="2"/>
                  </a:rPr>
                  <a:t>평문</a:t>
                </a:r>
                <a:r>
                  <a:rPr kumimoji="1" lang="en-US" altLang="ko-KR" sz="2400" dirty="0">
                    <a:sym typeface="Wingdings" pitchFamily="2" charset="2"/>
                  </a:rPr>
                  <a:t>,</a:t>
                </a:r>
                <a:r>
                  <a:rPr kumimoji="1" lang="ko-KR" altLang="en-US" sz="2400" dirty="0">
                    <a:sym typeface="Wingdings" pitchFamily="2" charset="2"/>
                  </a:rPr>
                  <a:t> 암호문</a:t>
                </a:r>
                <a:r>
                  <a:rPr kumimoji="1" lang="en-US" altLang="ko-KR" sz="2400" dirty="0">
                    <a:sym typeface="Wingdings" pitchFamily="2" charset="2"/>
                  </a:rPr>
                  <a:t>,</a:t>
                </a:r>
                <a:r>
                  <a:rPr kumimoji="1" lang="ko-KR" altLang="en-US" sz="2400" dirty="0">
                    <a:sym typeface="Wingdings" pitchFamily="2" charset="2"/>
                  </a:rPr>
                  <a:t> 키를 연결한다</a:t>
                </a:r>
                <a:r>
                  <a:rPr kumimoji="1" lang="en-US" altLang="ko-KR" sz="2400" dirty="0">
                    <a:sym typeface="Wingdings" pitchFamily="2" charset="2"/>
                  </a:rPr>
                  <a:t>.</a:t>
                </a:r>
              </a:p>
              <a:p>
                <a:pPr marL="457200" indent="-457200" algn="just">
                  <a:buAutoNum type="arabicPeriod"/>
                </a:pPr>
                <a:r>
                  <a:rPr kumimoji="1" lang="ko-KR" altLang="en-US" sz="2400" dirty="0">
                    <a:sym typeface="Wingdings" pitchFamily="2" charset="2"/>
                  </a:rPr>
                  <a:t>찾은 </a:t>
                </a:r>
                <a:r>
                  <a:rPr kumimoji="1" lang="en" altLang="ko-KR" sz="2400" dirty="0">
                    <a:sym typeface="Wingdings" pitchFamily="2" charset="2"/>
                  </a:rPr>
                  <a:t>approximate equation</a:t>
                </a:r>
                <a:r>
                  <a:rPr kumimoji="1" lang="ko-KR" altLang="en-US" sz="2400" dirty="0">
                    <a:sym typeface="Wingdings" pitchFamily="2" charset="2"/>
                  </a:rPr>
                  <a:t>을 키를 복구하는 </a:t>
                </a:r>
                <a:r>
                  <a:rPr kumimoji="1" lang="en-US" altLang="ko-KR" sz="2400" dirty="0">
                    <a:sym typeface="Wingdings" pitchFamily="2" charset="2"/>
                  </a:rPr>
                  <a:t>distinguisher</a:t>
                </a:r>
                <a:r>
                  <a:rPr kumimoji="1" lang="ko-KR" altLang="en-US" sz="2400" dirty="0">
                    <a:sym typeface="Wingdings" pitchFamily="2" charset="2"/>
                  </a:rPr>
                  <a:t>로 사용한다</a:t>
                </a:r>
                <a:r>
                  <a:rPr kumimoji="1" lang="en-US" altLang="ko-KR" sz="2400" dirty="0">
                    <a:sym typeface="Wingdings" pitchFamily="2" charset="2"/>
                  </a:rPr>
                  <a:t>.</a:t>
                </a:r>
                <a:endParaRPr kumimoji="1" lang="en-US" altLang="ko-Kore-KR" sz="24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0D282A0-70D9-2245-8413-1AEA388C57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497728"/>
              </a:xfrm>
              <a:blipFill>
                <a:blip r:embed="rId2"/>
                <a:stretch>
                  <a:fillRect l="-893" t="-1843" r="-89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>
            <a:extLst>
              <a:ext uri="{FF2B5EF4-FFF2-40B4-BE49-F238E27FC236}">
                <a16:creationId xmlns:a16="http://schemas.microsoft.com/office/drawing/2014/main" id="{038B68C8-422F-F34A-80AB-711706A1F687}"/>
              </a:ext>
            </a:extLst>
          </p:cNvPr>
          <p:cNvSpPr/>
          <p:nvPr/>
        </p:nvSpPr>
        <p:spPr>
          <a:xfrm>
            <a:off x="411163" y="4386263"/>
            <a:ext cx="11369674" cy="206692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1407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81A321-3E9C-B645-8F19-28770E1D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98F75C5-4A61-8C42-A57E-EC27E33F37D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algn="just"/>
                <a:r>
                  <a:rPr kumimoji="1" lang="en-US" altLang="ko-Kore-KR" dirty="0"/>
                  <a:t>Linear cryptanalysis</a:t>
                </a:r>
                <a:r>
                  <a:rPr kumimoji="1" lang="ko-KR" altLang="en-US" dirty="0"/>
                  <a:t>는 확률을 기반으로 하는 공격이므로 </a:t>
                </a:r>
                <a:r>
                  <a:rPr kumimoji="1" lang="en-US" altLang="ko-KR" dirty="0"/>
                  <a:t>approximate equation</a:t>
                </a:r>
                <a:r>
                  <a:rPr kumimoji="1" lang="ko-KR" altLang="en-US" dirty="0"/>
                  <a:t>에 대한 </a:t>
                </a:r>
                <a:r>
                  <a:rPr kumimoji="1" lang="en-US" altLang="ko-KR" dirty="0"/>
                  <a:t>probability(p)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계산한다</a:t>
                </a:r>
                <a:r>
                  <a:rPr kumimoji="1" lang="en-US" altLang="ko-KR" dirty="0"/>
                  <a:t>.</a:t>
                </a:r>
              </a:p>
              <a:p>
                <a:pPr algn="just"/>
                <a:endParaRPr kumimoji="1" lang="en-US" altLang="ko-Kore-KR" dirty="0"/>
              </a:p>
              <a:p>
                <a:pPr algn="just"/>
                <a:r>
                  <a:rPr kumimoji="1" lang="en-US" altLang="ko-Kore-KR" dirty="0"/>
                  <a:t>Probability(b)</a:t>
                </a:r>
                <a:r>
                  <a:rPr kumimoji="1" lang="ko-KR" altLang="en-US" dirty="0"/>
                  <a:t>는 입력과 출력에 대해 선형식의 적중 확률</a:t>
                </a:r>
                <a:r>
                  <a:rPr kumimoji="1" lang="en-US" altLang="ko-KR" dirty="0"/>
                  <a:t>.</a:t>
                </a:r>
              </a:p>
              <a:p>
                <a:pPr algn="just"/>
                <a:endParaRPr kumimoji="1" lang="en-US" altLang="ko-KR" dirty="0"/>
              </a:p>
              <a:p>
                <a:pPr algn="just"/>
                <a:r>
                  <a:rPr kumimoji="1" lang="en-US" altLang="ko-KR" dirty="0"/>
                  <a:t>Approximate equation</a:t>
                </a:r>
                <a:r>
                  <a:rPr kumimoji="1" lang="ko-KR" altLang="en-US" dirty="0"/>
                  <a:t>이 </a:t>
                </a:r>
                <a:r>
                  <a:rPr kumimoji="1" lang="en-US" altLang="ko-KR" dirty="0"/>
                  <a:t>non-linear </a:t>
                </a:r>
                <a:r>
                  <a:rPr kumimoji="1" lang="ko-KR" altLang="en-US" dirty="0"/>
                  <a:t>함수를 얼마나</a:t>
                </a:r>
                <a:r>
                  <a:rPr kumimoji="1" lang="en-US" altLang="ko-KR" dirty="0"/>
                  <a:t> linear</a:t>
                </a:r>
                <a:r>
                  <a:rPr kumimoji="1" lang="ko-KR" altLang="en-US" dirty="0"/>
                  <a:t> 하게 잘 표현했는지 확인하는 지표로 </a:t>
                </a:r>
                <a:r>
                  <a:rPr kumimoji="1" lang="en-US" altLang="ko-KR" dirty="0"/>
                  <a:t>bias(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활용</a:t>
                </a:r>
                <a:r>
                  <a:rPr kumimoji="1" lang="en-US" altLang="ko-KR" dirty="0"/>
                  <a:t>.</a:t>
                </a:r>
              </a:p>
              <a:p>
                <a:pPr marL="0" indent="0" algn="ctr">
                  <a:buNone/>
                </a:pPr>
                <a:r>
                  <a:rPr kumimoji="1" lang="en-US" altLang="ko-KR" dirty="0"/>
                  <a:t>bias(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p -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en-US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98F75C5-4A61-8C42-A57E-EC27E33F3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 r="-11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319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FFFB6-A20F-2A44-BC70-B5D89D1F6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B98B17-CBAA-4449-9199-9B6EE6227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15" y="2233882"/>
            <a:ext cx="4947767" cy="41106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C4AACC-C01C-424B-8D5A-CBEF1137380D}"/>
              </a:ext>
            </a:extLst>
          </p:cNvPr>
          <p:cNvSpPr txBox="1"/>
          <p:nvPr/>
        </p:nvSpPr>
        <p:spPr>
          <a:xfrm>
            <a:off x="3066965" y="6465587"/>
            <a:ext cx="605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&lt;</a:t>
            </a:r>
            <a:r>
              <a:rPr kumimoji="1" lang="en" altLang="ko-Kore-KR" dirty="0"/>
              <a:t>4-bit</a:t>
            </a:r>
            <a:r>
              <a:rPr kumimoji="1" lang="ko-KR" altLang="en-US" dirty="0"/>
              <a:t>의 인풋에 대해 </a:t>
            </a:r>
            <a:r>
              <a:rPr kumimoji="1" lang="en-US" altLang="ko-KR" dirty="0"/>
              <a:t>4-</a:t>
            </a:r>
            <a:r>
              <a:rPr kumimoji="1" lang="en" altLang="ko-Kore-KR" dirty="0"/>
              <a:t>bit </a:t>
            </a:r>
            <a:r>
              <a:rPr kumimoji="1" lang="ko-KR" altLang="en-US" dirty="0"/>
              <a:t>출력을 가지는 </a:t>
            </a:r>
            <a:r>
              <a:rPr kumimoji="1" lang="en" altLang="ko-Kore-KR" dirty="0"/>
              <a:t>non-linear </a:t>
            </a:r>
            <a:r>
              <a:rPr kumimoji="1" lang="ko-KR" altLang="en-US" dirty="0"/>
              <a:t>함수</a:t>
            </a:r>
            <a:r>
              <a:rPr kumimoji="1" lang="en-US" altLang="ko-KR" dirty="0"/>
              <a:t>&gt;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2745B3-7DE2-1146-AF6A-61568093CD1A}"/>
                  </a:ext>
                </a:extLst>
              </p:cNvPr>
              <p:cNvSpPr txBox="1"/>
              <p:nvPr/>
            </p:nvSpPr>
            <p:spPr>
              <a:xfrm>
                <a:off x="411920" y="969910"/>
                <a:ext cx="11368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kumimoji="1" lang="en-US" altLang="ko-Kore-KR" sz="2800" dirty="0"/>
                  <a:t>Linear mask?</a:t>
                </a:r>
              </a:p>
              <a:p>
                <a:pPr marL="342900" indent="-342900" algn="just">
                  <a:buFontTx/>
                  <a:buChar char="-"/>
                </a:pPr>
                <a:r>
                  <a:rPr kumimoji="1" lang="en-US" altLang="ko-Kore-KR" sz="2200" dirty="0"/>
                  <a:t>Linear mask</a:t>
                </a:r>
                <a:r>
                  <a:rPr kumimoji="1" lang="ko-Kore-KR" altLang="en-US" sz="2200" dirty="0"/>
                  <a:t>로는 </a:t>
                </a:r>
                <a:r>
                  <a:rPr kumimoji="1" lang="en-US" altLang="ko-Kore-KR" sz="2200" dirty="0"/>
                  <a:t>input mask</a:t>
                </a:r>
                <a:r>
                  <a:rPr kumimoji="1" lang="ko-Kore-KR" altLang="en-US" sz="2200" dirty="0"/>
                  <a:t>와 </a:t>
                </a:r>
                <a:r>
                  <a:rPr kumimoji="1" lang="en-US" altLang="ko-Kore-KR" sz="2200" dirty="0"/>
                  <a:t>output mask</a:t>
                </a:r>
                <a:r>
                  <a:rPr kumimoji="1" lang="ko-Kore-KR" altLang="en-US" sz="2200" dirty="0"/>
                  <a:t>가 있는데 이것은 각각 인풋과 곱해짐</a:t>
                </a:r>
                <a:r>
                  <a:rPr kumimoji="1" lang="en-US" altLang="ko-Kore-KR" sz="2200" dirty="0"/>
                  <a:t>.</a:t>
                </a:r>
              </a:p>
              <a:p>
                <a:pPr marL="342900" indent="-342900" algn="just">
                  <a:buFontTx/>
                  <a:buChar char="-"/>
                </a:pPr>
                <a:r>
                  <a:rPr kumimoji="1" lang="en-US" altLang="ko-Kore-KR" sz="2200" dirty="0"/>
                  <a:t>Input mask = {0,1,0,0}, output mask = {1,1,0,0} </a:t>
                </a:r>
                <a:r>
                  <a:rPr kumimoji="1" lang="ko-Kore-KR" altLang="en-US" sz="22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ko-Kore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ore-KR" sz="2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ko-Kore-KR" altLang="en-US" sz="2200" dirty="0"/>
                  <a:t>만 확률 계산에 사용된다</a:t>
                </a:r>
                <a:r>
                  <a:rPr kumimoji="1" lang="en-US" altLang="ko-Kore-KR" sz="2200" dirty="0"/>
                  <a:t>.</a:t>
                </a:r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2745B3-7DE2-1146-AF6A-61568093C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969910"/>
                <a:ext cx="11368160" cy="1200329"/>
              </a:xfrm>
              <a:prstGeom prst="rect">
                <a:avLst/>
              </a:prstGeom>
              <a:blipFill>
                <a:blip r:embed="rId3"/>
                <a:stretch>
                  <a:fillRect l="-1116" t="-5263" b="-947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740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AA89D-D5C8-904B-B4C0-BD364C7C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endParaRPr kumimoji="1" lang="ko-Kore-KR" alt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1FC6BF6-5357-7A44-8E19-9A1C34219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501" y="2800984"/>
            <a:ext cx="8848998" cy="4057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C67C4C-0463-304F-B6BC-6D81C8DE75C0}"/>
                  </a:ext>
                </a:extLst>
              </p:cNvPr>
              <p:cNvSpPr txBox="1"/>
              <p:nvPr/>
            </p:nvSpPr>
            <p:spPr>
              <a:xfrm>
                <a:off x="411920" y="1064040"/>
                <a:ext cx="1136816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ko-Kore-KR" altLang="en-US" sz="2200" dirty="0"/>
                  <a:t>함수의 </a:t>
                </a:r>
                <a:r>
                  <a:rPr kumimoji="1" lang="en" altLang="ko-Kore-KR" sz="2200" dirty="0"/>
                  <a:t>approximate equation</a:t>
                </a:r>
                <a:r>
                  <a:rPr kumimoji="1" lang="ko-Kore-KR" altLang="en-US" sz="2200" dirty="0"/>
                  <a:t>이 </a:t>
                </a:r>
                <a:r>
                  <a:rPr kumimoji="1" lang="el-GR" altLang="ko-Kore-KR" sz="2200" dirty="0"/>
                  <a:t>α•</a:t>
                </a:r>
                <a:r>
                  <a:rPr kumimoji="1" lang="en" altLang="ko-Kore-KR" sz="2200" dirty="0"/>
                  <a:t>x = </a:t>
                </a:r>
                <a:r>
                  <a:rPr kumimoji="1" lang="el-GR" altLang="ko-Kore-KR" sz="2200" dirty="0"/>
                  <a:t>β•</a:t>
                </a:r>
                <a:r>
                  <a:rPr kumimoji="1" lang="en" altLang="ko-Kore-KR" sz="2200" dirty="0"/>
                  <a:t>F(x)</a:t>
                </a:r>
                <a:r>
                  <a:rPr kumimoji="1" lang="en-US" altLang="ko-KR" sz="2200" dirty="0"/>
                  <a:t>,</a:t>
                </a:r>
                <a:r>
                  <a:rPr kumimoji="1" lang="en" altLang="ko-Kore-KR" sz="2200" dirty="0"/>
                  <a:t>(inner product, </a:t>
                </a:r>
                <a:r>
                  <a:rPr kumimoji="1" lang="el-GR" altLang="ko-Kore-KR" sz="2200" dirty="0"/>
                  <a:t>α•</a:t>
                </a:r>
                <a:r>
                  <a:rPr kumimoji="1" lang="en" altLang="ko-Kore-KR" sz="2200" dirty="0"/>
                  <a:t>x := 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l-GR" altLang="ko-Kore-KR" sz="2200" dirty="0"/>
                          <m:t>α</m:t>
                        </m:r>
                      </m:e>
                      <m:sub>
                        <m:r>
                          <a:rPr kumimoji="1" lang="en-US" altLang="ko-Kore-KR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" altLang="ko-Kore-KR" sz="2200" dirty="0"/>
                  <a:t> 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ko-Kore-KR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" altLang="ko-Kore-KR" sz="2200" dirty="0"/>
                  <a:t>)</a:t>
                </a:r>
                <a:r>
                  <a:rPr kumimoji="1" lang="ko-Kore-KR" altLang="en-US" sz="2200" dirty="0"/>
                  <a:t>라 가정하고 </a:t>
                </a:r>
                <a:r>
                  <a:rPr kumimoji="1" lang="en-US" altLang="ko-Kore-KR" sz="2200" dirty="0"/>
                  <a:t>probability </a:t>
                </a:r>
                <a:r>
                  <a:rPr kumimoji="1" lang="ko-Kore-KR" altLang="en-US" sz="2200" dirty="0"/>
                  <a:t>계산 수행 결과</a:t>
                </a:r>
                <a:r>
                  <a:rPr kumimoji="1" lang="en-US" altLang="ko-Kore-KR" sz="2200" dirty="0"/>
                  <a:t> </a:t>
                </a:r>
                <a:r>
                  <a:rPr kumimoji="1" lang="en-US" altLang="ko-KR" sz="2200" dirty="0"/>
                  <a:t>: </a:t>
                </a:r>
                <a:r>
                  <a:rPr kumimoji="1" lang="en" altLang="ko-Kore-KR" sz="2200" dirty="0"/>
                  <a:t>approximate equation</a:t>
                </a:r>
                <a:r>
                  <a:rPr kumimoji="1" lang="ko-KR" altLang="en-US" sz="2200" dirty="0"/>
                  <a:t>에 대한 </a:t>
                </a:r>
                <a:r>
                  <a:rPr kumimoji="1" lang="en" altLang="ko-Kore-KR" sz="2200" dirty="0"/>
                  <a:t>probability</a:t>
                </a:r>
                <a:r>
                  <a:rPr kumimoji="1" lang="ko-KR" altLang="en-US" sz="2200" dirty="0"/>
                  <a:t>는 </a:t>
                </a:r>
                <a:r>
                  <a:rPr kumimoji="1" lang="en" altLang="ko-Kore-KR" sz="2200" dirty="0"/>
                  <a:t>p = ½ (𝜀</a:t>
                </a:r>
                <a:r>
                  <a:rPr kumimoji="1" lang="az-Cyrl-AZ" altLang="ko-Kore-KR" sz="2200" dirty="0"/>
                  <a:t> = 0)</a:t>
                </a:r>
                <a:endParaRPr kumimoji="1" lang="en-US" altLang="ko-Kore-KR" sz="2000" dirty="0"/>
              </a:p>
              <a:p>
                <a:r>
                  <a:rPr kumimoji="1" lang="en-US" altLang="ko-KR" sz="2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</a:t>
                </a:r>
                <a:r>
                  <a:rPr kumimoji="1" lang="az-Cyrl-AZ" altLang="ko-KR" sz="2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 </a:t>
                </a:r>
                <a:r>
                  <a:rPr kumimoji="1" lang="en" altLang="ko-Kore-KR" sz="2200" dirty="0">
                    <a:solidFill>
                      <a:schemeClr val="accent1">
                        <a:lumMod val="75000"/>
                      </a:schemeClr>
                    </a:solidFill>
                  </a:rPr>
                  <a:t>p = ½ (𝜀</a:t>
                </a:r>
                <a:r>
                  <a:rPr kumimoji="1" lang="az-Cyrl-AZ" altLang="ko-Kore-KR" sz="2200" dirty="0">
                    <a:solidFill>
                      <a:schemeClr val="accent1">
                        <a:lumMod val="75000"/>
                      </a:schemeClr>
                    </a:solidFill>
                  </a:rPr>
                  <a:t> = 0)</a:t>
                </a:r>
                <a:r>
                  <a:rPr kumimoji="1" lang="en-US" altLang="ko-Kore-KR" sz="22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kumimoji="1" lang="ko-Kore-KR" altLang="en-US" sz="2200" dirty="0">
                    <a:solidFill>
                      <a:schemeClr val="accent1">
                        <a:lumMod val="75000"/>
                      </a:schemeClr>
                    </a:solidFill>
                  </a:rPr>
                  <a:t>는 </a:t>
                </a:r>
                <a:r>
                  <a:rPr kumimoji="1" lang="en-US" altLang="ko-KR" sz="2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0</a:t>
                </a:r>
                <a:r>
                  <a:rPr kumimoji="1" lang="ko-KR" altLang="en-US" sz="2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과 </a:t>
                </a:r>
                <a:r>
                  <a:rPr kumimoji="1" lang="en-US" altLang="ko-KR" sz="2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1</a:t>
                </a:r>
                <a:r>
                  <a:rPr kumimoji="1" lang="ko-KR" altLang="en-US" sz="2200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이 될 확률이 같다는 것을 나타내므로 이 정보는 </a:t>
                </a:r>
                <a:r>
                  <a:rPr kumimoji="1" lang="en-US" altLang="ko-KR" sz="2200" u="sng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key</a:t>
                </a:r>
                <a:r>
                  <a:rPr kumimoji="1" lang="ko-KR" altLang="en-US" sz="2200" u="sng" dirty="0" err="1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를</a:t>
                </a:r>
                <a:r>
                  <a:rPr kumimoji="1" lang="ko-KR" altLang="en-US" sz="2200" u="sng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 찾는데 사용할 수 없다</a:t>
                </a:r>
                <a:r>
                  <a:rPr kumimoji="1" lang="en-US" altLang="ko-KR" sz="2200" u="sng" dirty="0">
                    <a:solidFill>
                      <a:schemeClr val="accent1">
                        <a:lumMod val="75000"/>
                      </a:schemeClr>
                    </a:solidFill>
                    <a:sym typeface="Wingdings" pitchFamily="2" charset="2"/>
                  </a:rPr>
                  <a:t>.</a:t>
                </a:r>
                <a:endParaRPr kumimoji="1" lang="ko-Kore-KR" altLang="en-US" sz="2200" u="sng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C67C4C-0463-304F-B6BC-6D81C8DE7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064040"/>
                <a:ext cx="11368160" cy="1446550"/>
              </a:xfrm>
              <a:prstGeom prst="rect">
                <a:avLst/>
              </a:prstGeom>
              <a:blipFill>
                <a:blip r:embed="rId3"/>
                <a:stretch>
                  <a:fillRect l="-670" t="-4386" b="-789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081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0A13B3-DAF7-B341-9691-559C46BE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AC80C-C7D4-F142-8326-9ABF546E5C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Key</a:t>
            </a:r>
            <a:r>
              <a:rPr kumimoji="1" lang="ko-Kore-KR" altLang="en-US" dirty="0"/>
              <a:t>를 찾는데 사용할 수 있는 정보</a:t>
            </a:r>
            <a:r>
              <a:rPr kumimoji="1" lang="en-US" altLang="ko-Kore-KR" dirty="0"/>
              <a:t>?</a:t>
            </a:r>
          </a:p>
          <a:p>
            <a:pPr marL="0" indent="0" algn="just">
              <a:buNone/>
            </a:pPr>
            <a:r>
              <a:rPr kumimoji="1" lang="en-US" altLang="ko-KR" dirty="0"/>
              <a:t>- </a:t>
            </a:r>
            <a:r>
              <a:rPr lang="en" altLang="ko-Kore-KR" sz="2400" dirty="0"/>
              <a:t>Linear approximation : </a:t>
            </a:r>
            <a:r>
              <a:rPr lang="el-GR" altLang="ko-Kore-KR" sz="2400" dirty="0"/>
              <a:t>α•</a:t>
            </a:r>
            <a:r>
              <a:rPr lang="en" altLang="ko-Kore-KR" sz="2400" dirty="0"/>
              <a:t>x = </a:t>
            </a:r>
            <a:r>
              <a:rPr lang="el-GR" altLang="ko-Kore-KR" sz="2400" dirty="0"/>
              <a:t>β•</a:t>
            </a:r>
            <a:r>
              <a:rPr lang="en" altLang="ko-Kore-KR" sz="2400" dirty="0"/>
              <a:t>F(x)</a:t>
            </a:r>
            <a:r>
              <a:rPr lang="ko-KR" altLang="en-US" sz="2400" dirty="0"/>
              <a:t>이라 가정하고 이에 대한 편향을 </a:t>
            </a:r>
            <a:r>
              <a:rPr lang="en" altLang="ko-Kore-KR" sz="2400" dirty="0"/>
              <a:t>bias(𝜀</a:t>
            </a:r>
            <a:r>
              <a:rPr lang="az-Cyrl-AZ" altLang="ko-Kore-KR" sz="2400" dirty="0"/>
              <a:t>)</a:t>
            </a:r>
            <a:r>
              <a:rPr lang="ko-KR" altLang="en-US" sz="2400" dirty="0"/>
              <a:t>라 하면</a:t>
            </a:r>
            <a:r>
              <a:rPr lang="en-US" altLang="ko-KR" sz="2400" dirty="0"/>
              <a:t>, </a:t>
            </a:r>
            <a:r>
              <a:rPr lang="ko-KR" altLang="en-US" sz="2400" dirty="0"/>
              <a:t>다음과 같이 판단할 수 있다</a:t>
            </a:r>
            <a:r>
              <a:rPr lang="en-US" altLang="ko-KR" sz="2400" dirty="0"/>
              <a:t>.</a:t>
            </a:r>
            <a:endParaRPr lang="ko-KR" altLang="en-US" dirty="0"/>
          </a:p>
          <a:p>
            <a:pPr marL="457200" lvl="1" indent="0" fontAlgn="base">
              <a:buNone/>
            </a:pPr>
            <a:r>
              <a:rPr lang="en-US" altLang="ko-KR" sz="2000" dirty="0"/>
              <a:t>1. if</a:t>
            </a:r>
            <a:r>
              <a:rPr lang="en" altLang="ko-Kore-KR" sz="2000" dirty="0"/>
              <a:t> 𝜀 </a:t>
            </a:r>
            <a:r>
              <a:rPr lang="az-Cyrl-AZ" altLang="ko-Kore-KR" sz="2000" dirty="0"/>
              <a:t>=0, 0</a:t>
            </a:r>
            <a:r>
              <a:rPr lang="ko-KR" altLang="en-US" sz="2000" dirty="0"/>
              <a:t>과 </a:t>
            </a:r>
            <a:r>
              <a:rPr lang="en-US" altLang="ko-KR" sz="2000" dirty="0"/>
              <a:t>1</a:t>
            </a:r>
            <a:r>
              <a:rPr lang="ko-KR" altLang="en-US" sz="2000" dirty="0"/>
              <a:t>이 될 확률이 같으므로 얻을 수 있는 정보가 없음</a:t>
            </a:r>
            <a:r>
              <a:rPr lang="en-US" altLang="ko-KR" sz="2000" dirty="0"/>
              <a:t>.</a:t>
            </a:r>
          </a:p>
          <a:p>
            <a:pPr marL="457200" lvl="1" indent="0" fontAlgn="base">
              <a:buNone/>
            </a:pPr>
            <a:r>
              <a:rPr lang="en-US" altLang="ko-KR" sz="2000" dirty="0"/>
              <a:t>2.</a:t>
            </a:r>
            <a:r>
              <a:rPr lang="en" altLang="ko-KR" sz="2000" dirty="0"/>
              <a:t> if</a:t>
            </a:r>
            <a:r>
              <a:rPr lang="en" altLang="ko-Kore-KR" sz="2000" dirty="0"/>
              <a:t> 𝜀 </a:t>
            </a:r>
            <a:r>
              <a:rPr lang="az-Cyrl-AZ" altLang="ko-Kore-KR" sz="2000" dirty="0"/>
              <a:t>&gt;0, </a:t>
            </a:r>
            <a:r>
              <a:rPr lang="el-GR" altLang="ko-Kore-KR" sz="2000" dirty="0"/>
              <a:t>α•</a:t>
            </a:r>
            <a:r>
              <a:rPr lang="en" altLang="ko-Kore-KR" sz="2000" dirty="0"/>
              <a:t>x = </a:t>
            </a:r>
            <a:r>
              <a:rPr lang="el-GR" altLang="ko-Kore-KR" sz="2000" dirty="0"/>
              <a:t>β•</a:t>
            </a:r>
            <a:r>
              <a:rPr lang="en" altLang="ko-Kore-KR" sz="2000" dirty="0"/>
              <a:t>F(x) </a:t>
            </a:r>
            <a:r>
              <a:rPr lang="ko-KR" altLang="en-US" sz="2000" dirty="0"/>
              <a:t>의 확률에 편향 되어 있으므로 정보 사용 가능</a:t>
            </a:r>
            <a:r>
              <a:rPr lang="en-US" altLang="ko-KR" sz="2000" dirty="0"/>
              <a:t>.</a:t>
            </a:r>
          </a:p>
          <a:p>
            <a:pPr marL="457200" lvl="1" indent="0" fontAlgn="base">
              <a:buNone/>
            </a:pPr>
            <a:r>
              <a:rPr lang="en-US" altLang="ko-KR" sz="2000" dirty="0"/>
              <a:t>3. if</a:t>
            </a:r>
            <a:r>
              <a:rPr lang="ko-KR" altLang="en-US" sz="2000" dirty="0"/>
              <a:t> 𝜀 </a:t>
            </a:r>
            <a:r>
              <a:rPr lang="az-Cyrl-AZ" altLang="ko-Kore-KR" sz="2000" dirty="0"/>
              <a:t>&lt;0, </a:t>
            </a:r>
            <a:r>
              <a:rPr lang="el-GR" altLang="ko-Kore-KR" sz="2000" dirty="0"/>
              <a:t>α•</a:t>
            </a:r>
            <a:r>
              <a:rPr lang="en" altLang="ko-Kore-KR" sz="2000" dirty="0"/>
              <a:t>x = </a:t>
            </a:r>
            <a:r>
              <a:rPr lang="el-GR" altLang="ko-Kore-KR" sz="2000" dirty="0"/>
              <a:t>β•</a:t>
            </a:r>
            <a:r>
              <a:rPr lang="en" altLang="ko-Kore-KR" sz="2000" dirty="0"/>
              <a:t>F(x)⊕1 </a:t>
            </a:r>
            <a:r>
              <a:rPr lang="ko-KR" altLang="en-US" sz="2000" dirty="0"/>
              <a:t>의 확률에 편향 되어 있으므로 정보 사용 가능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ore-KR" dirty="0"/>
          </a:p>
          <a:p>
            <a:pPr>
              <a:buFontTx/>
              <a:buChar char="-"/>
            </a:pPr>
            <a:r>
              <a:rPr kumimoji="1" lang="ko-KR" altLang="en-US" sz="2400" dirty="0"/>
              <a:t>그러므로 </a:t>
            </a:r>
            <a:r>
              <a:rPr kumimoji="1" lang="en-US" altLang="ko-KR" sz="2400" dirty="0"/>
              <a:t>Linear mask</a:t>
            </a:r>
            <a:r>
              <a:rPr kumimoji="1" lang="ko-KR" altLang="en-US" sz="2400" dirty="0"/>
              <a:t> 값을 바꿔가며 여러 </a:t>
            </a:r>
            <a:r>
              <a:rPr kumimoji="1" lang="en-US" altLang="ko-KR" sz="2400" dirty="0"/>
              <a:t>input, output </a:t>
            </a:r>
            <a:r>
              <a:rPr kumimoji="1" lang="ko-KR" altLang="en-US" sz="2400" dirty="0"/>
              <a:t>조합에 대한 확률을 계산하고 사용 가능한 정보를 확인하여 활용해야 한다</a:t>
            </a:r>
            <a:r>
              <a:rPr kumimoji="1" lang="en-US" altLang="ko-KR" sz="2400" dirty="0"/>
              <a:t>.</a:t>
            </a:r>
          </a:p>
          <a:p>
            <a:pPr marL="0" indent="0">
              <a:buNone/>
            </a:pP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6624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FCC82-405C-F847-B667-FC727FE2D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E75FD7A-379E-684E-B29F-872F731E87F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997880"/>
                <a:ext cx="11368160" cy="3458035"/>
              </a:xfrm>
            </p:spPr>
            <p:txBody>
              <a:bodyPr/>
              <a:lstStyle/>
              <a:p>
                <a:r>
                  <a:rPr kumimoji="1" lang="ko-Kore-KR" altLang="en-US" sz="2400" dirty="0"/>
                  <a:t>모든 </a:t>
                </a:r>
                <a:r>
                  <a:rPr kumimoji="1" lang="en-US" altLang="ko-Kore-KR" sz="2400" dirty="0"/>
                  <a:t>linear mask </a:t>
                </a:r>
                <a:r>
                  <a:rPr kumimoji="1" lang="ko-Kore-KR" altLang="en-US" sz="2400" dirty="0"/>
                  <a:t>조합에 대한 값을 나타낸 표를 </a:t>
                </a:r>
                <a:r>
                  <a:rPr kumimoji="1" lang="en-US" altLang="ko-Kore-KR" sz="2400" dirty="0"/>
                  <a:t>Linear Approximation Table(LAT)</a:t>
                </a:r>
                <a:r>
                  <a:rPr kumimoji="1" lang="ko-Kore-KR" altLang="en-US" sz="2400" dirty="0"/>
                  <a:t>라고 하고 </a:t>
                </a:r>
                <a:r>
                  <a:rPr kumimoji="1" lang="en-US" altLang="ko-Kore-KR" sz="2400" dirty="0"/>
                  <a:t>LAT[</a:t>
                </a:r>
                <a:r>
                  <a:rPr kumimoji="1" lang="el-GR" altLang="ko-Kore-KR" sz="2400" dirty="0" err="1"/>
                  <a:t>α,β</a:t>
                </a:r>
                <a:r>
                  <a:rPr kumimoji="1" lang="el-GR" altLang="ko-Kore-KR" sz="2400" dirty="0"/>
                  <a:t>]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l-GR" altLang="ko-Kore-K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ore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kumimoji="1" lang="en-US" altLang="ko-Kore-KR" sz="2400" dirty="0"/>
                  <a:t>• 𝜀 </a:t>
                </a:r>
                <a:r>
                  <a:rPr kumimoji="1" lang="ko-Kore-KR" altLang="en-US" sz="2400" dirty="0"/>
                  <a:t>로 계산한다</a:t>
                </a:r>
                <a:r>
                  <a:rPr kumimoji="1" lang="en-US" altLang="ko-Kore-KR" sz="2400" dirty="0"/>
                  <a:t>.</a:t>
                </a:r>
              </a:p>
              <a:p>
                <a:r>
                  <a:rPr kumimoji="1" lang="en-US" altLang="ko-Kore-KR" sz="2400" dirty="0"/>
                  <a:t>LAT[</a:t>
                </a:r>
                <a:r>
                  <a:rPr kumimoji="1" lang="el-GR" altLang="ko-Kore-KR" sz="2400" dirty="0" err="1"/>
                  <a:t>α,β</a:t>
                </a:r>
                <a:r>
                  <a:rPr kumimoji="1" lang="el-GR" altLang="ko-Kore-KR" sz="2400" dirty="0"/>
                  <a:t>]</a:t>
                </a:r>
                <a:r>
                  <a:rPr kumimoji="1" lang="en-US" altLang="ko-Kore-KR" sz="2400" dirty="0"/>
                  <a:t> = 0 </a:t>
                </a:r>
                <a:r>
                  <a:rPr kumimoji="1" lang="ko-Kore-KR" altLang="en-US" sz="2400" dirty="0"/>
                  <a:t>이면</a:t>
                </a:r>
                <a:r>
                  <a:rPr kumimoji="1" lang="en-US" altLang="ko-Kore-KR" sz="2400" dirty="0"/>
                  <a:t>, </a:t>
                </a:r>
                <a:r>
                  <a:rPr kumimoji="1" lang="en-US" altLang="ko-KR" sz="2400" dirty="0"/>
                  <a:t>bias(</a:t>
                </a:r>
                <a14:m>
                  <m:oMath xmlns:m="http://schemas.openxmlformats.org/officeDocument/2006/math">
                    <m:r>
                      <a:rPr kumimoji="1"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kumimoji="1" lang="en-US" altLang="ko-KR" sz="2400" dirty="0"/>
                  <a:t>)=0 </a:t>
                </a:r>
                <a:r>
                  <a:rPr kumimoji="1" lang="ko-KR" altLang="en-US" sz="2400" dirty="0"/>
                  <a:t>이므로 데이터를 사용할 수 없다</a:t>
                </a:r>
                <a:r>
                  <a:rPr kumimoji="1" lang="en-US" altLang="ko-KR" sz="2400" dirty="0"/>
                  <a:t>.</a:t>
                </a:r>
              </a:p>
              <a:p>
                <a:pPr algn="just"/>
                <a:r>
                  <a:rPr kumimoji="1" lang="ko-Kore-KR" altLang="en-US" sz="2400" dirty="0"/>
                  <a:t>표의 값이 클수록 편향이 크므로 클수록 공격에 사용하기 적합한 정보이다</a:t>
                </a:r>
                <a:r>
                  <a:rPr kumimoji="1" lang="en-US" altLang="ko-Kore-KR" sz="2400" dirty="0"/>
                  <a:t>.</a:t>
                </a:r>
              </a:p>
              <a:p>
                <a:r>
                  <a:rPr kumimoji="1" lang="en-US" altLang="ko-Kore-KR" sz="2400" dirty="0"/>
                  <a:t>LAT </a:t>
                </a:r>
                <a:r>
                  <a:rPr kumimoji="1" lang="ko-Kore-KR" altLang="en-US" sz="2400" dirty="0"/>
                  <a:t>표를 사용하면 </a:t>
                </a:r>
                <a:r>
                  <a:rPr kumimoji="1" lang="en-US" altLang="ko-Kore-KR" sz="2400" dirty="0"/>
                  <a:t>S-box</a:t>
                </a:r>
                <a:r>
                  <a:rPr kumimoji="1" lang="ko-Kore-KR" altLang="en-US" sz="2400" dirty="0"/>
                  <a:t>의 강도를 정의할 수 있다</a:t>
                </a:r>
                <a:r>
                  <a:rPr kumimoji="1" lang="en-US" altLang="ko-Kore-KR" sz="2400" dirty="0"/>
                  <a:t>.</a:t>
                </a:r>
              </a:p>
              <a:p>
                <a:pPr marL="0" indent="0">
                  <a:buNone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9E75FD7A-379E-684E-B29F-872F731E87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997880"/>
                <a:ext cx="11368160" cy="3458035"/>
              </a:xfrm>
              <a:blipFill>
                <a:blip r:embed="rId2"/>
                <a:stretch>
                  <a:fillRect l="-781" t="-256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84C0ECD6-C458-1B4C-BD34-1CBD810235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022208"/>
                  </p:ext>
                </p:extLst>
              </p:nvPr>
            </p:nvGraphicFramePr>
            <p:xfrm>
              <a:off x="3407308" y="3233294"/>
              <a:ext cx="5375869" cy="32506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782">
                      <a:extLst>
                        <a:ext uri="{9D8B030D-6E8A-4147-A177-3AD203B41FA5}">
                          <a16:colId xmlns:a16="http://schemas.microsoft.com/office/drawing/2014/main" val="1567193580"/>
                        </a:ext>
                      </a:extLst>
                    </a:gridCol>
                    <a:gridCol w="4918087">
                      <a:extLst>
                        <a:ext uri="{9D8B030D-6E8A-4147-A177-3AD203B41FA5}">
                          <a16:colId xmlns:a16="http://schemas.microsoft.com/office/drawing/2014/main" val="1505687119"/>
                        </a:ext>
                      </a:extLst>
                    </a:gridCol>
                  </a:tblGrid>
                  <a:tr h="4330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a:rPr lang="ko-Kore-KR" altLang="en-US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ore-KR" baseline="0" dirty="0"/>
                            <a:t> </a:t>
                          </a:r>
                          <a:r>
                            <a:rPr lang="en-US" altLang="ko-Kore-KR" dirty="0"/>
                            <a:t>      </a:t>
                          </a:r>
                          <a:r>
                            <a:rPr lang="en-US" altLang="ko-KR" dirty="0"/>
                            <a:t>1       2       3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dirty="0"/>
                            <a:t>             </a:t>
                          </a:r>
                          <a:r>
                            <a:rPr lang="en-US" altLang="ko-Kore-KR" dirty="0"/>
                            <a:t>F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9579667"/>
                      </a:ext>
                    </a:extLst>
                  </a:tr>
                  <a:tr h="28175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</a:p>
                        <a:p>
                          <a:pPr algn="ctr"/>
                          <a:endParaRPr lang="en-US" altLang="ko-Kore-KR" sz="1200" dirty="0"/>
                        </a:p>
                        <a:p>
                          <a:pPr algn="ctr"/>
                          <a:r>
                            <a:rPr lang="en-US" altLang="ko-KR" dirty="0"/>
                            <a:t>1</a:t>
                          </a:r>
                        </a:p>
                        <a:p>
                          <a:pPr algn="ctr"/>
                          <a:endParaRPr lang="en-US" altLang="ko-KR" sz="1200" dirty="0"/>
                        </a:p>
                        <a:p>
                          <a:pPr algn="ctr"/>
                          <a:r>
                            <a:rPr lang="en-US" altLang="ko-KR" dirty="0"/>
                            <a:t>2</a:t>
                          </a:r>
                        </a:p>
                        <a:p>
                          <a:pPr algn="ctr"/>
                          <a:endParaRPr lang="en-US" altLang="ko-KR" sz="1200" dirty="0"/>
                        </a:p>
                        <a:p>
                          <a:pPr algn="ctr"/>
                          <a:r>
                            <a:rPr lang="en-US" altLang="ko-KR" dirty="0"/>
                            <a:t>3</a:t>
                          </a:r>
                        </a:p>
                        <a:p>
                          <a:pPr algn="ctr"/>
                          <a:endParaRPr lang="en-US" altLang="ko-Kore-KR" sz="1200" i="1" dirty="0">
                            <a:latin typeface="Cambria Math" panose="02040503050406030204" pitchFamily="18" charset="0"/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ore-KR" dirty="0"/>
                        </a:p>
                        <a:p>
                          <a:pPr algn="ctr"/>
                          <a:endParaRPr lang="en-US" altLang="ko-Kore-KR" sz="1200" dirty="0"/>
                        </a:p>
                        <a:p>
                          <a:pPr algn="ctr"/>
                          <a:r>
                            <a:rPr lang="en-US" altLang="ko-Kore-KR" dirty="0"/>
                            <a:t>F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dirty="0"/>
                            <a:t>0      </a:t>
                          </a:r>
                          <a:r>
                            <a:rPr lang="en-US" altLang="ko-KR" dirty="0"/>
                            <a:t>-4    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 -2       0</a:t>
                          </a:r>
                          <a:r>
                            <a:rPr lang="en-US" altLang="ko-KR" baseline="0" dirty="0"/>
                            <a:t>  </a:t>
                          </a:r>
                          <a:r>
                            <a:rPr lang="en-US" altLang="ko-KR" dirty="0"/>
                            <a:t>   </a:t>
                          </a:r>
                          <a:r>
                            <a:rPr lang="en-US" altLang="ko-KR" baseline="0" dirty="0"/>
                            <a:t>  </a:t>
                          </a:r>
                          <a:r>
                            <a:rPr lang="en-US" altLang="ko-KR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dirty="0"/>
                            <a:t>             8</a:t>
                          </a:r>
                          <a:endParaRPr lang="en-US" altLang="ko-Kore-K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ore-KR" altLang="en-US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dirty="0"/>
                            <a:t>2      </a:t>
                          </a:r>
                          <a:r>
                            <a:rPr lang="en-US" altLang="ko-Kore-KR" baseline="0" dirty="0"/>
                            <a:t> 0</a:t>
                          </a:r>
                          <a:r>
                            <a:rPr lang="en-US" altLang="ko-KR" dirty="0"/>
                            <a:t>    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baseline="0" dirty="0"/>
                            <a:t> </a:t>
                          </a:r>
                          <a:r>
                            <a:rPr lang="en-US" altLang="ko-KR" dirty="0"/>
                            <a:t>2        4</a:t>
                          </a:r>
                          <a:r>
                            <a:rPr lang="en-US" altLang="ko-KR" baseline="0" dirty="0"/>
                            <a:t>  </a:t>
                          </a:r>
                          <a:r>
                            <a:rPr lang="en-US" altLang="ko-KR" dirty="0"/>
                            <a:t>   </a:t>
                          </a:r>
                          <a:r>
                            <a:rPr lang="en-US" altLang="ko-KR" baseline="0" dirty="0"/>
                            <a:t>  </a:t>
                          </a:r>
                          <a:r>
                            <a:rPr lang="en-US" altLang="ko-KR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dirty="0"/>
                            <a:t>             2</a:t>
                          </a:r>
                          <a:endParaRPr lang="en-US" altLang="ko-Kore-K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ore-KR" altLang="en-US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dirty="0"/>
                            <a:t>0      </a:t>
                          </a:r>
                          <a:r>
                            <a:rPr lang="en-US" altLang="ko-Kore-KR" baseline="0" dirty="0"/>
                            <a:t> 2</a:t>
                          </a:r>
                          <a:r>
                            <a:rPr lang="en-US" altLang="ko-KR" dirty="0"/>
                            <a:t>    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baseline="0" dirty="0"/>
                            <a:t> </a:t>
                          </a:r>
                          <a:r>
                            <a:rPr lang="en-US" altLang="ko-KR" dirty="0"/>
                            <a:t>2        0</a:t>
                          </a:r>
                          <a:r>
                            <a:rPr lang="en-US" altLang="ko-KR" baseline="0" dirty="0"/>
                            <a:t>  </a:t>
                          </a:r>
                          <a:r>
                            <a:rPr lang="en-US" altLang="ko-KR" dirty="0"/>
                            <a:t>   </a:t>
                          </a:r>
                          <a:r>
                            <a:rPr lang="en-US" altLang="ko-KR" baseline="0" dirty="0"/>
                            <a:t>  </a:t>
                          </a:r>
                          <a:r>
                            <a:rPr lang="en-US" altLang="ko-KR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dirty="0"/>
                            <a:t>             4</a:t>
                          </a:r>
                          <a:endParaRPr lang="en-US" altLang="ko-Kore-K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ore-KR" altLang="en-US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dirty="0"/>
                            <a:t>0      </a:t>
                          </a:r>
                          <a:r>
                            <a:rPr lang="en-US" altLang="ko-Kore-KR" baseline="0" dirty="0"/>
                            <a:t>-2</a:t>
                          </a:r>
                          <a:r>
                            <a:rPr lang="en-US" altLang="ko-KR" dirty="0"/>
                            <a:t>    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baseline="0" dirty="0"/>
                            <a:t> </a:t>
                          </a:r>
                          <a:r>
                            <a:rPr lang="en-US" altLang="ko-KR" dirty="0"/>
                            <a:t>2        4</a:t>
                          </a:r>
                          <a:r>
                            <a:rPr lang="en-US" altLang="ko-KR" baseline="0" dirty="0"/>
                            <a:t>  </a:t>
                          </a:r>
                          <a:r>
                            <a:rPr lang="en-US" altLang="ko-KR" dirty="0"/>
                            <a:t>   </a:t>
                          </a:r>
                          <a:r>
                            <a:rPr lang="en-US" altLang="ko-KR" baseline="0" dirty="0"/>
                            <a:t>  </a:t>
                          </a:r>
                          <a:r>
                            <a:rPr lang="en-US" altLang="ko-KR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dirty="0"/>
                            <a:t>            -4</a:t>
                          </a:r>
                          <a:endParaRPr lang="en-US" altLang="ko-Kore-KR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ore-KR" sz="1200" i="1" dirty="0">
                            <a:latin typeface="Cambria Math" panose="02040503050406030204" pitchFamily="18" charset="0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60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altLang="ko-Kore-KR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ore-KR" altLang="en-US" sz="12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dirty="0"/>
                            <a:t>4       </a:t>
                          </a:r>
                          <a:r>
                            <a:rPr lang="en-US" altLang="ko-Kore-KR" baseline="0" dirty="0"/>
                            <a:t>1</a:t>
                          </a:r>
                          <a:r>
                            <a:rPr lang="en-US" altLang="ko-KR" dirty="0"/>
                            <a:t>    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 </a:t>
                          </a:r>
                          <a:r>
                            <a:rPr lang="en-US" altLang="ko-KR" baseline="0" dirty="0"/>
                            <a:t> </a:t>
                          </a:r>
                          <a:r>
                            <a:rPr lang="en-US" altLang="ko-KR" dirty="0"/>
                            <a:t>2        0</a:t>
                          </a:r>
                          <a:r>
                            <a:rPr lang="en-US" altLang="ko-KR" baseline="0" dirty="0"/>
                            <a:t>  </a:t>
                          </a:r>
                          <a:r>
                            <a:rPr lang="en-US" altLang="ko-KR" dirty="0"/>
                            <a:t>   </a:t>
                          </a:r>
                          <a:r>
                            <a:rPr lang="en-US" altLang="ko-KR" baseline="0" dirty="0"/>
                            <a:t>  </a:t>
                          </a:r>
                          <a:r>
                            <a:rPr lang="en-US" altLang="ko-KR" dirty="0"/>
                            <a:t>     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oMath>
                          </a14:m>
                          <a:r>
                            <a:rPr lang="en-US" altLang="ko-KR" dirty="0"/>
                            <a:t>            0</a:t>
                          </a:r>
                          <a:endParaRPr lang="en-US" altLang="ko-Kore-KR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93571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4">
                <a:extLst>
                  <a:ext uri="{FF2B5EF4-FFF2-40B4-BE49-F238E27FC236}">
                    <a16:creationId xmlns:a16="http://schemas.microsoft.com/office/drawing/2014/main" id="{84C0ECD6-C458-1B4C-BD34-1CBD810235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63022208"/>
                  </p:ext>
                </p:extLst>
              </p:nvPr>
            </p:nvGraphicFramePr>
            <p:xfrm>
              <a:off x="3407308" y="3233294"/>
              <a:ext cx="5375869" cy="325063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7782">
                      <a:extLst>
                        <a:ext uri="{9D8B030D-6E8A-4147-A177-3AD203B41FA5}">
                          <a16:colId xmlns:a16="http://schemas.microsoft.com/office/drawing/2014/main" val="1567193580"/>
                        </a:ext>
                      </a:extLst>
                    </a:gridCol>
                    <a:gridCol w="4918087">
                      <a:extLst>
                        <a:ext uri="{9D8B030D-6E8A-4147-A177-3AD203B41FA5}">
                          <a16:colId xmlns:a16="http://schemas.microsoft.com/office/drawing/2014/main" val="1505687119"/>
                        </a:ext>
                      </a:extLst>
                    </a:gridCol>
                  </a:tblGrid>
                  <a:tr h="433091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8" t="-2941" r="-1080556" b="-66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36" t="-2941" r="-258" b="-66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9579667"/>
                      </a:ext>
                    </a:extLst>
                  </a:tr>
                  <a:tr h="2817542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778" t="-15695" r="-1080556" b="-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536" t="-15695" r="-258" b="-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35714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B566573-3102-2A42-A238-E0E0D8E24507}"/>
              </a:ext>
            </a:extLst>
          </p:cNvPr>
          <p:cNvSpPr txBox="1"/>
          <p:nvPr/>
        </p:nvSpPr>
        <p:spPr>
          <a:xfrm>
            <a:off x="4045001" y="6506663"/>
            <a:ext cx="410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ore-KR" dirty="0"/>
              <a:t>4-bit Linear Approximation Table (LAT)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876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9CF66-2F8E-9247-AAF7-04F6CAD3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cryptanalysis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DD795F7-F380-794E-BF2E-6DE4AC55ABD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algn="just"/>
                <a:r>
                  <a:rPr kumimoji="1" lang="ko-Kore-KR" altLang="en-US" sz="2000" dirty="0"/>
                  <a:t>앞서 설명한</a:t>
                </a:r>
                <a:r>
                  <a:rPr kumimoji="1" lang="en-US" altLang="ko-Kore-KR" sz="2000" dirty="0"/>
                  <a:t> non-linear </a:t>
                </a:r>
                <a:r>
                  <a:rPr kumimoji="1" lang="ko-Kore-KR" altLang="en-US" sz="2000" dirty="0"/>
                  <a:t>함수에 대해 </a:t>
                </a:r>
                <a:r>
                  <a:rPr kumimoji="1" lang="en-US" altLang="ko-Kore-KR" sz="2000" dirty="0"/>
                  <a:t>key</a:t>
                </a:r>
                <a:r>
                  <a:rPr kumimoji="1" lang="ko-Kore-KR" altLang="en-US" sz="2000" dirty="0"/>
                  <a:t>를 추가하면 암호의 </a:t>
                </a:r>
                <a:r>
                  <a:rPr kumimoji="1" lang="en-US" altLang="ko-Kore-KR" sz="2000" dirty="0"/>
                  <a:t>S-box</a:t>
                </a:r>
                <a:r>
                  <a:rPr kumimoji="1" lang="ko-Kore-KR" altLang="en-US" sz="2000" dirty="0"/>
                  <a:t>로 표현될 수 있다</a:t>
                </a:r>
                <a:r>
                  <a:rPr kumimoji="1" lang="en-US" altLang="ko-Kore-KR" sz="2000" dirty="0"/>
                  <a:t>. </a:t>
                </a:r>
                <a:r>
                  <a:rPr kumimoji="1" lang="ko-Kore-KR" altLang="en-US" sz="2000" dirty="0"/>
                  <a:t>입력에 </a:t>
                </a:r>
                <a:r>
                  <a:rPr kumimoji="1" lang="en-US" altLang="ko-Kore-KR" sz="2000" dirty="0"/>
                  <a:t>key</a:t>
                </a:r>
                <a:r>
                  <a:rPr kumimoji="1" lang="ko-Kore-KR" altLang="en-US" sz="2000" dirty="0"/>
                  <a:t>가 추가되므로 </a:t>
                </a:r>
                <a:r>
                  <a:rPr kumimoji="1" lang="en-US" altLang="ko-Kore-KR" sz="2000" dirty="0"/>
                  <a:t>key mask</a:t>
                </a:r>
                <a:r>
                  <a:rPr kumimoji="1" lang="ko-Kore-KR" altLang="en-US" sz="2000" dirty="0"/>
                  <a:t>가 필요하며 이것은 </a:t>
                </a:r>
                <a:r>
                  <a:rPr kumimoji="1" lang="en-US" altLang="ko-Kore-KR" sz="2000" dirty="0"/>
                  <a:t>input mask</a:t>
                </a:r>
                <a:r>
                  <a:rPr kumimoji="1" lang="ko-Kore-KR" altLang="en-US" sz="2000" dirty="0"/>
                  <a:t>와 같은 값을 가진다</a:t>
                </a:r>
                <a:r>
                  <a:rPr kumimoji="1" lang="en-US" altLang="ko-Kore-KR" sz="2000" dirty="0"/>
                  <a:t>.</a:t>
                </a:r>
              </a:p>
              <a:p>
                <a:pPr algn="just"/>
                <a:r>
                  <a:rPr lang="ko-KR" altLang="en-US" sz="2000" dirty="0"/>
                  <a:t>이전에 가정한 </a:t>
                </a:r>
                <a:r>
                  <a:rPr lang="en" altLang="ko-Kore-KR" sz="2000" dirty="0"/>
                  <a:t>approximate equation : </a:t>
                </a:r>
                <a:r>
                  <a:rPr lang="el-GR" altLang="ko-Kore-KR" sz="2000" dirty="0"/>
                  <a:t>α•</a:t>
                </a:r>
                <a:r>
                  <a:rPr lang="en" altLang="ko-Kore-KR" sz="2000" dirty="0"/>
                  <a:t>x = </a:t>
                </a:r>
                <a:r>
                  <a:rPr lang="el-GR" altLang="ko-Kore-KR" sz="2000" dirty="0"/>
                  <a:t>β•</a:t>
                </a:r>
                <a:r>
                  <a:rPr lang="en" altLang="ko-Kore-KR" sz="2000" dirty="0"/>
                  <a:t>F(x) (</a:t>
                </a:r>
                <a:r>
                  <a:rPr kumimoji="1" lang="en" altLang="ko-Kore-KR" sz="2000" dirty="0"/>
                  <a:t>inner product, </a:t>
                </a:r>
                <a:r>
                  <a:rPr kumimoji="1" lang="el-GR" altLang="ko-Kore-KR" sz="2000" dirty="0"/>
                  <a:t>α•</a:t>
                </a:r>
                <a:r>
                  <a:rPr kumimoji="1" lang="en" altLang="ko-Kore-KR" sz="2000" dirty="0"/>
                  <a:t>x := ⊕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l-GR" altLang="ko-Kore-KR" sz="2000" dirty="0"/>
                          <m:t>α</m:t>
                        </m:r>
                      </m:e>
                      <m:sub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en" altLang="ko-Kore-KR" sz="2000" dirty="0"/>
                  <a:t> •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ko-Kore-KR" sz="20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" altLang="ko-Kore-KR" sz="2000" dirty="0"/>
                  <a:t>)</a:t>
                </a:r>
                <a:r>
                  <a:rPr lang="ko-KR" altLang="en-US" sz="2000" dirty="0"/>
                  <a:t>은 </a:t>
                </a:r>
                <a:r>
                  <a:rPr lang="en" altLang="ko-Kore-KR" sz="2000" dirty="0"/>
                  <a:t>key </a:t>
                </a:r>
                <a:r>
                  <a:rPr lang="ko-KR" altLang="en-US" sz="2000" dirty="0"/>
                  <a:t>값을 추가하여 </a:t>
                </a:r>
                <a:r>
                  <a:rPr lang="en" altLang="ko-Kore-KR" sz="2000" u="sng" dirty="0"/>
                  <a:t>approximate equation : </a:t>
                </a:r>
                <a:r>
                  <a:rPr lang="el-GR" altLang="ko-Kore-KR" sz="2000" u="sng" dirty="0"/>
                  <a:t>α•</a:t>
                </a:r>
                <a:r>
                  <a:rPr lang="en" altLang="ko-Kore-KR" sz="2000" u="sng" dirty="0"/>
                  <a:t>x ⊕ </a:t>
                </a:r>
                <a:r>
                  <a:rPr lang="en" altLang="ko-Kore-KR" sz="2000" u="sng" dirty="0" err="1"/>
                  <a:t>K•k</a:t>
                </a:r>
                <a:r>
                  <a:rPr lang="en" altLang="ko-Kore-KR" sz="2000" u="sng" dirty="0"/>
                  <a:t> = </a:t>
                </a:r>
                <a:r>
                  <a:rPr lang="el-GR" altLang="ko-Kore-KR" sz="2000" u="sng" dirty="0"/>
                  <a:t>β•</a:t>
                </a:r>
                <a:r>
                  <a:rPr lang="en" altLang="ko-Kore-KR" sz="2000" u="sng" dirty="0"/>
                  <a:t>F(x) (i.e. </a:t>
                </a:r>
                <a:r>
                  <a:rPr lang="el-GR" altLang="ko-Kore-KR" sz="2000" u="sng" dirty="0"/>
                  <a:t>α•</a:t>
                </a:r>
                <a:r>
                  <a:rPr lang="en" altLang="ko-Kore-KR" sz="2000" u="sng" dirty="0"/>
                  <a:t>x ⊕ </a:t>
                </a:r>
                <a:r>
                  <a:rPr lang="el-GR" altLang="ko-Kore-KR" sz="2000" u="sng" dirty="0"/>
                  <a:t>β•</a:t>
                </a:r>
                <a:r>
                  <a:rPr lang="en" altLang="ko-Kore-KR" sz="2000" u="sng" dirty="0"/>
                  <a:t>F(x) = </a:t>
                </a:r>
                <a:r>
                  <a:rPr lang="en" altLang="ko-Kore-KR" sz="2000" u="sng" dirty="0" err="1"/>
                  <a:t>K•k</a:t>
                </a:r>
                <a:r>
                  <a:rPr lang="en" altLang="ko-Kore-KR" sz="2000" u="sng" dirty="0"/>
                  <a:t>)</a:t>
                </a:r>
                <a:r>
                  <a:rPr lang="en" altLang="ko-Kore-KR" sz="2000" dirty="0"/>
                  <a:t> </a:t>
                </a:r>
                <a:r>
                  <a:rPr lang="ko-KR" altLang="en-US" sz="2000" dirty="0"/>
                  <a:t>로 가정할 수 있다</a:t>
                </a:r>
                <a:r>
                  <a:rPr lang="en-US" altLang="ko-KR" sz="2000" dirty="0"/>
                  <a:t>.</a:t>
                </a:r>
              </a:p>
              <a:p>
                <a:pPr algn="just"/>
                <a:r>
                  <a:rPr lang="en" altLang="ko-Kore-KR" sz="2000" dirty="0"/>
                  <a:t>approximate equation</a:t>
                </a:r>
                <a:r>
                  <a:rPr lang="ko-Kore-KR" altLang="en-US" sz="2000" dirty="0"/>
                  <a:t>을 구했다고 가정하면</a:t>
                </a:r>
                <a:r>
                  <a:rPr lang="en-US" altLang="ko-Kore-KR" sz="2000" dirty="0"/>
                  <a:t>, </a:t>
                </a:r>
                <a:r>
                  <a:rPr lang="ko-Kore-KR" altLang="en-US" sz="2000" dirty="0"/>
                  <a:t>알고리즘을 수행하여 </a:t>
                </a:r>
                <a:r>
                  <a:rPr lang="en-US" altLang="ko-Kore-KR" sz="2000" dirty="0"/>
                  <a:t>key</a:t>
                </a:r>
                <a:r>
                  <a:rPr lang="ko-Kore-KR" altLang="en-US" sz="2000" dirty="0"/>
                  <a:t> </a:t>
                </a:r>
                <a:r>
                  <a:rPr lang="en-US" altLang="ko-Kore-KR" sz="2000" dirty="0" err="1"/>
                  <a:t>recovey</a:t>
                </a:r>
                <a:r>
                  <a:rPr lang="ko-Kore-KR" altLang="en-US" sz="2000" dirty="0"/>
                  <a:t>를 수행할 수 있다</a:t>
                </a:r>
                <a:r>
                  <a:rPr lang="en-US" altLang="ko-Kore-KR" sz="2000" dirty="0"/>
                  <a:t>.</a:t>
                </a:r>
                <a:endParaRPr lang="en-US" altLang="ko-KR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BDD795F7-F380-794E-BF2E-6DE4AC55A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446" t="-1500" r="-55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C86A306F-61F4-C04B-BAB5-CF86ECF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3019600"/>
            <a:ext cx="7645400" cy="377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93862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1082</Words>
  <Application>Microsoft Macintosh PowerPoint</Application>
  <PresentationFormat>와이드스크린</PresentationFormat>
  <Paragraphs>105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Arial</vt:lpstr>
      <vt:lpstr>Cambria Math</vt:lpstr>
      <vt:lpstr>Wingdings</vt:lpstr>
      <vt:lpstr>CryptoCraft 테마</vt:lpstr>
      <vt:lpstr>제목 테마</vt:lpstr>
      <vt:lpstr>Linear cryptanalysis  https://youtu.be/CFla5WhT9cI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Linear cryptanalysis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60</cp:revision>
  <dcterms:created xsi:type="dcterms:W3CDTF">2019-03-05T04:29:07Z</dcterms:created>
  <dcterms:modified xsi:type="dcterms:W3CDTF">2021-12-12T20:43:49Z</dcterms:modified>
</cp:coreProperties>
</file>