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6" r:id="rId5"/>
    <p:sldId id="283" r:id="rId6"/>
    <p:sldId id="284" r:id="rId7"/>
    <p:sldId id="281" r:id="rId8"/>
    <p:sldId id="288" r:id="rId9"/>
    <p:sldId id="290" r:id="rId10"/>
    <p:sldId id="291" r:id="rId11"/>
    <p:sldId id="293" r:id="rId12"/>
    <p:sldId id="292" r:id="rId13"/>
    <p:sldId id="289" r:id="rId14"/>
    <p:sldId id="294" r:id="rId15"/>
    <p:sldId id="295" r:id="rId16"/>
    <p:sldId id="296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rbfjjS-S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 보안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https://youtu.be/3rbfjjS-SDU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생체 인식 인증</a:t>
            </a:r>
            <a:endParaRPr lang="en-US" altLang="ko-KR" dirty="0"/>
          </a:p>
          <a:p>
            <a:pPr lvl="1"/>
            <a:r>
              <a:rPr lang="ko-KR" altLang="en-US" dirty="0"/>
              <a:t>신체의 특징을 사용해 </a:t>
            </a:r>
            <a:r>
              <a:rPr lang="ko-KR" altLang="en-US" dirty="0" err="1"/>
              <a:t>개인을</a:t>
            </a:r>
            <a:r>
              <a:rPr lang="ko-KR" altLang="en-US" dirty="0"/>
              <a:t> 인증</a:t>
            </a:r>
            <a:endParaRPr lang="en-US" altLang="ko-KR" dirty="0"/>
          </a:p>
          <a:p>
            <a:pPr lvl="1"/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토큰과 비교했을 때 기술이 복잡하고 비용이 많이 듦</a:t>
            </a:r>
            <a:endParaRPr lang="en-US" altLang="ko-KR" dirty="0"/>
          </a:p>
          <a:p>
            <a:pPr lvl="1"/>
            <a:r>
              <a:rPr lang="ko-KR" altLang="en-US" dirty="0"/>
              <a:t>최근엔 정확성 많이 높아짐</a:t>
            </a:r>
            <a:endParaRPr lang="en-US" altLang="ko-KR" dirty="0"/>
          </a:p>
          <a:p>
            <a:pPr lvl="1"/>
            <a:r>
              <a:rPr lang="ko-KR" altLang="en-US" dirty="0"/>
              <a:t>주로 다른 인증 방법과 섞어 보안성을 높이는 데에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57E10-279F-4D25-A292-AABE135C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92" y="3283856"/>
            <a:ext cx="4378165" cy="3093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1F49C8-0425-4540-8A25-77DC8FF8AABA}"/>
              </a:ext>
            </a:extLst>
          </p:cNvPr>
          <p:cNvSpPr txBox="1"/>
          <p:nvPr/>
        </p:nvSpPr>
        <p:spPr>
          <a:xfrm>
            <a:off x="4070195" y="6353202"/>
            <a:ext cx="353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생체 특성들의 비용 대 정확도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60C39-8633-489A-9867-FF5FABC9F054}"/>
              </a:ext>
            </a:extLst>
          </p:cNvPr>
          <p:cNvSpPr/>
          <p:nvPr/>
        </p:nvSpPr>
        <p:spPr>
          <a:xfrm>
            <a:off x="3856463" y="3944937"/>
            <a:ext cx="3534937" cy="20891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C3BF6-2A58-4F19-B156-49E7CD13F1B0}"/>
              </a:ext>
            </a:extLst>
          </p:cNvPr>
          <p:cNvSpPr txBox="1"/>
          <p:nvPr/>
        </p:nvSpPr>
        <p:spPr>
          <a:xfrm>
            <a:off x="3971925" y="459043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19EB2-D5A7-42DA-9E6E-8408CBA783B6}"/>
              </a:ext>
            </a:extLst>
          </p:cNvPr>
          <p:cNvSpPr txBox="1"/>
          <p:nvPr/>
        </p:nvSpPr>
        <p:spPr>
          <a:xfrm>
            <a:off x="3971925" y="4114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EF5FB-7F31-4DC4-AB27-B441BEFF4E0D}"/>
              </a:ext>
            </a:extLst>
          </p:cNvPr>
          <p:cNvSpPr txBox="1"/>
          <p:nvPr/>
        </p:nvSpPr>
        <p:spPr>
          <a:xfrm>
            <a:off x="3971925" y="50959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얼굴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BDD58-9BBC-44DE-9A58-5D4096914665}"/>
              </a:ext>
            </a:extLst>
          </p:cNvPr>
          <p:cNvSpPr txBox="1"/>
          <p:nvPr/>
        </p:nvSpPr>
        <p:spPr>
          <a:xfrm>
            <a:off x="3971925" y="55562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음성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7790C-6D8A-4DE0-9FC7-8667E7D5CCEB}"/>
              </a:ext>
            </a:extLst>
          </p:cNvPr>
          <p:cNvSpPr txBox="1"/>
          <p:nvPr/>
        </p:nvSpPr>
        <p:spPr>
          <a:xfrm>
            <a:off x="5242931" y="42989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망막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76A42-CFA1-4615-AB5D-808DB55EA6FC}"/>
              </a:ext>
            </a:extLst>
          </p:cNvPr>
          <p:cNvSpPr txBox="1"/>
          <p:nvPr/>
        </p:nvSpPr>
        <p:spPr>
          <a:xfrm>
            <a:off x="5242931" y="49112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지문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CC3D3-C2F0-4910-B323-895A7DA8F8E5}"/>
              </a:ext>
            </a:extLst>
          </p:cNvPr>
          <p:cNvSpPr txBox="1"/>
          <p:nvPr/>
        </p:nvSpPr>
        <p:spPr>
          <a:xfrm>
            <a:off x="6629399" y="39296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홍채</a:t>
            </a:r>
          </a:p>
        </p:txBody>
      </p:sp>
    </p:spTree>
    <p:extLst>
      <p:ext uri="{BB962C8B-B14F-4D97-AF65-F5344CB8AC3E}">
        <p14:creationId xmlns:p14="http://schemas.microsoft.com/office/powerpoint/2010/main" val="225320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생체 인식 인증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1587A0-4848-4BAD-93BC-DD1B3E4D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41" y="1812382"/>
            <a:ext cx="8309653" cy="44769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FB72A6-71C5-4EFC-840F-67D5C9BCDA2A}"/>
              </a:ext>
            </a:extLst>
          </p:cNvPr>
          <p:cNvSpPr/>
          <p:nvPr/>
        </p:nvSpPr>
        <p:spPr>
          <a:xfrm>
            <a:off x="2475570" y="3429000"/>
            <a:ext cx="401444" cy="195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18EE5-AE79-483F-85B1-35BF92BD39FC}"/>
              </a:ext>
            </a:extLst>
          </p:cNvPr>
          <p:cNvSpPr txBox="1"/>
          <p:nvPr/>
        </p:nvSpPr>
        <p:spPr>
          <a:xfrm>
            <a:off x="1083960" y="2226006"/>
            <a:ext cx="73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등록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998C3-E1F7-4B21-9FA8-688C7C5ACEFE}"/>
              </a:ext>
            </a:extLst>
          </p:cNvPr>
          <p:cNvSpPr txBox="1"/>
          <p:nvPr/>
        </p:nvSpPr>
        <p:spPr>
          <a:xfrm>
            <a:off x="1083960" y="3699597"/>
            <a:ext cx="850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745E5-D1AF-44A6-ABEC-B1B656CD07FF}"/>
              </a:ext>
            </a:extLst>
          </p:cNvPr>
          <p:cNvSpPr txBox="1"/>
          <p:nvPr/>
        </p:nvSpPr>
        <p:spPr>
          <a:xfrm>
            <a:off x="1094277" y="5386039"/>
            <a:ext cx="850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식별</a:t>
            </a:r>
          </a:p>
        </p:txBody>
      </p:sp>
    </p:spTree>
    <p:extLst>
      <p:ext uri="{BB962C8B-B14F-4D97-AF65-F5344CB8AC3E}">
        <p14:creationId xmlns:p14="http://schemas.microsoft.com/office/powerpoint/2010/main" val="19971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침입 탐지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침입자에 의한 해킹 </a:t>
            </a:r>
            <a:r>
              <a:rPr lang="en-US" altLang="ko-KR" dirty="0"/>
              <a:t>–&gt; </a:t>
            </a:r>
            <a:r>
              <a:rPr lang="ko-KR" altLang="en-US" dirty="0"/>
              <a:t>보안 위협 중 하나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침입 탐지 </a:t>
            </a:r>
            <a:r>
              <a:rPr lang="en-US" altLang="ko-KR" dirty="0"/>
              <a:t>–&gt; </a:t>
            </a:r>
            <a:r>
              <a:rPr lang="ko-KR" altLang="en-US" dirty="0"/>
              <a:t>해커에 의한 침입 공격을 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센서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–&gt; </a:t>
            </a:r>
            <a:r>
              <a:rPr lang="ko-KR" altLang="en-US" dirty="0"/>
              <a:t>데이터 수집 역할</a:t>
            </a:r>
            <a:r>
              <a:rPr lang="en-US" altLang="ko-KR" dirty="0"/>
              <a:t>(</a:t>
            </a:r>
            <a:r>
              <a:rPr lang="ko-KR" altLang="en-US" dirty="0"/>
              <a:t>침입 탐지의 기본적인 구성 요소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IDS -&gt; </a:t>
            </a:r>
            <a:r>
              <a:rPr lang="ko-KR" altLang="en-US" dirty="0"/>
              <a:t>침입 탐지 시스템</a:t>
            </a:r>
            <a:r>
              <a:rPr lang="en-US" altLang="ko-KR" dirty="0"/>
              <a:t>(</a:t>
            </a:r>
            <a:r>
              <a:rPr lang="en-US" altLang="ko-KR" dirty="0" err="1"/>
              <a:t>Instrusion</a:t>
            </a:r>
            <a:r>
              <a:rPr lang="en-US" altLang="ko-KR" dirty="0"/>
              <a:t> Detection System)</a:t>
            </a:r>
          </a:p>
          <a:p>
            <a:endParaRPr lang="en-US" altLang="ko-KR" dirty="0"/>
          </a:p>
          <a:p>
            <a:r>
              <a:rPr lang="ko-KR" altLang="en-US" dirty="0"/>
              <a:t>침입 탐지 대상에 따른 </a:t>
            </a:r>
            <a:r>
              <a:rPr lang="en-US" altLang="ko-KR" dirty="0"/>
              <a:t>IDS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1"/>
            <a:r>
              <a:rPr lang="ko-KR" altLang="en-US" dirty="0"/>
              <a:t>호스트 기반 </a:t>
            </a:r>
            <a:r>
              <a:rPr lang="en-US" altLang="ko-KR" dirty="0"/>
              <a:t>IDS (HIDS)</a:t>
            </a:r>
          </a:p>
          <a:p>
            <a:pPr lvl="1"/>
            <a:r>
              <a:rPr lang="ko-KR" altLang="en-US" dirty="0"/>
              <a:t>네트워크 기반 </a:t>
            </a:r>
            <a:r>
              <a:rPr lang="en-US" altLang="ko-KR" dirty="0"/>
              <a:t>IDS (NIDS)</a:t>
            </a:r>
          </a:p>
          <a:p>
            <a:pPr lvl="1"/>
            <a:r>
              <a:rPr lang="ko-KR" altLang="en-US" dirty="0"/>
              <a:t>분산 또는 하이브리드 </a:t>
            </a:r>
            <a:r>
              <a:rPr lang="en-US" altLang="ko-KR" dirty="0"/>
              <a:t>IDS (Hybrid IDS)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59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침입 탐지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호스트 기반 침입 탐지</a:t>
            </a:r>
            <a:r>
              <a:rPr lang="en-US" altLang="ko-KR" dirty="0"/>
              <a:t>(HIDS)</a:t>
            </a:r>
          </a:p>
          <a:p>
            <a:endParaRPr lang="en-US" altLang="ko-KR" dirty="0"/>
          </a:p>
          <a:p>
            <a:r>
              <a:rPr lang="ko-KR" altLang="en-US" dirty="0"/>
              <a:t>호스트 자체에 설치되는 침입 탐지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대상 호스트만 분석 가능</a:t>
            </a:r>
            <a:r>
              <a:rPr lang="en-US" altLang="ko-KR" dirty="0"/>
              <a:t>(</a:t>
            </a:r>
            <a:r>
              <a:rPr lang="ko-KR" altLang="en-US" dirty="0"/>
              <a:t>네트워크 탐지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프로세스 모니터링을 통해 침입 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트로이목마 등의 탐지가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보통은 </a:t>
            </a:r>
            <a:r>
              <a:rPr lang="en-US" altLang="ko-KR" dirty="0"/>
              <a:t>NIDS</a:t>
            </a:r>
            <a:r>
              <a:rPr lang="ko-KR" altLang="en-US" dirty="0"/>
              <a:t>와 섞어서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CA32B6-F17D-4123-8CD0-DDDD49FD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14" y="1856911"/>
            <a:ext cx="2619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침입 탐지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네트워크 기반 침입 탐지</a:t>
            </a:r>
            <a:r>
              <a:rPr lang="en-US" altLang="ko-KR" dirty="0"/>
              <a:t>(NIDS)</a:t>
            </a:r>
          </a:p>
          <a:p>
            <a:endParaRPr lang="en-US" altLang="ko-KR" dirty="0"/>
          </a:p>
          <a:p>
            <a:r>
              <a:rPr lang="ko-KR" altLang="en-US" dirty="0"/>
              <a:t>네트워크 패킷을 분석하여 침입 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침입에 대해 실시간 탐지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3,4,5</a:t>
            </a:r>
            <a:r>
              <a:rPr lang="ko-KR" altLang="en-US" dirty="0"/>
              <a:t>계층까지 폭 넓게 로그 수집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NIDS </a:t>
            </a:r>
            <a:r>
              <a:rPr lang="ko-KR" altLang="en-US" dirty="0"/>
              <a:t>센서를 네트워크 상의 다양한 경로에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B15C96-F6E3-4F46-9420-50183819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10" y="1619250"/>
            <a:ext cx="2695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침입 탐지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네트워크 상에서의 위치 별 </a:t>
            </a:r>
            <a:r>
              <a:rPr lang="en-US" altLang="ko-KR" dirty="0"/>
              <a:t>NIDS </a:t>
            </a:r>
            <a:r>
              <a:rPr lang="ko-KR" altLang="en-US" dirty="0"/>
              <a:t>센서 배포 예시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외부 방화벽의 안쪽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외부 방화벽과 인터넷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WAN)</a:t>
            </a:r>
            <a:r>
              <a:rPr lang="ko-KR" altLang="en-US" dirty="0"/>
              <a:t>의 사이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내부 방화벽의 안쪽</a:t>
            </a:r>
            <a:r>
              <a:rPr lang="en-US" altLang="ko-KR" dirty="0"/>
              <a:t> – </a:t>
            </a:r>
            <a:r>
              <a:rPr lang="ko-KR" altLang="en-US" dirty="0"/>
              <a:t>내부 서버나 </a:t>
            </a:r>
            <a:r>
              <a:rPr lang="en-US" altLang="ko-KR" dirty="0"/>
              <a:t>DB</a:t>
            </a:r>
            <a:r>
              <a:rPr lang="ko-KR" altLang="en-US" dirty="0"/>
              <a:t> 보호 목적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내부 방화벽의 안쪽 </a:t>
            </a:r>
            <a:r>
              <a:rPr lang="en-US" altLang="ko-KR" dirty="0"/>
              <a:t>– </a:t>
            </a:r>
            <a:r>
              <a:rPr lang="ko-KR" altLang="en-US" dirty="0"/>
              <a:t>사적</a:t>
            </a:r>
            <a:r>
              <a:rPr lang="en-US" altLang="ko-KR" dirty="0"/>
              <a:t>, </a:t>
            </a:r>
            <a:r>
              <a:rPr lang="ko-KR" altLang="en-US" dirty="0"/>
              <a:t>금융 네트워크 등 중요 시스템 추가 보호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03F3D-BA17-422B-BFC8-EFB2F571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30" y="3296613"/>
            <a:ext cx="8015287" cy="35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전자 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침입 탐지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전자 서명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서명자가 전자 문서에 서명했다는 사실을 나타내기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데이터의 무결성 증명 및 인증과 부인 방지를 위하여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기본 개념</a:t>
            </a:r>
            <a:endParaRPr lang="en-US" altLang="ko-KR" dirty="0"/>
          </a:p>
          <a:p>
            <a:pPr lvl="1"/>
            <a:r>
              <a:rPr lang="ko-KR" altLang="en-US" dirty="0"/>
              <a:t>송신자의 개인키로 서명하고 공개키로 검증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위조 불가</a:t>
            </a:r>
            <a:endParaRPr lang="en-US" altLang="ko-KR" dirty="0"/>
          </a:p>
          <a:p>
            <a:pPr lvl="1"/>
            <a:r>
              <a:rPr lang="ko-KR" altLang="en-US" dirty="0"/>
              <a:t>서명자 인증</a:t>
            </a:r>
            <a:endParaRPr lang="en-US" altLang="ko-KR" dirty="0"/>
          </a:p>
          <a:p>
            <a:pPr lvl="1"/>
            <a:r>
              <a:rPr lang="ko-KR" altLang="en-US" dirty="0"/>
              <a:t>부인 방지</a:t>
            </a:r>
            <a:endParaRPr lang="en-US" altLang="ko-KR" dirty="0"/>
          </a:p>
          <a:p>
            <a:pPr lvl="1"/>
            <a:r>
              <a:rPr lang="ko-KR" altLang="en-US" dirty="0"/>
              <a:t>변경 불가</a:t>
            </a:r>
            <a:endParaRPr lang="en-US" altLang="ko-KR" dirty="0"/>
          </a:p>
          <a:p>
            <a:pPr lvl="1"/>
            <a:r>
              <a:rPr lang="ko-KR" altLang="en-US" dirty="0"/>
              <a:t>재사용 불가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8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공개키 인증서</a:t>
            </a:r>
            <a:endParaRPr lang="en-US" altLang="ko-KR" b="1" dirty="0"/>
          </a:p>
          <a:p>
            <a:r>
              <a:rPr lang="ko-KR" altLang="en-US" dirty="0"/>
              <a:t>공개키의 소유권을 증명하는 데 사용되는 전자 문서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B73DA2-4840-444C-846E-A5FAE717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50" y="2380626"/>
            <a:ext cx="9634900" cy="3743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EDEFD-377C-435D-A345-6D6D5B910FB0}"/>
              </a:ext>
            </a:extLst>
          </p:cNvPr>
          <p:cNvSpPr txBox="1"/>
          <p:nvPr/>
        </p:nvSpPr>
        <p:spPr>
          <a:xfrm>
            <a:off x="2287797" y="6058570"/>
            <a:ext cx="166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서명된 디지털 인증서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1DF95-EB0D-45D2-BFE7-BFC76BD5BBA8}"/>
              </a:ext>
            </a:extLst>
          </p:cNvPr>
          <p:cNvSpPr txBox="1"/>
          <p:nvPr/>
        </p:nvSpPr>
        <p:spPr>
          <a:xfrm>
            <a:off x="7798421" y="6058571"/>
            <a:ext cx="220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Bob</a:t>
            </a:r>
            <a:r>
              <a:rPr lang="ko-KR" altLang="en-US" dirty="0"/>
              <a:t>의 공개키를 </a:t>
            </a:r>
            <a:endParaRPr lang="en-US" altLang="ko-KR" dirty="0"/>
          </a:p>
          <a:p>
            <a:pPr algn="ctr"/>
            <a:r>
              <a:rPr lang="ko-KR" altLang="en-US" dirty="0"/>
              <a:t>이용한 인증서 검증</a:t>
            </a:r>
          </a:p>
        </p:txBody>
      </p:sp>
    </p:spTree>
    <p:extLst>
      <p:ext uri="{BB962C8B-B14F-4D97-AF65-F5344CB8AC3E}">
        <p14:creationId xmlns:p14="http://schemas.microsoft.com/office/powerpoint/2010/main" val="204039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 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전자 봉투</a:t>
            </a:r>
            <a:endParaRPr lang="en-US" altLang="ko-KR" dirty="0"/>
          </a:p>
          <a:p>
            <a:r>
              <a:rPr lang="ko-KR" altLang="en-US" dirty="0"/>
              <a:t>송신자의 비밀키를 암호화한 전자 문서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4B2DD-F122-43EF-AD02-928B46E5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40" y="2261838"/>
            <a:ext cx="10252829" cy="44642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6FA67C-28E7-4E3E-8E48-8D1EBF2C35F0}"/>
              </a:ext>
            </a:extLst>
          </p:cNvPr>
          <p:cNvSpPr/>
          <p:nvPr/>
        </p:nvSpPr>
        <p:spPr>
          <a:xfrm>
            <a:off x="1838949" y="4322475"/>
            <a:ext cx="2353478" cy="39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35451-2AB2-4CA8-BA7C-2757B80E3E3B}"/>
              </a:ext>
            </a:extLst>
          </p:cNvPr>
          <p:cNvSpPr txBox="1"/>
          <p:nvPr/>
        </p:nvSpPr>
        <p:spPr>
          <a:xfrm>
            <a:off x="456196" y="2988988"/>
            <a:ext cx="18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 봉투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570B7-E270-4A5C-8DFC-4AAEF48FB67D}"/>
              </a:ext>
            </a:extLst>
          </p:cNvPr>
          <p:cNvSpPr txBox="1"/>
          <p:nvPr/>
        </p:nvSpPr>
        <p:spPr>
          <a:xfrm>
            <a:off x="411162" y="5451794"/>
            <a:ext cx="19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 봉투 복호화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5C7B3A-11E5-4B1D-AAA6-6E747D86E3DF}"/>
              </a:ext>
            </a:extLst>
          </p:cNvPr>
          <p:cNvSpPr/>
          <p:nvPr/>
        </p:nvSpPr>
        <p:spPr>
          <a:xfrm>
            <a:off x="411162" y="2154042"/>
            <a:ext cx="11591407" cy="22748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23A21A-9AD9-408C-887B-D441934F846A}"/>
              </a:ext>
            </a:extLst>
          </p:cNvPr>
          <p:cNvSpPr/>
          <p:nvPr/>
        </p:nvSpPr>
        <p:spPr>
          <a:xfrm>
            <a:off x="411162" y="4561254"/>
            <a:ext cx="11591407" cy="22748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인증 수단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C454F91-8DA4-45BB-8F84-FEAE8EDC7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54576"/>
              </p:ext>
            </p:extLst>
          </p:nvPr>
        </p:nvGraphicFramePr>
        <p:xfrm>
          <a:off x="613317" y="1828801"/>
          <a:ext cx="10872438" cy="442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210">
                  <a:extLst>
                    <a:ext uri="{9D8B030D-6E8A-4147-A177-3AD203B41FA5}">
                      <a16:colId xmlns:a16="http://schemas.microsoft.com/office/drawing/2014/main" val="1732284220"/>
                    </a:ext>
                  </a:extLst>
                </a:gridCol>
                <a:gridCol w="8951228">
                  <a:extLst>
                    <a:ext uri="{9D8B030D-6E8A-4147-A177-3AD203B41FA5}">
                      <a16:colId xmlns:a16="http://schemas.microsoft.com/office/drawing/2014/main" val="2247109982"/>
                    </a:ext>
                  </a:extLst>
                </a:gridCol>
              </a:tblGrid>
              <a:tr h="885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730172"/>
                  </a:ext>
                </a:extLst>
              </a:tr>
              <a:tr h="885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 있는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개인 식별 번호</a:t>
                      </a:r>
                      <a:r>
                        <a:rPr lang="en-US" altLang="ko-KR" dirty="0"/>
                        <a:t>(PIN), </a:t>
                      </a:r>
                      <a:r>
                        <a:rPr lang="ko-KR" altLang="en-US" dirty="0"/>
                        <a:t>사용자가 미리 정한 질문에 대한 답변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527571"/>
                  </a:ext>
                </a:extLst>
              </a:tr>
              <a:tr h="885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소유하고 있는 것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토큰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전자키 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스마트 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물리적 키 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594706"/>
                  </a:ext>
                </a:extLst>
              </a:tr>
              <a:tr h="885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개인인 것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정적 생체 인식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망막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홍채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안면 인식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227338"/>
                  </a:ext>
                </a:extLst>
              </a:tr>
              <a:tr h="885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개인이 하는 것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동적 생체 인식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음성 패턴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필적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패턴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립 무브먼트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타이핑 패턴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2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0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678" y="207747"/>
            <a:ext cx="11368160" cy="762163"/>
          </a:xfrm>
        </p:spPr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2678" y="1130222"/>
            <a:ext cx="11369675" cy="5603875"/>
          </a:xfrm>
        </p:spPr>
        <p:txBody>
          <a:bodyPr/>
          <a:lstStyle/>
          <a:p>
            <a:r>
              <a:rPr lang="ko-KR" altLang="en-US" dirty="0"/>
              <a:t>비밀번호 기반 인증</a:t>
            </a:r>
            <a:endParaRPr lang="en-US" altLang="ko-KR" dirty="0"/>
          </a:p>
          <a:p>
            <a:pPr lvl="1"/>
            <a:r>
              <a:rPr lang="ko-KR" altLang="en-US" dirty="0"/>
              <a:t>일반적으로 널리 알려진 침입자 방지 수단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시스템에 저장된 비밀번호를 입력된 비밀번호와 비교하여 인증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비밀번호 서버는 시스템에 접속하는 사용자의 </a:t>
            </a:r>
            <a:r>
              <a:rPr lang="en-US" altLang="ko-KR" dirty="0"/>
              <a:t>ID</a:t>
            </a:r>
            <a:r>
              <a:rPr lang="ko-KR" altLang="en-US" dirty="0"/>
              <a:t>를 인증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보안</a:t>
            </a:r>
            <a:endParaRPr lang="en-US" altLang="ko-KR" dirty="0"/>
          </a:p>
          <a:p>
            <a:pPr lvl="2"/>
            <a:r>
              <a:rPr lang="ko-KR" altLang="en-US" dirty="0"/>
              <a:t>사용자가 시스템에 접근이 허가되었는지 결정</a:t>
            </a:r>
            <a:endParaRPr lang="en-US" altLang="ko-KR" dirty="0"/>
          </a:p>
          <a:p>
            <a:pPr lvl="2"/>
            <a:r>
              <a:rPr lang="ko-KR" altLang="en-US" dirty="0"/>
              <a:t>사용자 권한을 결정</a:t>
            </a:r>
            <a:endParaRPr lang="en-US" altLang="ko-KR" dirty="0"/>
          </a:p>
          <a:p>
            <a:pPr lvl="2"/>
            <a:r>
              <a:rPr lang="ko-KR" altLang="en-US" dirty="0"/>
              <a:t>임의 접속 제어로서 사용</a:t>
            </a:r>
            <a:r>
              <a:rPr lang="en-US" altLang="ko-KR" dirty="0"/>
              <a:t>(</a:t>
            </a:r>
            <a:r>
              <a:rPr lang="ko-KR" altLang="en-US" dirty="0"/>
              <a:t>접근 여부를 관리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43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비밀번호 기반 인증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D62292-BF2E-4F1E-ABC3-1CEAEAF6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93" y="2196790"/>
            <a:ext cx="9812411" cy="3695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FB153-0898-42A4-86D9-D5E394EA9E90}"/>
              </a:ext>
            </a:extLst>
          </p:cNvPr>
          <p:cNvSpPr txBox="1"/>
          <p:nvPr/>
        </p:nvSpPr>
        <p:spPr>
          <a:xfrm>
            <a:off x="4194716" y="1643817"/>
            <a:ext cx="342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UNIX </a:t>
            </a:r>
            <a:r>
              <a:rPr lang="ko-KR" altLang="en-US" sz="2400" b="1" dirty="0"/>
              <a:t>비밀번호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DB922-D4E2-4EB8-8841-0370F92A9260}"/>
              </a:ext>
            </a:extLst>
          </p:cNvPr>
          <p:cNvSpPr txBox="1"/>
          <p:nvPr/>
        </p:nvSpPr>
        <p:spPr>
          <a:xfrm>
            <a:off x="2085277" y="5907247"/>
            <a:ext cx="27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비밀번호 적재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836B7-2840-4E9F-AB83-59EF1B00396A}"/>
              </a:ext>
            </a:extLst>
          </p:cNvPr>
          <p:cNvSpPr txBox="1"/>
          <p:nvPr/>
        </p:nvSpPr>
        <p:spPr>
          <a:xfrm>
            <a:off x="7783551" y="5907247"/>
            <a:ext cx="24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검증</a:t>
            </a:r>
          </a:p>
        </p:txBody>
      </p:sp>
    </p:spTree>
    <p:extLst>
      <p:ext uri="{BB962C8B-B14F-4D97-AF65-F5344CB8AC3E}">
        <p14:creationId xmlns:p14="http://schemas.microsoft.com/office/powerpoint/2010/main" val="184762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토큰 기반 인증</a:t>
            </a:r>
            <a:endParaRPr lang="en-US" altLang="ko-KR" dirty="0"/>
          </a:p>
          <a:p>
            <a:pPr lvl="1"/>
            <a:r>
              <a:rPr lang="ko-KR" altLang="en-US" dirty="0"/>
              <a:t>토큰 </a:t>
            </a:r>
            <a:r>
              <a:rPr lang="en-US" altLang="ko-KR" dirty="0"/>
              <a:t>-&gt; </a:t>
            </a:r>
            <a:r>
              <a:rPr lang="ko-KR" altLang="en-US" dirty="0"/>
              <a:t>사용자 인증 목적을 위해 사용자가 소유한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토큰으로 사용되는 카드 유형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AB89F8B-8500-4974-8BB5-11AE6DECB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79643"/>
              </p:ext>
            </p:extLst>
          </p:nvPr>
        </p:nvGraphicFramePr>
        <p:xfrm>
          <a:off x="994937" y="2871852"/>
          <a:ext cx="8985405" cy="267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135">
                  <a:extLst>
                    <a:ext uri="{9D8B030D-6E8A-4147-A177-3AD203B41FA5}">
                      <a16:colId xmlns:a16="http://schemas.microsoft.com/office/drawing/2014/main" val="1133851323"/>
                    </a:ext>
                  </a:extLst>
                </a:gridCol>
                <a:gridCol w="2995135">
                  <a:extLst>
                    <a:ext uri="{9D8B030D-6E8A-4147-A177-3AD203B41FA5}">
                      <a16:colId xmlns:a16="http://schemas.microsoft.com/office/drawing/2014/main" val="1063454093"/>
                    </a:ext>
                  </a:extLst>
                </a:gridCol>
                <a:gridCol w="2995135">
                  <a:extLst>
                    <a:ext uri="{9D8B030D-6E8A-4147-A177-3AD203B41FA5}">
                      <a16:colId xmlns:a16="http://schemas.microsoft.com/office/drawing/2014/main" val="2641514717"/>
                    </a:ext>
                  </a:extLst>
                </a:gridCol>
              </a:tblGrid>
              <a:tr h="440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카드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060731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금형 도안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앞면 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구형 신용카드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218411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전자기 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뒷면 전자기 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앞면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은행 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67526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메모리 내장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선불 전화카드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77333"/>
                  </a:ext>
                </a:extLst>
              </a:tr>
              <a:tr h="4403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 카드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    접촉형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    비접촉형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내부 메모리와 프로세서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표면의 전기적 접촉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내장된 라디오 안테나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   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카드 리더기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교통카드 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61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2196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539</Words>
  <Application>Microsoft Office PowerPoint</Application>
  <PresentationFormat>와이드스크린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CryptoCraft 테마</vt:lpstr>
      <vt:lpstr>제목 테마</vt:lpstr>
      <vt:lpstr>정보 보안</vt:lpstr>
      <vt:lpstr>PowerPoint 프레젠테이션</vt:lpstr>
      <vt:lpstr>전자 문서</vt:lpstr>
      <vt:lpstr>전자 문서</vt:lpstr>
      <vt:lpstr>전자 문서</vt:lpstr>
      <vt:lpstr>사용자 인증</vt:lpstr>
      <vt:lpstr>사용자 인증</vt:lpstr>
      <vt:lpstr>사용자 인증</vt:lpstr>
      <vt:lpstr>사용자 인증</vt:lpstr>
      <vt:lpstr>사용자 인증</vt:lpstr>
      <vt:lpstr>사용자 인증</vt:lpstr>
      <vt:lpstr>침입 탐지</vt:lpstr>
      <vt:lpstr>침입 탐지</vt:lpstr>
      <vt:lpstr>침입 탐지</vt:lpstr>
      <vt:lpstr>침입 탐지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68</cp:revision>
  <dcterms:created xsi:type="dcterms:W3CDTF">2019-03-05T04:29:07Z</dcterms:created>
  <dcterms:modified xsi:type="dcterms:W3CDTF">2022-05-02T01:44:40Z</dcterms:modified>
</cp:coreProperties>
</file>