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69" r:id="rId2"/>
    <p:sldId id="284" r:id="rId3"/>
    <p:sldId id="288" r:id="rId4"/>
    <p:sldId id="285" r:id="rId5"/>
    <p:sldId id="286" r:id="rId6"/>
    <p:sldId id="289" r:id="rId7"/>
    <p:sldId id="291" r:id="rId8"/>
    <p:sldId id="292" r:id="rId9"/>
    <p:sldId id="290" r:id="rId10"/>
    <p:sldId id="293" r:id="rId11"/>
    <p:sldId id="295" r:id="rId12"/>
    <p:sldId id="294" r:id="rId13"/>
    <p:sldId id="287" r:id="rId14"/>
    <p:sldId id="297" r:id="rId15"/>
    <p:sldId id="298" r:id="rId16"/>
    <p:sldId id="299" r:id="rId17"/>
    <p:sldId id="296" r:id="rId18"/>
    <p:sldId id="300" r:id="rId19"/>
    <p:sldId id="301" r:id="rId20"/>
    <p:sldId id="302" r:id="rId21"/>
    <p:sldId id="303" r:id="rId22"/>
    <p:sldId id="274" r:id="rId23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Pretendard" panose="02000503000000020004" pitchFamily="50" charset="-127"/>
      <p:regular r:id="rId31"/>
      <p:bold r:id="rId32"/>
    </p:embeddedFont>
    <p:embeddedFont>
      <p:font typeface="맑은 고딕" panose="020B0503020000020004" pitchFamily="50" charset="-127"/>
      <p:regular r:id="rId33"/>
      <p:bold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103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4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</a:t>
            </a:r>
            <a:br>
              <a:rPr lang="en-US" altLang="ko-KR" sz="4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4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sz="4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4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4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endParaRPr lang="ko-KR" altLang="en-US" sz="2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https://youtu.be/1e_etw8FgSY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GAN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스테가노그래피를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위한 커버 오브젝트를 생성하는 방식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연구 사례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65EEB2F-7917-2DDA-C880-6B987810FB34}"/>
              </a:ext>
            </a:extLst>
          </p:cNvPr>
          <p:cNvGrpSpPr/>
          <p:nvPr/>
        </p:nvGrpSpPr>
        <p:grpSpPr>
          <a:xfrm>
            <a:off x="8194816" y="2065339"/>
            <a:ext cx="3585264" cy="3232145"/>
            <a:chOff x="7956787" y="196855"/>
            <a:chExt cx="3585264" cy="3232145"/>
          </a:xfrm>
        </p:grpSpPr>
        <p:cxnSp>
          <p:nvCxnSpPr>
            <p:cNvPr id="22" name="꺾인 연결선[E] 46">
              <a:extLst>
                <a:ext uri="{FF2B5EF4-FFF2-40B4-BE49-F238E27FC236}">
                  <a16:creationId xmlns:a16="http://schemas.microsoft.com/office/drawing/2014/main" id="{E8556ED5-0AF9-A37D-5C80-DC856768205B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 rot="16200000" flipH="1">
              <a:off x="9479115" y="1568834"/>
              <a:ext cx="1571245" cy="1028045"/>
            </a:xfrm>
            <a:prstGeom prst="bentConnector3">
              <a:avLst>
                <a:gd name="adj1" fmla="val 4206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[E] 38">
              <a:extLst>
                <a:ext uri="{FF2B5EF4-FFF2-40B4-BE49-F238E27FC236}">
                  <a16:creationId xmlns:a16="http://schemas.microsoft.com/office/drawing/2014/main" id="{3E45892B-6EAF-8A52-D1A4-CEDD2ACBC76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5400000">
              <a:off x="8720997" y="1298901"/>
              <a:ext cx="1031385" cy="1028052"/>
            </a:xfrm>
            <a:prstGeom prst="bentConnector3">
              <a:avLst>
                <a:gd name="adj1" fmla="val 64278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모서리가 둥근 직사각형 15">
                  <a:extLst>
                    <a:ext uri="{FF2B5EF4-FFF2-40B4-BE49-F238E27FC236}">
                      <a16:creationId xmlns:a16="http://schemas.microsoft.com/office/drawing/2014/main" id="{038C641C-EA84-A633-8FD4-0CCA6B9DD5FD}"/>
                    </a:ext>
                  </a:extLst>
                </p:cNvPr>
                <p:cNvSpPr/>
                <p:nvPr/>
              </p:nvSpPr>
              <p:spPr>
                <a:xfrm>
                  <a:off x="8987424" y="736715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Generator</a:t>
                  </a:r>
                  <a:r>
                    <a:rPr kumimoji="1" lang="ko-KR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6" name="모서리가 둥근 직사각형 15">
                  <a:extLst>
                    <a:ext uri="{FF2B5EF4-FFF2-40B4-BE49-F238E27FC236}">
                      <a16:creationId xmlns:a16="http://schemas.microsoft.com/office/drawing/2014/main" id="{16A03B96-D68B-8B98-EAE7-D347470DB5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7424" y="736715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모서리가 둥근 직사각형 17">
                  <a:extLst>
                    <a:ext uri="{FF2B5EF4-FFF2-40B4-BE49-F238E27FC236}">
                      <a16:creationId xmlns:a16="http://schemas.microsoft.com/office/drawing/2014/main" id="{E954D582-A958-185B-C8A5-DDCFA132DF18}"/>
                    </a:ext>
                  </a:extLst>
                </p:cNvPr>
                <p:cNvSpPr/>
                <p:nvPr/>
              </p:nvSpPr>
              <p:spPr>
                <a:xfrm>
                  <a:off x="7959371" y="2328620"/>
                  <a:ext cx="1526583" cy="560520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Distinguisher</a:t>
                  </a:r>
                  <a:r>
                    <a:rPr kumimoji="1" lang="ko-KR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8" name="모서리가 둥근 직사각형 17">
                  <a:extLst>
                    <a:ext uri="{FF2B5EF4-FFF2-40B4-BE49-F238E27FC236}">
                      <a16:creationId xmlns:a16="http://schemas.microsoft.com/office/drawing/2014/main" id="{D2562CC2-39AE-0B1F-6EA7-541A1A1F64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371" y="2328620"/>
                  <a:ext cx="1526583" cy="560520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4"/>
                  <a:stretch>
                    <a:fillRect l="-1639" r="-245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모서리가 둥근 직사각형 18">
                  <a:extLst>
                    <a:ext uri="{FF2B5EF4-FFF2-40B4-BE49-F238E27FC236}">
                      <a16:creationId xmlns:a16="http://schemas.microsoft.com/office/drawing/2014/main" id="{6F686FC6-CCC5-C007-96B7-02C18759EA83}"/>
                    </a:ext>
                  </a:extLst>
                </p:cNvPr>
                <p:cNvSpPr/>
                <p:nvPr/>
              </p:nvSpPr>
              <p:spPr>
                <a:xfrm>
                  <a:off x="10015469" y="2868480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Steganalyzer (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9" name="모서리가 둥근 직사각형 18">
                  <a:extLst>
                    <a:ext uri="{FF2B5EF4-FFF2-40B4-BE49-F238E27FC236}">
                      <a16:creationId xmlns:a16="http://schemas.microsoft.com/office/drawing/2014/main" id="{73498291-3696-ADD1-C0E3-D0B9E3FE0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469" y="2868480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모서리가 둥근 직사각형 20">
              <a:extLst>
                <a:ext uri="{FF2B5EF4-FFF2-40B4-BE49-F238E27FC236}">
                  <a16:creationId xmlns:a16="http://schemas.microsoft.com/office/drawing/2014/main" id="{484B886E-5AE8-79EA-2B74-A7F66C8A1D85}"/>
                </a:ext>
              </a:extLst>
            </p:cNvPr>
            <p:cNvSpPr/>
            <p:nvPr/>
          </p:nvSpPr>
          <p:spPr>
            <a:xfrm>
              <a:off x="7956787" y="3111286"/>
              <a:ext cx="1526582" cy="317714"/>
            </a:xfrm>
            <a:prstGeom prst="roundRect">
              <a:avLst>
                <a:gd name="adj" fmla="val 929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Real cover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8" name="모서리가 둥근 직사각형 21">
              <a:extLst>
                <a:ext uri="{FF2B5EF4-FFF2-40B4-BE49-F238E27FC236}">
                  <a16:creationId xmlns:a16="http://schemas.microsoft.com/office/drawing/2014/main" id="{804F4692-4250-5D72-8227-B802471DEB4A}"/>
                </a:ext>
              </a:extLst>
            </p:cNvPr>
            <p:cNvSpPr/>
            <p:nvPr/>
          </p:nvSpPr>
          <p:spPr>
            <a:xfrm>
              <a:off x="8987424" y="196855"/>
              <a:ext cx="1526582" cy="317714"/>
            </a:xfrm>
            <a:prstGeom prst="roundRect">
              <a:avLst>
                <a:gd name="adj" fmla="val 92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Noise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9" name="모서리가 둥근 직사각형 22">
              <a:extLst>
                <a:ext uri="{FF2B5EF4-FFF2-40B4-BE49-F238E27FC236}">
                  <a16:creationId xmlns:a16="http://schemas.microsoft.com/office/drawing/2014/main" id="{3973F727-DF5D-A78E-BD41-B02B8D1620DD}"/>
                </a:ext>
              </a:extLst>
            </p:cNvPr>
            <p:cNvSpPr/>
            <p:nvPr/>
          </p:nvSpPr>
          <p:spPr>
            <a:xfrm>
              <a:off x="8984839" y="1481927"/>
              <a:ext cx="1526575" cy="317714"/>
            </a:xfrm>
            <a:prstGeom prst="roundRect">
              <a:avLst>
                <a:gd name="adj" fmla="val 929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Fake cover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0429ED4-39C4-29D6-5812-20AFA302A0D5}"/>
                </a:ext>
              </a:extLst>
            </p:cNvPr>
            <p:cNvCxnSpPr>
              <a:cxnSpLocks/>
              <a:stCxn id="28" idx="2"/>
              <a:endCxn id="24" idx="0"/>
            </p:cNvCxnSpPr>
            <p:nvPr/>
          </p:nvCxnSpPr>
          <p:spPr>
            <a:xfrm>
              <a:off x="9750715" y="514569"/>
              <a:ext cx="0" cy="2221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B027C28C-D3FC-6DEA-2345-EF6A4E13572A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V="1">
              <a:off x="8720078" y="2889140"/>
              <a:ext cx="2585" cy="2221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모서리가 둥근 직사각형 45">
              <a:extLst>
                <a:ext uri="{FF2B5EF4-FFF2-40B4-BE49-F238E27FC236}">
                  <a16:creationId xmlns:a16="http://schemas.microsoft.com/office/drawing/2014/main" id="{1816E989-0047-214A-58F0-66ED3083836B}"/>
                </a:ext>
              </a:extLst>
            </p:cNvPr>
            <p:cNvSpPr/>
            <p:nvPr/>
          </p:nvSpPr>
          <p:spPr>
            <a:xfrm>
              <a:off x="10020638" y="2330006"/>
              <a:ext cx="1521412" cy="317714"/>
            </a:xfrm>
            <a:prstGeom prst="roundRect">
              <a:avLst>
                <a:gd name="adj" fmla="val 929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Stego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4904C96-3085-5CC3-1D85-6D50617DCD82}"/>
                </a:ext>
              </a:extLst>
            </p:cNvPr>
            <p:cNvSpPr txBox="1"/>
            <p:nvPr/>
          </p:nvSpPr>
          <p:spPr>
            <a:xfrm>
              <a:off x="9648212" y="1966416"/>
              <a:ext cx="12330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Embedding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34" name="꺾인 연결선[E] 67">
              <a:extLst>
                <a:ext uri="{FF2B5EF4-FFF2-40B4-BE49-F238E27FC236}">
                  <a16:creationId xmlns:a16="http://schemas.microsoft.com/office/drawing/2014/main" id="{9283B404-9467-F7CC-6762-5C190B5E7EC8}"/>
                </a:ext>
              </a:extLst>
            </p:cNvPr>
            <p:cNvCxnSpPr>
              <a:cxnSpLocks/>
              <a:stCxn id="29" idx="3"/>
              <a:endCxn id="26" idx="3"/>
            </p:cNvCxnSpPr>
            <p:nvPr/>
          </p:nvCxnSpPr>
          <p:spPr>
            <a:xfrm>
              <a:off x="10511414" y="1640784"/>
              <a:ext cx="1030637" cy="1507956"/>
            </a:xfrm>
            <a:prstGeom prst="bentConnector3">
              <a:avLst>
                <a:gd name="adj1" fmla="val 116576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C645977-B3DA-D148-07BD-F7C45FCA518A}"/>
              </a:ext>
            </a:extLst>
          </p:cNvPr>
          <p:cNvSpPr txBox="1"/>
          <p:nvPr/>
        </p:nvSpPr>
        <p:spPr>
          <a:xfrm>
            <a:off x="411162" y="1935403"/>
            <a:ext cx="75521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개의 신경망으로 구성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 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랜덤 벡터로부터 실제 커버와 비슷한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가짜 커버 생성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 : G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생성한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가짜 커버와 실제 커버를 구별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 : G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생성한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가짜 커버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비밀 데이터를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임베딩하여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오브젝트를 생성한 후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데이터와 가짜 커버를 분류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기본적인 손실 함수를 기반으로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손실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 G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손실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간의 학습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커버와 유사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간의 학습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 데이터가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되었는지 알기 어렵도록 하는 커버 생성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실제 커버와 유사하면서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스테그아날리시스에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대한 저항성을 갖는 커버 생성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14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GAN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스테가노그래피를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위한 커버 오브젝트를 생성하는 방식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연구 사례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955B81-7CD8-5DD3-E541-B81F9D53E17C}"/>
              </a:ext>
            </a:extLst>
          </p:cNvPr>
          <p:cNvGrpSpPr/>
          <p:nvPr/>
        </p:nvGrpSpPr>
        <p:grpSpPr>
          <a:xfrm>
            <a:off x="8047187" y="1911796"/>
            <a:ext cx="3732893" cy="3970194"/>
            <a:chOff x="2406070" y="2503458"/>
            <a:chExt cx="3732893" cy="39701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모서리가 둥근 직사각형 77">
                  <a:extLst>
                    <a:ext uri="{FF2B5EF4-FFF2-40B4-BE49-F238E27FC236}">
                      <a16:creationId xmlns:a16="http://schemas.microsoft.com/office/drawing/2014/main" id="{FFBEB582-A812-4D4B-FDDF-4AD24B2719FD}"/>
                    </a:ext>
                  </a:extLst>
                </p:cNvPr>
                <p:cNvSpPr/>
                <p:nvPr/>
              </p:nvSpPr>
              <p:spPr>
                <a:xfrm>
                  <a:off x="3491778" y="3043318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Generator</a:t>
                  </a:r>
                  <a:r>
                    <a:rPr kumimoji="1" lang="ko-KR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78" name="모서리가 둥근 직사각형 77">
                  <a:extLst>
                    <a:ext uri="{FF2B5EF4-FFF2-40B4-BE49-F238E27FC236}">
                      <a16:creationId xmlns:a16="http://schemas.microsoft.com/office/drawing/2014/main" id="{EB62198A-983B-F41A-1416-AC34AC6F3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778" y="3043318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모서리가 둥근 직사각형 78">
              <a:extLst>
                <a:ext uri="{FF2B5EF4-FFF2-40B4-BE49-F238E27FC236}">
                  <a16:creationId xmlns:a16="http://schemas.microsoft.com/office/drawing/2014/main" id="{3FF62C84-B1C0-4C21-FE32-BF927D432FA2}"/>
                </a:ext>
              </a:extLst>
            </p:cNvPr>
            <p:cNvSpPr/>
            <p:nvPr/>
          </p:nvSpPr>
          <p:spPr>
            <a:xfrm>
              <a:off x="3491778" y="2503458"/>
              <a:ext cx="1526582" cy="317714"/>
            </a:xfrm>
            <a:prstGeom prst="roundRect">
              <a:avLst>
                <a:gd name="adj" fmla="val 92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Noise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BED2644A-EA8C-594E-9AAC-4CDE04945F2C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4255069" y="2821172"/>
              <a:ext cx="0" cy="2221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꺾인 연결선[E] 82">
              <a:extLst>
                <a:ext uri="{FF2B5EF4-FFF2-40B4-BE49-F238E27FC236}">
                  <a16:creationId xmlns:a16="http://schemas.microsoft.com/office/drawing/2014/main" id="{EDE3E7B7-C3E3-9429-7133-3921DDD1DE40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 rot="16200000" flipH="1">
              <a:off x="4641778" y="4640764"/>
              <a:ext cx="344600" cy="11231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모서리가 둥근 직사각형 83">
                  <a:extLst>
                    <a:ext uri="{FF2B5EF4-FFF2-40B4-BE49-F238E27FC236}">
                      <a16:creationId xmlns:a16="http://schemas.microsoft.com/office/drawing/2014/main" id="{EA3C02C9-0A19-7F54-5DEC-7B5CC4E110BE}"/>
                    </a:ext>
                  </a:extLst>
                </p:cNvPr>
                <p:cNvSpPr/>
                <p:nvPr/>
              </p:nvSpPr>
              <p:spPr>
                <a:xfrm>
                  <a:off x="4612381" y="5374658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Distinguisher</a:t>
                  </a:r>
                  <a:r>
                    <a:rPr kumimoji="1" lang="ko-KR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84" name="모서리가 둥근 직사각형 83">
                  <a:extLst>
                    <a:ext uri="{FF2B5EF4-FFF2-40B4-BE49-F238E27FC236}">
                      <a16:creationId xmlns:a16="http://schemas.microsoft.com/office/drawing/2014/main" id="{114EEE14-693E-2698-7799-06CA0D1767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381" y="5374658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7"/>
                  <a:stretch>
                    <a:fillRect l="-1626" r="-813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모서리가 둥근 직사각형 84">
              <a:extLst>
                <a:ext uri="{FF2B5EF4-FFF2-40B4-BE49-F238E27FC236}">
                  <a16:creationId xmlns:a16="http://schemas.microsoft.com/office/drawing/2014/main" id="{1B1134E7-712E-4FAD-57C3-0D71848A7473}"/>
                </a:ext>
              </a:extLst>
            </p:cNvPr>
            <p:cNvSpPr/>
            <p:nvPr/>
          </p:nvSpPr>
          <p:spPr>
            <a:xfrm>
              <a:off x="3491778" y="3824598"/>
              <a:ext cx="1526575" cy="317714"/>
            </a:xfrm>
            <a:prstGeom prst="roundRect">
              <a:avLst>
                <a:gd name="adj" fmla="val 929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Fake cover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1" name="모서리가 둥근 직사각형 85">
              <a:extLst>
                <a:ext uri="{FF2B5EF4-FFF2-40B4-BE49-F238E27FC236}">
                  <a16:creationId xmlns:a16="http://schemas.microsoft.com/office/drawing/2014/main" id="{37D11FF2-7F28-4C59-291D-96A16658E9F4}"/>
                </a:ext>
              </a:extLst>
            </p:cNvPr>
            <p:cNvSpPr/>
            <p:nvPr/>
          </p:nvSpPr>
          <p:spPr>
            <a:xfrm>
              <a:off x="3491778" y="4712344"/>
              <a:ext cx="1521412" cy="317714"/>
            </a:xfrm>
            <a:prstGeom prst="roundRect">
              <a:avLst>
                <a:gd name="adj" fmla="val 929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Stego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2" name="모서리가 둥근 직사각형 88">
              <a:extLst>
                <a:ext uri="{FF2B5EF4-FFF2-40B4-BE49-F238E27FC236}">
                  <a16:creationId xmlns:a16="http://schemas.microsoft.com/office/drawing/2014/main" id="{3A8291CC-41F8-4772-1360-125766D66B97}"/>
                </a:ext>
              </a:extLst>
            </p:cNvPr>
            <p:cNvSpPr/>
            <p:nvPr/>
          </p:nvSpPr>
          <p:spPr>
            <a:xfrm>
              <a:off x="4612381" y="6155938"/>
              <a:ext cx="1526582" cy="317714"/>
            </a:xfrm>
            <a:prstGeom prst="roundRect">
              <a:avLst>
                <a:gd name="adj" fmla="val 929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Real cover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모서리가 둥근 직사각형 92">
                  <a:extLst>
                    <a:ext uri="{FF2B5EF4-FFF2-40B4-BE49-F238E27FC236}">
                      <a16:creationId xmlns:a16="http://schemas.microsoft.com/office/drawing/2014/main" id="{DF3B3208-9AB8-A98C-2B19-D89FCBD49050}"/>
                    </a:ext>
                  </a:extLst>
                </p:cNvPr>
                <p:cNvSpPr/>
                <p:nvPr/>
              </p:nvSpPr>
              <p:spPr>
                <a:xfrm>
                  <a:off x="2406177" y="5374658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Steganalyzer (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3" name="모서리가 둥근 직사각형 92">
                  <a:extLst>
                    <a:ext uri="{FF2B5EF4-FFF2-40B4-BE49-F238E27FC236}">
                      <a16:creationId xmlns:a16="http://schemas.microsoft.com/office/drawing/2014/main" id="{EFC70ACC-50FC-E3D4-9837-289C2ADCE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177" y="5374658"/>
                  <a:ext cx="1526582" cy="560520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모서리가 둥근 직사각형 93">
              <a:extLst>
                <a:ext uri="{FF2B5EF4-FFF2-40B4-BE49-F238E27FC236}">
                  <a16:creationId xmlns:a16="http://schemas.microsoft.com/office/drawing/2014/main" id="{D0F7DA45-CBE6-BA13-DD91-91AB64DAA679}"/>
                </a:ext>
              </a:extLst>
            </p:cNvPr>
            <p:cNvSpPr/>
            <p:nvPr/>
          </p:nvSpPr>
          <p:spPr>
            <a:xfrm>
              <a:off x="2406070" y="6153288"/>
              <a:ext cx="1526575" cy="317714"/>
            </a:xfrm>
            <a:prstGeom prst="roundRect">
              <a:avLst>
                <a:gd name="adj" fmla="val 929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Fake cover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9EF1521-E7D3-3177-A62F-89E092DF7BF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4252484" y="4142312"/>
              <a:ext cx="2582" cy="570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1A8120-B3FB-F53E-D99A-92EF0EAA4D37}"/>
                </a:ext>
              </a:extLst>
            </p:cNvPr>
            <p:cNvSpPr txBox="1"/>
            <p:nvPr/>
          </p:nvSpPr>
          <p:spPr>
            <a:xfrm>
              <a:off x="3638540" y="4253336"/>
              <a:ext cx="12330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Embedding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7" name="꺾인 연결선[E] 100">
              <a:extLst>
                <a:ext uri="{FF2B5EF4-FFF2-40B4-BE49-F238E27FC236}">
                  <a16:creationId xmlns:a16="http://schemas.microsoft.com/office/drawing/2014/main" id="{4BDDE182-3036-A825-C7D2-8CAD50EF5CEA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rot="5400000">
              <a:off x="3538676" y="4660850"/>
              <a:ext cx="344600" cy="10830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21B1098-BF77-B49A-3887-6219E8FB03FC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3169358" y="5935178"/>
              <a:ext cx="110" cy="2181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EB4EA2C-2FE6-0AB5-A674-1EE463143C83}"/>
                </a:ext>
              </a:extLst>
            </p:cNvPr>
            <p:cNvCxnSpPr>
              <a:cxnSpLocks/>
              <a:stCxn id="12" idx="0"/>
              <a:endCxn id="9" idx="2"/>
            </p:cNvCxnSpPr>
            <p:nvPr/>
          </p:nvCxnSpPr>
          <p:spPr>
            <a:xfrm flipV="1">
              <a:off x="5375672" y="5935178"/>
              <a:ext cx="0" cy="220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881E0697-53B7-B81A-7593-EF8E6BD2121B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flipH="1">
              <a:off x="4255066" y="3603838"/>
              <a:ext cx="3" cy="220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F35FE62-C8C4-EBD1-9F53-A6E0E9166580}"/>
              </a:ext>
            </a:extLst>
          </p:cNvPr>
          <p:cNvSpPr txBox="1"/>
          <p:nvPr/>
        </p:nvSpPr>
        <p:spPr>
          <a:xfrm>
            <a:off x="410405" y="1847467"/>
            <a:ext cx="75521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기능과 전체 구조를 변형하여 약간 다른 관점에서의 커버 데이터 생성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개의 신경망으로 구성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 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랜덤 벡터로부터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가짜 커버 생성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생성한 가짜 커버를 기반으로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임베딩하여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 생성 후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입력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 :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이미지와 실제 커버를 구별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 :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이미지와 가짜 커버를 구별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간의 학습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데이터가 실제 데이터처럼 보이도록 학습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생성한 가짜 커버는 실제 커버와 비슷하지 않음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그러나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후에 비로소 실제 커버와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비슷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해짐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간의 학습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 데이터가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되었는지 알기 어렵도록 하는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커버 생성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스테가노그래피가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수행되었을 경우 실제와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비슷해지는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커버를 생성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+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스테그아날리시스에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대한 저항성을 갖는 커버 생성</a:t>
            </a:r>
          </a:p>
        </p:txBody>
      </p:sp>
    </p:spTree>
    <p:extLst>
      <p:ext uri="{BB962C8B-B14F-4D97-AF65-F5344CB8AC3E}">
        <p14:creationId xmlns:p14="http://schemas.microsoft.com/office/powerpoint/2010/main" val="130013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GAN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오브젝트를 생성하는 방식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개의 신경망으로 구성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 :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이미지를 생성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하는 인코더 역할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에서의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랜덤 벡터가 비밀 데이터로 동작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다르게 랜덤 벡터 뿐만 아니라 커버 데이터를 병합하여 입력 받음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기반의 방식과 동일하게 커버 데이터와 비밀 데이터를 기반으로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 생성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 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숨겨진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 데이터를 복원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하는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디코더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역할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 :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이미지와 실제 커버를 분류하는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수행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간의 학습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왜곡이 적은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 생성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C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간의 학습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스테그아날리시스에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강력한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 생성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F11ED8E-31A1-25A4-5F0A-1DEBD7772173}"/>
              </a:ext>
            </a:extLst>
          </p:cNvPr>
          <p:cNvGrpSpPr/>
          <p:nvPr/>
        </p:nvGrpSpPr>
        <p:grpSpPr>
          <a:xfrm>
            <a:off x="6894272" y="3800856"/>
            <a:ext cx="4885808" cy="2568543"/>
            <a:chOff x="283534" y="4002016"/>
            <a:chExt cx="4885808" cy="25685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모서리가 둥근 직사각형 5">
                  <a:extLst>
                    <a:ext uri="{FF2B5EF4-FFF2-40B4-BE49-F238E27FC236}">
                      <a16:creationId xmlns:a16="http://schemas.microsoft.com/office/drawing/2014/main" id="{764B8F76-2F42-63ED-D0C6-4251467677C3}"/>
                    </a:ext>
                  </a:extLst>
                </p:cNvPr>
                <p:cNvSpPr/>
                <p:nvPr/>
              </p:nvSpPr>
              <p:spPr>
                <a:xfrm>
                  <a:off x="283535" y="5007665"/>
                  <a:ext cx="1772094" cy="560520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Generator</a:t>
                  </a:r>
                  <a:r>
                    <a:rPr kumimoji="1" lang="ko-KR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Encoder</a:t>
                  </a: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17DC13C1-186B-12A1-44F5-A27A2E6890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535" y="5007665"/>
                  <a:ext cx="1772094" cy="560520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모서리가 둥근 직사각형 9">
              <a:extLst>
                <a:ext uri="{FF2B5EF4-FFF2-40B4-BE49-F238E27FC236}">
                  <a16:creationId xmlns:a16="http://schemas.microsoft.com/office/drawing/2014/main" id="{841303DB-AC43-9A08-F2FF-51D453AD6357}"/>
                </a:ext>
              </a:extLst>
            </p:cNvPr>
            <p:cNvSpPr/>
            <p:nvPr/>
          </p:nvSpPr>
          <p:spPr>
            <a:xfrm>
              <a:off x="283535" y="4005291"/>
              <a:ext cx="1772095" cy="317714"/>
            </a:xfrm>
            <a:prstGeom prst="roundRect">
              <a:avLst>
                <a:gd name="adj" fmla="val 929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Random secret data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4F0A769-F0A8-9502-5DCC-C7C684E812D6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1169582" y="4323005"/>
              <a:ext cx="1" cy="6846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26">
              <a:extLst>
                <a:ext uri="{FF2B5EF4-FFF2-40B4-BE49-F238E27FC236}">
                  <a16:creationId xmlns:a16="http://schemas.microsoft.com/office/drawing/2014/main" id="{D0A2EE8C-D525-EE51-889A-94C9BE6E18F9}"/>
                </a:ext>
              </a:extLst>
            </p:cNvPr>
            <p:cNvSpPr/>
            <p:nvPr/>
          </p:nvSpPr>
          <p:spPr>
            <a:xfrm>
              <a:off x="283534" y="6252845"/>
              <a:ext cx="1772094" cy="317714"/>
            </a:xfrm>
            <a:prstGeom prst="roundRect">
              <a:avLst>
                <a:gd name="adj" fmla="val 929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Cover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2376E20-7E08-AF57-87B0-C29A1BE58A71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1169581" y="5568185"/>
              <a:ext cx="1" cy="6846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30">
                  <a:extLst>
                    <a:ext uri="{FF2B5EF4-FFF2-40B4-BE49-F238E27FC236}">
                      <a16:creationId xmlns:a16="http://schemas.microsoft.com/office/drawing/2014/main" id="{9D8059A8-0101-9BCE-DB9F-2F8DD2967D6A}"/>
                    </a:ext>
                  </a:extLst>
                </p:cNvPr>
                <p:cNvSpPr/>
                <p:nvPr/>
              </p:nvSpPr>
              <p:spPr>
                <a:xfrm>
                  <a:off x="3397247" y="4546676"/>
                  <a:ext cx="1772094" cy="560520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Distinguisher</a:t>
                  </a:r>
                  <a:r>
                    <a:rPr kumimoji="1" lang="ko-KR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Decoder</a:t>
                  </a:r>
                  <a:endParaRPr kumimoji="1" lang="en-US" altLang="ko-KR" sz="11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31" name="모서리가 둥근 직사각형 30">
                  <a:extLst>
                    <a:ext uri="{FF2B5EF4-FFF2-40B4-BE49-F238E27FC236}">
                      <a16:creationId xmlns:a16="http://schemas.microsoft.com/office/drawing/2014/main" id="{D33A6DF2-1A8F-E428-60F2-19062FA3D5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7247" y="4546676"/>
                  <a:ext cx="1772094" cy="560520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모서리가 둥근 직사각형 31">
              <a:extLst>
                <a:ext uri="{FF2B5EF4-FFF2-40B4-BE49-F238E27FC236}">
                  <a16:creationId xmlns:a16="http://schemas.microsoft.com/office/drawing/2014/main" id="{640FD9E2-8DC4-FD90-C0CA-2583805494A2}"/>
                </a:ext>
              </a:extLst>
            </p:cNvPr>
            <p:cNvSpPr/>
            <p:nvPr/>
          </p:nvSpPr>
          <p:spPr>
            <a:xfrm>
              <a:off x="3397247" y="4002016"/>
              <a:ext cx="1772095" cy="317714"/>
            </a:xfrm>
            <a:prstGeom prst="roundRect">
              <a:avLst>
                <a:gd name="adj" fmla="val 929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Random secret data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모서리가 둥근 직사각형 34">
                  <a:extLst>
                    <a:ext uri="{FF2B5EF4-FFF2-40B4-BE49-F238E27FC236}">
                      <a16:creationId xmlns:a16="http://schemas.microsoft.com/office/drawing/2014/main" id="{FFE0F363-7A71-32B8-B31C-66CE822648A7}"/>
                    </a:ext>
                  </a:extLst>
                </p:cNvPr>
                <p:cNvSpPr/>
                <p:nvPr/>
              </p:nvSpPr>
              <p:spPr>
                <a:xfrm>
                  <a:off x="3397247" y="5416971"/>
                  <a:ext cx="1772094" cy="560520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Critic</a:t>
                  </a:r>
                  <a:r>
                    <a:rPr kumimoji="1" lang="ko-KR" altLang="en-US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 </a:t>
                  </a:r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Steganalyzer</a:t>
                  </a:r>
                  <a:endParaRPr kumimoji="1" lang="en-US" altLang="ko-KR" sz="11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96798FD5-7711-47AC-89BC-9A31BA8167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7247" y="5416971"/>
                  <a:ext cx="1772094" cy="560520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꺾인 연결선[E] 35">
              <a:extLst>
                <a:ext uri="{FF2B5EF4-FFF2-40B4-BE49-F238E27FC236}">
                  <a16:creationId xmlns:a16="http://schemas.microsoft.com/office/drawing/2014/main" id="{A81AF6FC-9746-3771-1809-96DB37C8BFE0}"/>
                </a:ext>
              </a:extLst>
            </p:cNvPr>
            <p:cNvCxnSpPr>
              <a:cxnSpLocks/>
              <a:stCxn id="19" idx="0"/>
              <a:endCxn id="10" idx="1"/>
            </p:cNvCxnSpPr>
            <p:nvPr/>
          </p:nvCxnSpPr>
          <p:spPr>
            <a:xfrm rot="5400000" flipH="1" flipV="1">
              <a:off x="2959275" y="4569694"/>
              <a:ext cx="180729" cy="695215"/>
            </a:xfrm>
            <a:prstGeom prst="bentConnector2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004DC738-DE06-6396-DA55-101A6BDCC0DB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4283294" y="4319730"/>
              <a:ext cx="1" cy="22694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41">
              <a:extLst>
                <a:ext uri="{FF2B5EF4-FFF2-40B4-BE49-F238E27FC236}">
                  <a16:creationId xmlns:a16="http://schemas.microsoft.com/office/drawing/2014/main" id="{208605FC-9161-17DD-D32B-CB418F5339FE}"/>
                </a:ext>
              </a:extLst>
            </p:cNvPr>
            <p:cNvCxnSpPr>
              <a:cxnSpLocks/>
              <a:stCxn id="19" idx="2"/>
              <a:endCxn id="12" idx="1"/>
            </p:cNvCxnSpPr>
            <p:nvPr/>
          </p:nvCxnSpPr>
          <p:spPr>
            <a:xfrm rot="16200000" flipH="1">
              <a:off x="2985116" y="5285100"/>
              <a:ext cx="129046" cy="695215"/>
            </a:xfrm>
            <a:prstGeom prst="bentConnector2">
              <a:avLst/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[E] 44">
              <a:extLst>
                <a:ext uri="{FF2B5EF4-FFF2-40B4-BE49-F238E27FC236}">
                  <a16:creationId xmlns:a16="http://schemas.microsoft.com/office/drawing/2014/main" id="{712A702E-7520-5ADC-9DE4-4DBD4BA4FBA4}"/>
                </a:ext>
              </a:extLst>
            </p:cNvPr>
            <p:cNvCxnSpPr>
              <a:cxnSpLocks/>
              <a:stCxn id="8" idx="3"/>
              <a:endCxn id="12" idx="1"/>
            </p:cNvCxnSpPr>
            <p:nvPr/>
          </p:nvCxnSpPr>
          <p:spPr>
            <a:xfrm flipV="1">
              <a:off x="2055628" y="5697231"/>
              <a:ext cx="1341619" cy="714471"/>
            </a:xfrm>
            <a:prstGeom prst="bentConnector3">
              <a:avLst>
                <a:gd name="adj1" fmla="val 48393"/>
              </a:avLst>
            </a:prstGeom>
            <a:ln w="127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958CD91-44F6-CCDA-55AD-3CA1CF8D71BB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 flipH="1">
              <a:off x="4283293" y="5977491"/>
              <a:ext cx="1" cy="272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49">
              <a:extLst>
                <a:ext uri="{FF2B5EF4-FFF2-40B4-BE49-F238E27FC236}">
                  <a16:creationId xmlns:a16="http://schemas.microsoft.com/office/drawing/2014/main" id="{86E11041-D7EF-8FF9-37E4-B16F99B12F22}"/>
                </a:ext>
              </a:extLst>
            </p:cNvPr>
            <p:cNvSpPr/>
            <p:nvPr/>
          </p:nvSpPr>
          <p:spPr>
            <a:xfrm>
              <a:off x="3397245" y="6249570"/>
              <a:ext cx="1772095" cy="317714"/>
            </a:xfrm>
            <a:prstGeom prst="roundRect">
              <a:avLst>
                <a:gd name="adj" fmla="val 929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Classification score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9" name="모서리가 둥근 직사각형 57">
              <a:extLst>
                <a:ext uri="{FF2B5EF4-FFF2-40B4-BE49-F238E27FC236}">
                  <a16:creationId xmlns:a16="http://schemas.microsoft.com/office/drawing/2014/main" id="{8F7831B6-2341-29EE-AEDE-05C2ED38844F}"/>
                </a:ext>
              </a:extLst>
            </p:cNvPr>
            <p:cNvSpPr/>
            <p:nvPr/>
          </p:nvSpPr>
          <p:spPr>
            <a:xfrm>
              <a:off x="2286725" y="5007665"/>
              <a:ext cx="830613" cy="560520"/>
            </a:xfrm>
            <a:prstGeom prst="roundRect">
              <a:avLst>
                <a:gd name="adj" fmla="val 929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Stego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2296A88-00C0-8CB6-F9B4-A36ED50323F0}"/>
                </a:ext>
              </a:extLst>
            </p:cNvPr>
            <p:cNvCxnSpPr>
              <a:cxnSpLocks/>
              <a:stCxn id="5" idx="3"/>
              <a:endCxn id="19" idx="1"/>
            </p:cNvCxnSpPr>
            <p:nvPr/>
          </p:nvCxnSpPr>
          <p:spPr>
            <a:xfrm>
              <a:off x="2055629" y="5287925"/>
              <a:ext cx="2310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4812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기존의 통계적 방식 및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SVM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기반의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스테그아날리시스와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다르게 특징 추출부터 탐지까지의 과정을 통합하여 학습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대부분의 연구에서 공통적으로 갖는 구조는 오른쪽 그림과 같음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입력된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 또는 커버 이미지에 대해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HPF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SRM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이러한 과정이 필요한 이유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</a:t>
            </a:r>
          </a:p>
          <a:p>
            <a:pPr lvl="3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이미지의 내용이나 의미가 아닌 숨겨진 정보를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분석해야하므로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일반적인 이미지 분류와 다름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3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이미지의 경계선이나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고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저주파 등의 부분에 대한 특징 추출 및 분석이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가능해야하므로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이를 강조할 수 있는 필터 필요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3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SRM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의 경우 기존의 특징 추출 기술이며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SRM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이 갖는 필터 값을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필터에 적용하는 방식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과정까지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역전파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과정에 포함시키기도 하고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아닌 경우도 있음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탐지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딥러닝을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적용한 최초의 연구에서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사용하였으며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모두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사용함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다음 페이지부터 대표적인 딥러닝 기반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모델들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0FEA2F-F406-DE04-C1D0-40DB1D37228A}"/>
              </a:ext>
            </a:extLst>
          </p:cNvPr>
          <p:cNvGrpSpPr/>
          <p:nvPr/>
        </p:nvGrpSpPr>
        <p:grpSpPr>
          <a:xfrm>
            <a:off x="9150095" y="4129705"/>
            <a:ext cx="2891242" cy="2520548"/>
            <a:chOff x="2759361" y="868247"/>
            <a:chExt cx="2891242" cy="25205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BAC900-D1CC-6D4E-9AFA-EFC018E98ADA}"/>
                </a:ext>
              </a:extLst>
            </p:cNvPr>
            <p:cNvSpPr txBox="1"/>
            <p:nvPr/>
          </p:nvSpPr>
          <p:spPr>
            <a:xfrm>
              <a:off x="2884471" y="3081018"/>
              <a:ext cx="1521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eorgia" panose="02040502050405020303" pitchFamily="18" charset="0"/>
                </a:rPr>
                <a:t>Stego or Cover</a:t>
              </a:r>
              <a:endParaRPr lang="ko-KR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6991A-CF62-4D9E-6704-C27C5F253A86}"/>
                </a:ext>
              </a:extLst>
            </p:cNvPr>
            <p:cNvSpPr txBox="1"/>
            <p:nvPr/>
          </p:nvSpPr>
          <p:spPr>
            <a:xfrm>
              <a:off x="4486267" y="1449360"/>
              <a:ext cx="11643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eorgia" panose="02040502050405020303" pitchFamily="18" charset="0"/>
                </a:rPr>
                <a:t>Feature</a:t>
              </a:r>
            </a:p>
            <a:p>
              <a:pPr algn="ctr"/>
              <a:r>
                <a:rPr lang="en-US" altLang="ko-KR" sz="1400" dirty="0">
                  <a:latin typeface="Georgia" panose="02040502050405020303" pitchFamily="18" charset="0"/>
                </a:rPr>
                <a:t>extraction</a:t>
              </a:r>
              <a:endParaRPr lang="ko-KR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7" name="모서리가 둥근 직사각형 5">
              <a:extLst>
                <a:ext uri="{FF2B5EF4-FFF2-40B4-BE49-F238E27FC236}">
                  <a16:creationId xmlns:a16="http://schemas.microsoft.com/office/drawing/2014/main" id="{7AFF9636-462D-2C2A-80FA-57E99132E2E6}"/>
                </a:ext>
              </a:extLst>
            </p:cNvPr>
            <p:cNvSpPr/>
            <p:nvPr/>
          </p:nvSpPr>
          <p:spPr>
            <a:xfrm>
              <a:off x="2759361" y="1412060"/>
              <a:ext cx="1772094" cy="560520"/>
            </a:xfrm>
            <a:prstGeom prst="roundRect">
              <a:avLst>
                <a:gd name="adj" fmla="val 929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Pre-processing</a:t>
              </a:r>
            </a:p>
            <a:p>
              <a:pPr algn="ctr"/>
              <a:r>
                <a:rPr kumimoji="1" lang="en-US" altLang="ko-KR" sz="1100" dirty="0">
                  <a:solidFill>
                    <a:schemeClr val="tx1"/>
                  </a:solidFill>
                  <a:latin typeface="Georgia" panose="02040502050405020303" pitchFamily="18" charset="0"/>
                </a:rPr>
                <a:t>HPF / SRM</a:t>
              </a:r>
            </a:p>
          </p:txBody>
        </p:sp>
        <p:sp>
          <p:nvSpPr>
            <p:cNvPr id="8" name="모서리가 둥근 직사각형 5">
              <a:extLst>
                <a:ext uri="{FF2B5EF4-FFF2-40B4-BE49-F238E27FC236}">
                  <a16:creationId xmlns:a16="http://schemas.microsoft.com/office/drawing/2014/main" id="{F2FF692A-5F36-E9DD-9827-8CE5042F7CC9}"/>
                </a:ext>
              </a:extLst>
            </p:cNvPr>
            <p:cNvSpPr/>
            <p:nvPr/>
          </p:nvSpPr>
          <p:spPr>
            <a:xfrm>
              <a:off x="2759361" y="2246539"/>
              <a:ext cx="1772094" cy="560520"/>
            </a:xfrm>
            <a:prstGeom prst="roundRect">
              <a:avLst>
                <a:gd name="adj" fmla="val 929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CNN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D7A642-C508-0BDD-7437-C62925B19B7E}"/>
                </a:ext>
              </a:extLst>
            </p:cNvPr>
            <p:cNvSpPr txBox="1"/>
            <p:nvPr/>
          </p:nvSpPr>
          <p:spPr>
            <a:xfrm>
              <a:off x="4531455" y="2372910"/>
              <a:ext cx="10739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eorgia" panose="02040502050405020303" pitchFamily="18" charset="0"/>
                </a:rPr>
                <a:t>Detection</a:t>
              </a:r>
              <a:endParaRPr lang="ko-KR" altLang="en-US" sz="1400" dirty="0">
                <a:latin typeface="Georgia" panose="020405020504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815906-19BD-A799-0B73-90EB30CBFB1A}"/>
                </a:ext>
              </a:extLst>
            </p:cNvPr>
            <p:cNvSpPr txBox="1"/>
            <p:nvPr/>
          </p:nvSpPr>
          <p:spPr>
            <a:xfrm>
              <a:off x="2884471" y="868247"/>
              <a:ext cx="1521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latin typeface="Georgia" panose="02040502050405020303" pitchFamily="18" charset="0"/>
                </a:rPr>
                <a:t>Input image</a:t>
              </a:r>
              <a:endParaRPr lang="ko-KR" altLang="en-US" sz="1400" dirty="0">
                <a:latin typeface="Georgia" panose="02040502050405020303" pitchFamily="18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6ED0423-B4F2-4EC0-3EF4-37ACF838D6B2}"/>
                </a:ext>
              </a:extLst>
            </p:cNvPr>
            <p:cNvCxnSpPr>
              <a:stCxn id="10" idx="2"/>
              <a:endCxn id="7" idx="0"/>
            </p:cNvCxnSpPr>
            <p:nvPr/>
          </p:nvCxnSpPr>
          <p:spPr>
            <a:xfrm>
              <a:off x="3645408" y="1176024"/>
              <a:ext cx="0" cy="2360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A7F49F4-CE31-1FF2-98BC-C4FE01951757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645408" y="1972580"/>
              <a:ext cx="0" cy="273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D2E9D20-E00C-938B-311A-878EB784B8A9}"/>
                </a:ext>
              </a:extLst>
            </p:cNvPr>
            <p:cNvCxnSpPr>
              <a:cxnSpLocks/>
              <a:stCxn id="8" idx="2"/>
              <a:endCxn id="5" idx="0"/>
            </p:cNvCxnSpPr>
            <p:nvPr/>
          </p:nvCxnSpPr>
          <p:spPr>
            <a:xfrm>
              <a:off x="3645408" y="2807059"/>
              <a:ext cx="0" cy="2739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183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Xu-Net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5x5 HPF 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잔여 정보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(Residual information)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 및 탐지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5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개의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레이어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번째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레이어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ABS / BN / Tanh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수행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ABS : HPF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통해 나온 잔여 정보에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절댓값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취함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정규화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Tanh : ABS+BN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거쳐 나온 값이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중심으로 분포하는데 이러한 분포를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잘 학습할 수 있는 활성화 함수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적용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평균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풀링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(Average Pooling) 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뒤에 나올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모델들에서도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노이즈가 많은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이미지에 대한 학습에서 노이즈 및 작은 변화들에 대한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불필요한 영향을 감소시키고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중요 정보 유지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가능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견고하고 일반화 된 학습 가능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이후의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레이어들에서는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ABS+BN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적용하지 않음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직후의 잔여 정보에 대한 학습을 위한 과정이므로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84FAE77-82A6-7426-1993-5C63BDDD3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89"/>
          <a:stretch/>
        </p:blipFill>
        <p:spPr>
          <a:xfrm>
            <a:off x="842559" y="4686572"/>
            <a:ext cx="10506882" cy="20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6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– Ye-Net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SRM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필터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다양한 크기와 방향성을 갖는 커널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개를 사용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SRM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필터가 적용된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레이어를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역전파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과정에 포함</a:t>
            </a:r>
            <a:b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학습에 의해 커널 값이 갱신되도록 함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레이어에는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TLU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(Truncated linear unit)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활성화 함수 사용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분포를 잘 학습하여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성능 향상 되도록 적용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Xu-Net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다르게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ABS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후의 피처에 적용하지 않음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 및 탐지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Xu-Net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보다 많은 수의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레이어 사용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 증가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7955E9-5DD6-911C-516F-0F4045DB6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88" b="28554"/>
          <a:stretch/>
        </p:blipFill>
        <p:spPr>
          <a:xfrm>
            <a:off x="842559" y="3964747"/>
            <a:ext cx="10506882" cy="26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2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– </a:t>
            </a:r>
            <a:r>
              <a:rPr lang="en-US" altLang="ko-KR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Yedroudj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-Net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Xu-Net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Ye-Net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기법을 활용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Ye-Net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SRM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필터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 TLU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활성화 함수 사용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 및 탐지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Xu-Net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ABS, BN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사용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 번째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레이어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ABS + BN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적용하였으며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활성화 함수는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TLU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대체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이후에는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BN, TLU, </a:t>
            </a:r>
            <a:r>
              <a:rPr lang="en-US" altLang="ko-KR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ReLu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등을 사용하는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레이어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거친 후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분류 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Xu-Net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Ye-Net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비해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 향상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B154D-365B-43CD-882C-44C731D94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96" b="-1807"/>
          <a:stretch/>
        </p:blipFill>
        <p:spPr>
          <a:xfrm>
            <a:off x="842559" y="4612447"/>
            <a:ext cx="10506882" cy="20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– GBRAS-Net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Ye-Net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SRM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필터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+ 3 Tanh</a:t>
            </a:r>
          </a:p>
          <a:p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 및 탐지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효율적인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일반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깊이별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분리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깊이별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(Depth-wise Conv)</a:t>
            </a: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 채널마다 각각 필터를 적용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분리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(Separable Conv)</a:t>
            </a: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하나의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2D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커널을 두 개의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1D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커널로 분해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깊이별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분리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성능을 저하시키지 않으면서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파라미터를 줄여 계산 효율성을 증가시킴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이러한 구조를 통해 정확도를 조금 더 향상시키면서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파라미터를 줄인 효율적인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모델 구성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74565F0-01D5-8796-3EC5-6F5791AC87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9" t="8652" r="2005" b="1687"/>
          <a:stretch/>
        </p:blipFill>
        <p:spPr>
          <a:xfrm>
            <a:off x="5734595" y="1453176"/>
            <a:ext cx="6457406" cy="540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0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아래 표는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대표적인 모델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+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대표적인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데이터셋에 관한 성능 비교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표임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정확도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네트워크 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개선 요소 관점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비교한 내용은 다음 페이지부터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048B8-056B-1E4A-1916-4582C7D93014}"/>
              </a:ext>
            </a:extLst>
          </p:cNvPr>
          <p:cNvSpPr txBox="1"/>
          <p:nvPr/>
        </p:nvSpPr>
        <p:spPr>
          <a:xfrm>
            <a:off x="0" y="6611779"/>
            <a:ext cx="325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그 </a:t>
            </a:r>
            <a:r>
              <a:rPr lang="ko-KR" altLang="en-US" sz="1000" dirty="0" err="1"/>
              <a:t>스테가노</a:t>
            </a:r>
            <a:r>
              <a:rPr lang="ko-KR" altLang="en-US" sz="1000" dirty="0"/>
              <a:t> 논문에 넣을 표입니다</a:t>
            </a:r>
            <a:r>
              <a:rPr lang="en-US" altLang="ko-KR" sz="1000" dirty="0"/>
              <a:t>..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C2FDA7-BF15-F5C0-AB67-4AA17B491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44" y="3222616"/>
            <a:ext cx="5679712" cy="29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6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 비교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정확도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알고리즘 모두에 대해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높은 </a:t>
            </a:r>
            <a:r>
              <a:rPr lang="en-US" altLang="ko-KR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bpp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대한 정확도가 높음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임베딩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용량이 많을수록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오브젝트로 탐지되기 쉽기 때문에 당연한 결과 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모델 기준으로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  <a:p>
            <a:pPr lvl="2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GBRAS &gt; </a:t>
            </a:r>
            <a:r>
              <a:rPr lang="en-US" altLang="ko-KR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Yedroudj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&gt; Xu &gt; Ye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순으로 높은 정확도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그러나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Ye-Net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은 다른 데이터셋까지 합치게 되면 성능이 향상되긴 함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GBRAS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초기에 연구된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Xu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사이의 격차가 상당히 큼</a:t>
            </a:r>
            <a:b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8E93E9-3B44-178F-1448-33A62716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44" y="3562250"/>
            <a:ext cx="5679712" cy="29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스테가노그래피와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중요 정보를 숨기기 위해 텍스트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동영상 등의 미디어 파일에 데이터를 삽입하는 기술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스테가노그래피를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오브젝트를 생성할 수 있음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오브젝트는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스테그아날리시스를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탐지될 수 있음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방식을 구별할 수도 있으나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어려운 작업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1030B55-5E00-01D5-E626-DB312AF73D66}"/>
              </a:ext>
            </a:extLst>
          </p:cNvPr>
          <p:cNvGrpSpPr/>
          <p:nvPr/>
        </p:nvGrpSpPr>
        <p:grpSpPr>
          <a:xfrm>
            <a:off x="7159161" y="1822550"/>
            <a:ext cx="4368306" cy="4690728"/>
            <a:chOff x="611773" y="497699"/>
            <a:chExt cx="4368306" cy="4690728"/>
          </a:xfrm>
        </p:grpSpPr>
        <p:sp>
          <p:nvSpPr>
            <p:cNvPr id="5" name="모서리가 둥근 직사각형 32">
              <a:extLst>
                <a:ext uri="{FF2B5EF4-FFF2-40B4-BE49-F238E27FC236}">
                  <a16:creationId xmlns:a16="http://schemas.microsoft.com/office/drawing/2014/main" id="{A2164769-F834-83C3-7B86-F279C8FBEB84}"/>
                </a:ext>
              </a:extLst>
            </p:cNvPr>
            <p:cNvSpPr/>
            <p:nvPr/>
          </p:nvSpPr>
          <p:spPr>
            <a:xfrm>
              <a:off x="611773" y="2920269"/>
              <a:ext cx="4368305" cy="2268158"/>
            </a:xfrm>
            <a:prstGeom prst="roundRect">
              <a:avLst>
                <a:gd name="adj" fmla="val 541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모서리가 둥근 직사각형 9">
              <a:extLst>
                <a:ext uri="{FF2B5EF4-FFF2-40B4-BE49-F238E27FC236}">
                  <a16:creationId xmlns:a16="http://schemas.microsoft.com/office/drawing/2014/main" id="{1E60DFB3-A5D1-1257-7A6D-7B5F5DCFBC92}"/>
                </a:ext>
              </a:extLst>
            </p:cNvPr>
            <p:cNvSpPr/>
            <p:nvPr/>
          </p:nvSpPr>
          <p:spPr>
            <a:xfrm>
              <a:off x="3727806" y="3956060"/>
              <a:ext cx="1062393" cy="49876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Feature extraction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모서리가 둥근 직사각형 10">
              <a:extLst>
                <a:ext uri="{FF2B5EF4-FFF2-40B4-BE49-F238E27FC236}">
                  <a16:creationId xmlns:a16="http://schemas.microsoft.com/office/drawing/2014/main" id="{D2693E63-237C-79C9-DA05-6C3BE7E83E39}"/>
                </a:ext>
              </a:extLst>
            </p:cNvPr>
            <p:cNvSpPr/>
            <p:nvPr/>
          </p:nvSpPr>
          <p:spPr>
            <a:xfrm>
              <a:off x="2439810" y="3956060"/>
              <a:ext cx="1062393" cy="49876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Detection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모서리가 둥근 직사각형 28">
              <a:extLst>
                <a:ext uri="{FF2B5EF4-FFF2-40B4-BE49-F238E27FC236}">
                  <a16:creationId xmlns:a16="http://schemas.microsoft.com/office/drawing/2014/main" id="{A2321BDC-A2B4-BAC1-A781-8DC3041773A4}"/>
                </a:ext>
              </a:extLst>
            </p:cNvPr>
            <p:cNvSpPr/>
            <p:nvPr/>
          </p:nvSpPr>
          <p:spPr>
            <a:xfrm>
              <a:off x="611774" y="497699"/>
              <a:ext cx="4368305" cy="2268158"/>
            </a:xfrm>
            <a:prstGeom prst="roundRect">
              <a:avLst>
                <a:gd name="adj" fmla="val 541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모서리가 둥근 직사각형 2">
                  <a:extLst>
                    <a:ext uri="{FF2B5EF4-FFF2-40B4-BE49-F238E27FC236}">
                      <a16:creationId xmlns:a16="http://schemas.microsoft.com/office/drawing/2014/main" id="{F1FE2177-6319-83FE-51E8-7DCCE555DB7D}"/>
                    </a:ext>
                  </a:extLst>
                </p:cNvPr>
                <p:cNvSpPr/>
                <p:nvPr/>
              </p:nvSpPr>
              <p:spPr>
                <a:xfrm>
                  <a:off x="770816" y="2066050"/>
                  <a:ext cx="1443392" cy="49876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Cover object (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kumimoji="1" lang="ko-KR" alt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3" name="모서리가 둥근 직사각형 2">
                  <a:extLst>
                    <a:ext uri="{FF2B5EF4-FFF2-40B4-BE49-F238E27FC236}">
                      <a16:creationId xmlns:a16="http://schemas.microsoft.com/office/drawing/2014/main" id="{29BCDD19-36B3-6E78-8181-F7191BB936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16" y="2066050"/>
                  <a:ext cx="1443392" cy="498765"/>
                </a:xfrm>
                <a:prstGeom prst="roundRect">
                  <a:avLst/>
                </a:prstGeom>
                <a:blipFill>
                  <a:blip r:embed="rId2"/>
                  <a:stretch>
                    <a:fillRect l="-1724" r="-862"/>
                  </a:stretch>
                </a:blipFill>
                <a:ln w="1905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모서리가 둥근 직사각형 3">
                  <a:extLst>
                    <a:ext uri="{FF2B5EF4-FFF2-40B4-BE49-F238E27FC236}">
                      <a16:creationId xmlns:a16="http://schemas.microsoft.com/office/drawing/2014/main" id="{A1C0C4FD-3DB5-6764-6205-CAAF3DD75091}"/>
                    </a:ext>
                  </a:extLst>
                </p:cNvPr>
                <p:cNvSpPr/>
                <p:nvPr/>
              </p:nvSpPr>
              <p:spPr>
                <a:xfrm>
                  <a:off x="3346807" y="2066049"/>
                  <a:ext cx="1443392" cy="498765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Stego object (</a:t>
                  </a:r>
                  <a14:m>
                    <m:oMath xmlns:m="http://schemas.openxmlformats.org/officeDocument/2006/math">
                      <m:r>
                        <a:rPr kumimoji="1" lang="en-US" altLang="ko-K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kumimoji="1" lang="ko-KR" alt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948F0D35-4041-BFE2-2178-D8E91E068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807" y="2066049"/>
                  <a:ext cx="1443392" cy="498765"/>
                </a:xfrm>
                <a:prstGeom prst="roundRect">
                  <a:avLst/>
                </a:prstGeom>
                <a:blipFill>
                  <a:blip r:embed="rId3"/>
                  <a:stretch>
                    <a:fillRect l="-1724" r="-862"/>
                  </a:stretch>
                </a:blipFill>
                <a:ln w="19050">
                  <a:solidFill>
                    <a:srgbClr val="C0000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B7D2B27-B70D-42B7-7EEE-F44DD32469E2}"/>
                    </a:ext>
                  </a:extLst>
                </p:cNvPr>
                <p:cNvSpPr txBox="1"/>
                <p:nvPr/>
              </p:nvSpPr>
              <p:spPr>
                <a:xfrm>
                  <a:off x="611774" y="850405"/>
                  <a:ext cx="175889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Secret message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)</a:t>
                  </a:r>
                  <a:endParaRPr kumimoji="1" lang="ko-KR" alt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5C2C9D2-F078-849A-B6D5-C4CAE2645A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74" y="850405"/>
                  <a:ext cx="1758898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000" b="-2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6FACC98-C787-B1E7-6784-54931DFBCAD3}"/>
                </a:ext>
              </a:extLst>
            </p:cNvPr>
            <p:cNvCxnSpPr>
              <a:cxnSpLocks/>
              <a:stCxn id="11" idx="2"/>
              <a:endCxn id="9" idx="0"/>
            </p:cNvCxnSpPr>
            <p:nvPr/>
          </p:nvCxnSpPr>
          <p:spPr>
            <a:xfrm>
              <a:off x="1491223" y="1158182"/>
              <a:ext cx="1289" cy="9078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229F09F-24CC-52F3-996E-4298E8B2332C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2214208" y="2315432"/>
              <a:ext cx="113259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EF94E8B-2007-56ED-2C09-87FB5FC91032}"/>
                </a:ext>
              </a:extLst>
            </p:cNvPr>
            <p:cNvSpPr txBox="1"/>
            <p:nvPr/>
          </p:nvSpPr>
          <p:spPr>
            <a:xfrm>
              <a:off x="2073754" y="1991054"/>
              <a:ext cx="13542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Embedding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703B01-AD32-40CC-8147-AEBC6F780D67}"/>
                </a:ext>
              </a:extLst>
            </p:cNvPr>
            <p:cNvSpPr txBox="1"/>
            <p:nvPr/>
          </p:nvSpPr>
          <p:spPr>
            <a:xfrm>
              <a:off x="2042027" y="563362"/>
              <a:ext cx="159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  <a:latin typeface="Georgia" panose="02040502050405020303" pitchFamily="18" charset="0"/>
                </a:rPr>
                <a:t>Steganography</a:t>
              </a:r>
              <a:endParaRPr kumimoji="1" lang="ko-KR" altLang="en-US" sz="1400" b="1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6" name="모서리가 둥근 직사각형 31">
              <a:extLst>
                <a:ext uri="{FF2B5EF4-FFF2-40B4-BE49-F238E27FC236}">
                  <a16:creationId xmlns:a16="http://schemas.microsoft.com/office/drawing/2014/main" id="{ADA032BA-52C2-6C7A-D115-7D7C97053546}"/>
                </a:ext>
              </a:extLst>
            </p:cNvPr>
            <p:cNvSpPr/>
            <p:nvPr/>
          </p:nvSpPr>
          <p:spPr>
            <a:xfrm>
              <a:off x="770816" y="3340687"/>
              <a:ext cx="1443392" cy="1729511"/>
            </a:xfrm>
            <a:prstGeom prst="roundRect">
              <a:avLst>
                <a:gd name="adj" fmla="val 6196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모서리가 둥근 직사각형 33">
                  <a:extLst>
                    <a:ext uri="{FF2B5EF4-FFF2-40B4-BE49-F238E27FC236}">
                      <a16:creationId xmlns:a16="http://schemas.microsoft.com/office/drawing/2014/main" id="{0E939ED2-CEFB-98EF-F7F6-E6D562475746}"/>
                    </a:ext>
                  </a:extLst>
                </p:cNvPr>
                <p:cNvSpPr/>
                <p:nvPr/>
              </p:nvSpPr>
              <p:spPr>
                <a:xfrm>
                  <a:off x="1661889" y="3702378"/>
                  <a:ext cx="368119" cy="371554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kumimoji="1" lang="ko-KR" alt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34" name="모서리가 둥근 직사각형 33">
                  <a:extLst>
                    <a:ext uri="{FF2B5EF4-FFF2-40B4-BE49-F238E27FC236}">
                      <a16:creationId xmlns:a16="http://schemas.microsoft.com/office/drawing/2014/main" id="{CB8B1342-1478-6300-EA84-D9824F727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89" y="3702378"/>
                  <a:ext cx="368119" cy="371554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accent6">
                      <a:lumMod val="75000"/>
                    </a:schemeClr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모서리가 둥근 직사각형 34">
                  <a:extLst>
                    <a:ext uri="{FF2B5EF4-FFF2-40B4-BE49-F238E27FC236}">
                      <a16:creationId xmlns:a16="http://schemas.microsoft.com/office/drawing/2014/main" id="{74AE93BC-2AFA-0BEA-77FD-1BEB7B83D709}"/>
                    </a:ext>
                  </a:extLst>
                </p:cNvPr>
                <p:cNvSpPr/>
                <p:nvPr/>
              </p:nvSpPr>
              <p:spPr>
                <a:xfrm>
                  <a:off x="955768" y="3702378"/>
                  <a:ext cx="368119" cy="371554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kumimoji="1" lang="ko-KR" alt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35" name="모서리가 둥근 직사각형 34">
                  <a:extLst>
                    <a:ext uri="{FF2B5EF4-FFF2-40B4-BE49-F238E27FC236}">
                      <a16:creationId xmlns:a16="http://schemas.microsoft.com/office/drawing/2014/main" id="{FBD0A292-E792-B6D5-3FA1-E7ED119FAC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68" y="3702378"/>
                  <a:ext cx="368119" cy="37155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rgbClr val="C0000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38C493-8C8A-7B8E-AA7E-97AE5E4F803D}"/>
                </a:ext>
              </a:extLst>
            </p:cNvPr>
            <p:cNvSpPr txBox="1"/>
            <p:nvPr/>
          </p:nvSpPr>
          <p:spPr>
            <a:xfrm>
              <a:off x="814080" y="3367644"/>
              <a:ext cx="13542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Stego or cover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E69820-8A49-58F2-83F7-850D0023381A}"/>
                </a:ext>
              </a:extLst>
            </p:cNvPr>
            <p:cNvSpPr txBox="1"/>
            <p:nvPr/>
          </p:nvSpPr>
          <p:spPr>
            <a:xfrm>
              <a:off x="814080" y="4218921"/>
              <a:ext cx="13542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Stego methods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모서리가 둥근 직사각형 37">
                  <a:extLst>
                    <a:ext uri="{FF2B5EF4-FFF2-40B4-BE49-F238E27FC236}">
                      <a16:creationId xmlns:a16="http://schemas.microsoft.com/office/drawing/2014/main" id="{0BFC7F29-B049-9DDF-B3E2-C5413A2FF584}"/>
                    </a:ext>
                  </a:extLst>
                </p:cNvPr>
                <p:cNvSpPr/>
                <p:nvPr/>
              </p:nvSpPr>
              <p:spPr>
                <a:xfrm>
                  <a:off x="955767" y="4565422"/>
                  <a:ext cx="368119" cy="371554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ko-KR" sz="14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38" name="모서리가 둥근 직사각형 37">
                  <a:extLst>
                    <a:ext uri="{FF2B5EF4-FFF2-40B4-BE49-F238E27FC236}">
                      <a16:creationId xmlns:a16="http://schemas.microsoft.com/office/drawing/2014/main" id="{A98F4490-45E7-6546-6941-0FB2028F3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67" y="4565422"/>
                  <a:ext cx="368119" cy="371554"/>
                </a:xfrm>
                <a:prstGeom prst="roundRect">
                  <a:avLst/>
                </a:prstGeom>
                <a:blipFill>
                  <a:blip r:embed="rId7"/>
                  <a:stretch>
                    <a:fillRect l="-6452"/>
                  </a:stretch>
                </a:blipFill>
                <a:ln w="19050">
                  <a:solidFill>
                    <a:srgbClr val="C0000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모서리가 둥근 직사각형 38">
                  <a:extLst>
                    <a:ext uri="{FF2B5EF4-FFF2-40B4-BE49-F238E27FC236}">
                      <a16:creationId xmlns:a16="http://schemas.microsoft.com/office/drawing/2014/main" id="{6649360C-12BB-467C-E777-C5620DB10B43}"/>
                    </a:ext>
                  </a:extLst>
                </p:cNvPr>
                <p:cNvSpPr/>
                <p:nvPr/>
              </p:nvSpPr>
              <p:spPr>
                <a:xfrm>
                  <a:off x="1661889" y="4565422"/>
                  <a:ext cx="368119" cy="371554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𝑆𝑛</m:t>
                        </m:r>
                      </m:oMath>
                    </m:oMathPara>
                  </a14:m>
                  <a:endParaRPr kumimoji="1" lang="ko-KR" altLang="en-US" sz="1400" i="1" baseline="-25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39" name="모서리가 둥근 직사각형 38">
                  <a:extLst>
                    <a:ext uri="{FF2B5EF4-FFF2-40B4-BE49-F238E27FC236}">
                      <a16:creationId xmlns:a16="http://schemas.microsoft.com/office/drawing/2014/main" id="{FC26C3CE-908C-FB05-8324-3F387B6EE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889" y="4565422"/>
                  <a:ext cx="368119" cy="371554"/>
                </a:xfrm>
                <a:prstGeom prst="roundRect">
                  <a:avLst/>
                </a:prstGeom>
                <a:blipFill>
                  <a:blip r:embed="rId8"/>
                  <a:stretch>
                    <a:fillRect l="-6250"/>
                  </a:stretch>
                </a:blipFill>
                <a:ln w="19050">
                  <a:solidFill>
                    <a:srgbClr val="C00000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0EC28E-F043-449D-880B-E6883D03C8DB}"/>
                    </a:ext>
                  </a:extLst>
                </p:cNvPr>
                <p:cNvSpPr txBox="1"/>
                <p:nvPr/>
              </p:nvSpPr>
              <p:spPr>
                <a:xfrm>
                  <a:off x="1366859" y="4602046"/>
                  <a:ext cx="29945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14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DA07990-E121-8A61-8B44-BAC4A0113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859" y="4602046"/>
                  <a:ext cx="299453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9982877-ABB8-8983-71FA-D90C47921E1A}"/>
                </a:ext>
              </a:extLst>
            </p:cNvPr>
            <p:cNvSpPr txBox="1"/>
            <p:nvPr/>
          </p:nvSpPr>
          <p:spPr>
            <a:xfrm>
              <a:off x="2000462" y="2975372"/>
              <a:ext cx="15909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chemeClr val="accent5">
                      <a:lumMod val="50000"/>
                    </a:schemeClr>
                  </a:solidFill>
                  <a:latin typeface="Georgia" panose="02040502050405020303" pitchFamily="18" charset="0"/>
                </a:rPr>
                <a:t>Steganalysis</a:t>
              </a:r>
              <a:endParaRPr kumimoji="1" lang="ko-KR" altLang="en-US" sz="1400" b="1" dirty="0">
                <a:solidFill>
                  <a:schemeClr val="accent5">
                    <a:lumMod val="50000"/>
                  </a:schemeClr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F891155-8C86-0A54-8471-6EFFE84783EF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>
              <a:off x="3502203" y="4205443"/>
              <a:ext cx="2256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B4A452CB-5B38-78B0-0A4F-78C4EF00E3C1}"/>
                </a:ext>
              </a:extLst>
            </p:cNvPr>
            <p:cNvCxnSpPr>
              <a:cxnSpLocks/>
              <a:stCxn id="7" idx="1"/>
              <a:endCxn id="16" idx="3"/>
            </p:cNvCxnSpPr>
            <p:nvPr/>
          </p:nvCxnSpPr>
          <p:spPr>
            <a:xfrm flipH="1">
              <a:off x="2214208" y="4205443"/>
              <a:ext cx="2256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[E] 54">
              <a:extLst>
                <a:ext uri="{FF2B5EF4-FFF2-40B4-BE49-F238E27FC236}">
                  <a16:creationId xmlns:a16="http://schemas.microsoft.com/office/drawing/2014/main" id="{A2EA140A-C3BE-E566-5905-54A5BDDC4AC9}"/>
                </a:ext>
              </a:extLst>
            </p:cNvPr>
            <p:cNvCxnSpPr>
              <a:cxnSpLocks/>
              <a:stCxn id="10" idx="3"/>
              <a:endCxn id="6" idx="3"/>
            </p:cNvCxnSpPr>
            <p:nvPr/>
          </p:nvCxnSpPr>
          <p:spPr>
            <a:xfrm>
              <a:off x="4790199" y="2315432"/>
              <a:ext cx="12700" cy="1890011"/>
            </a:xfrm>
            <a:prstGeom prst="bentConnector3">
              <a:avLst>
                <a:gd name="adj1" fmla="val 118983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[E] 57">
              <a:extLst>
                <a:ext uri="{FF2B5EF4-FFF2-40B4-BE49-F238E27FC236}">
                  <a16:creationId xmlns:a16="http://schemas.microsoft.com/office/drawing/2014/main" id="{7D109ED7-4771-73E9-D5F5-18DC1443F2A9}"/>
                </a:ext>
              </a:extLst>
            </p:cNvPr>
            <p:cNvCxnSpPr>
              <a:cxnSpLocks/>
              <a:stCxn id="9" idx="2"/>
              <a:endCxn id="6" idx="3"/>
            </p:cNvCxnSpPr>
            <p:nvPr/>
          </p:nvCxnSpPr>
          <p:spPr>
            <a:xfrm rot="16200000" flipH="1">
              <a:off x="2321041" y="1736285"/>
              <a:ext cx="1640628" cy="3297687"/>
            </a:xfrm>
            <a:prstGeom prst="bentConnector4">
              <a:avLst>
                <a:gd name="adj1" fmla="val 5086"/>
                <a:gd name="adj2" fmla="val 10434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EF12FF9-C486-DEDA-4E86-E5701C867119}"/>
                </a:ext>
              </a:extLst>
            </p:cNvPr>
            <p:cNvGrpSpPr/>
            <p:nvPr/>
          </p:nvGrpSpPr>
          <p:grpSpPr>
            <a:xfrm>
              <a:off x="611773" y="1266124"/>
              <a:ext cx="1758898" cy="528627"/>
              <a:chOff x="704691" y="1974100"/>
              <a:chExt cx="1758898" cy="52862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B69050F-548A-EEA0-71A1-76392392325A}"/>
                  </a:ext>
                </a:extLst>
              </p:cNvPr>
              <p:cNvSpPr txBox="1"/>
              <p:nvPr/>
            </p:nvSpPr>
            <p:spPr>
              <a:xfrm>
                <a:off x="704691" y="1974100"/>
                <a:ext cx="1758898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Georgia" panose="02040502050405020303" pitchFamily="18" charset="0"/>
                  </a:rPr>
                  <a:t>Encryption</a:t>
                </a:r>
                <a:endParaRPr kumimoji="1" lang="ko-KR" altLang="en-US" sz="14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F2A6E5-7156-754D-9200-05B32AF77CF7}"/>
                  </a:ext>
                </a:extLst>
              </p:cNvPr>
              <p:cNvSpPr txBox="1"/>
              <p:nvPr/>
            </p:nvSpPr>
            <p:spPr>
              <a:xfrm>
                <a:off x="871483" y="2241117"/>
                <a:ext cx="1410646" cy="2616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100" dirty="0">
                    <a:latin typeface="Georgia" panose="02040502050405020303" pitchFamily="18" charset="0"/>
                  </a:rPr>
                  <a:t>Pure/Secret/Public</a:t>
                </a:r>
                <a:endParaRPr kumimoji="1" lang="ko-KR" altLang="en-US" sz="1100" dirty="0">
                  <a:solidFill>
                    <a:schemeClr val="tx1"/>
                  </a:solidFill>
                  <a:latin typeface="Georgia" panose="020405020504050203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3698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 비교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네트워크 관점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사용된 네트워크는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기본적인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구조가 초기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주로 사용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레이어들의 개수가 추가됨에 따라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계산 복잡도 및 파라미터가 증가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하는 추세를 보임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그러나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GBRAS-Net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에서는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효율적인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구조를 사용함으로써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성능은 향상시키고 파라미터는 감소시킴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8E93E9-3B44-178F-1448-33A62716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144" y="3562250"/>
            <a:ext cx="5679712" cy="29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 비교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 향상을 위한 개선 요소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여러 요소들을 개선시킴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전처리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HPF / SRM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SRM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학습 과정에 포함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시키도록 함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SRM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커널로 사용한 레이어에서는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활성화 함수를 조절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정확도 향상을 위해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전처리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이후의 값을 정제하기 위한 시도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앞에서 살펴보았듯이 절댓값이나 정규화 등을 통해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잔여 정보를 더 잘 학습할 수 있도록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하는 기법들도 있음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이외에도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컨볼루션의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커널 개수나 필터 크기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정확도에 영향을 미치는 것으로 파악됨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여러 딥러닝 기술들의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조합을 통해 성능 향상 및 계산 복잡도 및 모델 크기를 감소 시키는 방향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 개선할 수 있을 것으로 보임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457200" lvl="1" indent="0">
              <a:buNone/>
            </a:pP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8E93E9-3B44-178F-1448-33A62716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380" y="4682552"/>
            <a:ext cx="3889239" cy="204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7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FD46E-4A49-8F01-3749-22887B20B801}"/>
              </a:ext>
            </a:extLst>
          </p:cNvPr>
          <p:cNvSpPr txBox="1"/>
          <p:nvPr/>
        </p:nvSpPr>
        <p:spPr>
          <a:xfrm>
            <a:off x="3538396" y="2274838"/>
            <a:ext cx="511520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4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감사합니다</a:t>
            </a:r>
            <a:r>
              <a:rPr lang="en-US" altLang="ko-KR" sz="4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ctr"/>
            <a:endParaRPr lang="ko-KR" altLang="en-US" sz="4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스테가노그래피는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크게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암호화와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과정으로 나뉨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암호화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에는 다음과 같이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종류가 있음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일반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암호화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보안성이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임베딩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알고리즘에만 의존하므로 한계 존재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비밀키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및 공개키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암호화 수행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보안성 확보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하지만 암호화를 거치므로 숨기고자 하는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데이터의 크기가 증가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할 수 있음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		      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숨길 수 있는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메시지의 크기가 감소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커버 오브젝트의 용량이 증가하여 비밀 데이터의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존재 여부가 발각되기 쉬움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이러한 단점을 커버하기 위해 스트림 암호화를 적용한 사례 존재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과정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커버 오브젝트에 비밀 정보를 은닉하는 과정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커버 데이터의 왜곡과 손상을 최소화하여 비밀 데이터가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숨겨져있다는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사실을 숨겨야 함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성능은 다음과 같은 관점에서 평가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용량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숨길 수 있는 비트의 수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2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왜곡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커버와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유사성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2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보안성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스테그아날리시스에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대한 저항성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적응형과 비적응형으로 나뉨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적응형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LSB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같이 정해진 위치 및 전체 데이터에 삽입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비적응형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전체가 아닌 삽입이 용이한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검출이 어려운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위치에 삽입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성능이  더 좋음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LSB, PVD, UNIWARD, DCT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등의 여러 방식 존재</a:t>
            </a:r>
            <a:b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</a:b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	    </a:t>
            </a:r>
          </a:p>
        </p:txBody>
      </p:sp>
    </p:spTree>
    <p:extLst>
      <p:ext uri="{BB962C8B-B14F-4D97-AF65-F5344CB8AC3E}">
        <p14:creationId xmlns:p14="http://schemas.microsoft.com/office/powerpoint/2010/main" val="410327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오브젝트를 탐지하는 기술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지금까지 데이터의 통계적 특성만을 이용한 방식을 사용하였으나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 정교한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기술들이 등장하면서 최근에는 딥러닝 기반의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기술들이 등장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추출과 탐지 과정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 나뉨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 추출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데이터가 가지는 다양한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통계적 특성들을 추출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대표적인 특징 추출에는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SPAM, SRM, DCTR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등이 있음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탐지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위의 과정을 통해 얻은 특징들을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통계적으로 분석하거나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SVM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또는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딥러닝을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통해 분석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하여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오브젝트인지 탐지</a:t>
            </a:r>
          </a:p>
        </p:txBody>
      </p:sp>
    </p:spTree>
    <p:extLst>
      <p:ext uri="{BB962C8B-B14F-4D97-AF65-F5344CB8AC3E}">
        <p14:creationId xmlns:p14="http://schemas.microsoft.com/office/powerpoint/2010/main" val="67848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기존의 </a:t>
            </a:r>
            <a:r>
              <a:rPr lang="ko-KR" altLang="en-US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기술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(LSB, PVD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품질을 보완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하기 위해 제안되기 시작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기계학습 기반의 방식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들은 데이터 품질은 향상 시킴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그러나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계산 복잡도가 높고 많은 데이터를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임베딩할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없음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이러한 한계점을 보완하기 위해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CNN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기반의 모델을 시작으로 하여 더 나은 성능을 위한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GAN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기반의 모델까지 연구됨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결과적으로 데이터의 품질 향상 성공</a:t>
            </a:r>
          </a:p>
        </p:txBody>
      </p:sp>
    </p:spTree>
    <p:extLst>
      <p:ext uri="{BB962C8B-B14F-4D97-AF65-F5344CB8AC3E}">
        <p14:creationId xmlns:p14="http://schemas.microsoft.com/office/powerpoint/2010/main" val="177698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CNN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주로 인코더와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디코더가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결합된 구조 사용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독립적으로 학습되는 것이 아니라 인코더의 입력부터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디코더의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출력까지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end-to-end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학습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일반적인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공통적인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동작 과정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커버 오브젝트와 비밀 데이터를 병합한 후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인코더에 입력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인코더는 이를 기반으로 커버 오브젝트에 비밀 데이터를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임베딩한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형태의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스테고데이터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생성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디코더는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생성된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오브젝트를 기반으로 다시 커버 오브젝트에 숨겨진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 데이터 복원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endParaRPr lang="ko-KR" altLang="en-US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8A85FE-9A26-B280-A3B0-6F05167C7E33}"/>
              </a:ext>
            </a:extLst>
          </p:cNvPr>
          <p:cNvGrpSpPr/>
          <p:nvPr/>
        </p:nvGrpSpPr>
        <p:grpSpPr>
          <a:xfrm>
            <a:off x="9054959" y="2044485"/>
            <a:ext cx="2725121" cy="2769029"/>
            <a:chOff x="1565327" y="1325107"/>
            <a:chExt cx="2725121" cy="2769029"/>
          </a:xfrm>
        </p:grpSpPr>
        <p:sp>
          <p:nvSpPr>
            <p:cNvPr id="5" name="모서리가 둥근 직사각형 1">
              <a:extLst>
                <a:ext uri="{FF2B5EF4-FFF2-40B4-BE49-F238E27FC236}">
                  <a16:creationId xmlns:a16="http://schemas.microsoft.com/office/drawing/2014/main" id="{D4DD5E70-6E15-EF61-880C-BA5960ACC7C6}"/>
                </a:ext>
              </a:extLst>
            </p:cNvPr>
            <p:cNvSpPr/>
            <p:nvPr/>
          </p:nvSpPr>
          <p:spPr>
            <a:xfrm>
              <a:off x="1565328" y="1325107"/>
              <a:ext cx="1146874" cy="317714"/>
            </a:xfrm>
            <a:prstGeom prst="roundRect">
              <a:avLst>
                <a:gd name="adj" fmla="val 929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Cover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모서리가 둥근 직사각형 2">
              <a:extLst>
                <a:ext uri="{FF2B5EF4-FFF2-40B4-BE49-F238E27FC236}">
                  <a16:creationId xmlns:a16="http://schemas.microsoft.com/office/drawing/2014/main" id="{3DC723B7-E315-CDBA-6831-AA692A2BACFA}"/>
                </a:ext>
              </a:extLst>
            </p:cNvPr>
            <p:cNvSpPr/>
            <p:nvPr/>
          </p:nvSpPr>
          <p:spPr>
            <a:xfrm>
              <a:off x="1565328" y="1942456"/>
              <a:ext cx="1146875" cy="317714"/>
            </a:xfrm>
            <a:prstGeom prst="roundRect">
              <a:avLst>
                <a:gd name="adj" fmla="val 929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Secret data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모서리가 둥근 직사각형 3">
                  <a:extLst>
                    <a:ext uri="{FF2B5EF4-FFF2-40B4-BE49-F238E27FC236}">
                      <a16:creationId xmlns:a16="http://schemas.microsoft.com/office/drawing/2014/main" id="{16934115-4C73-E698-21D5-9FDDE640C1F1}"/>
                    </a:ext>
                  </a:extLst>
                </p:cNvPr>
                <p:cNvSpPr/>
                <p:nvPr/>
              </p:nvSpPr>
              <p:spPr>
                <a:xfrm>
                  <a:off x="3143573" y="1325107"/>
                  <a:ext cx="1146874" cy="935063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Encoder</a:t>
                  </a:r>
                </a:p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(Conv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D)</a:t>
                  </a:r>
                </a:p>
              </p:txBody>
            </p:sp>
          </mc:Choice>
          <mc:Fallback xmlns=""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id="{5FE5E9CB-806A-B6AB-9308-B1B3BEA23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73" y="1325107"/>
                  <a:ext cx="1146874" cy="935063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모서리가 둥근 직사각형 4">
              <a:extLst>
                <a:ext uri="{FF2B5EF4-FFF2-40B4-BE49-F238E27FC236}">
                  <a16:creationId xmlns:a16="http://schemas.microsoft.com/office/drawing/2014/main" id="{E527ECD9-D07B-7C7F-21F9-0A218774133A}"/>
                </a:ext>
              </a:extLst>
            </p:cNvPr>
            <p:cNvSpPr/>
            <p:nvPr/>
          </p:nvSpPr>
          <p:spPr>
            <a:xfrm>
              <a:off x="3143573" y="2430651"/>
              <a:ext cx="1146875" cy="557941"/>
            </a:xfrm>
            <a:prstGeom prst="roundRect">
              <a:avLst>
                <a:gd name="adj" fmla="val 929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Stego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(Encoded)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모서리가 둥근 직사각형 5">
                  <a:extLst>
                    <a:ext uri="{FF2B5EF4-FFF2-40B4-BE49-F238E27FC236}">
                      <a16:creationId xmlns:a16="http://schemas.microsoft.com/office/drawing/2014/main" id="{434DF289-DBBB-4316-67C6-D80EAB7CE084}"/>
                    </a:ext>
                  </a:extLst>
                </p:cNvPr>
                <p:cNvSpPr/>
                <p:nvPr/>
              </p:nvSpPr>
              <p:spPr>
                <a:xfrm>
                  <a:off x="3143573" y="3159073"/>
                  <a:ext cx="1146874" cy="935063"/>
                </a:xfrm>
                <a:prstGeom prst="roundRect">
                  <a:avLst>
                    <a:gd name="adj" fmla="val 9299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Decoder</a:t>
                  </a:r>
                </a:p>
                <a:p>
                  <a:pPr algn="ctr"/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(Conv</a:t>
                  </a:r>
                  <a14:m>
                    <m:oMath xmlns:m="http://schemas.openxmlformats.org/officeDocument/2006/math">
                      <m:r>
                        <a:rPr kumimoji="1" lang="en-US" altLang="ko-K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kumimoji="1" lang="en-US" altLang="ko-KR" sz="1400" dirty="0">
                      <a:solidFill>
                        <a:schemeClr val="tx1"/>
                      </a:solidFill>
                      <a:latin typeface="Georgia" panose="02040502050405020303" pitchFamily="18" charset="0"/>
                    </a:rPr>
                    <a:t>D)</a:t>
                  </a:r>
                </a:p>
              </p:txBody>
            </p:sp>
          </mc:Choice>
          <mc:Fallback xmlns="">
            <p:sp>
              <p:nvSpPr>
                <p:cNvPr id="6" name="모서리가 둥근 직사각형 5">
                  <a:extLst>
                    <a:ext uri="{FF2B5EF4-FFF2-40B4-BE49-F238E27FC236}">
                      <a16:creationId xmlns:a16="http://schemas.microsoft.com/office/drawing/2014/main" id="{1CDF3B31-AC11-0FF2-E349-65DA86A2B4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573" y="3159073"/>
                  <a:ext cx="1146874" cy="935063"/>
                </a:xfrm>
                <a:prstGeom prst="roundRect">
                  <a:avLst>
                    <a:gd name="adj" fmla="val 9299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모서리가 둥근 직사각형 6">
              <a:extLst>
                <a:ext uri="{FF2B5EF4-FFF2-40B4-BE49-F238E27FC236}">
                  <a16:creationId xmlns:a16="http://schemas.microsoft.com/office/drawing/2014/main" id="{13888CFD-A5A9-39D4-5F51-FBE51CBC3421}"/>
                </a:ext>
              </a:extLst>
            </p:cNvPr>
            <p:cNvSpPr/>
            <p:nvPr/>
          </p:nvSpPr>
          <p:spPr>
            <a:xfrm>
              <a:off x="1565327" y="3347633"/>
              <a:ext cx="1146875" cy="557941"/>
            </a:xfrm>
            <a:prstGeom prst="roundRect">
              <a:avLst>
                <a:gd name="adj" fmla="val 929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Secret data</a:t>
              </a:r>
            </a:p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Georgia" panose="02040502050405020303" pitchFamily="18" charset="0"/>
                </a:rPr>
                <a:t>(Decoded)</a:t>
              </a:r>
              <a:endParaRPr kumimoji="1" lang="ko-KR" altLang="en-US" sz="1400" dirty="0">
                <a:solidFill>
                  <a:schemeClr val="tx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EF94FF50-50D6-4087-1A90-6949DEA2B4C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717010" y="2260170"/>
              <a:ext cx="1" cy="170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D58EDCC-F54A-7F7E-0CD9-58DD98D00EE2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3717010" y="2988592"/>
              <a:ext cx="1" cy="1704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DCE9A0C-68D4-641F-22DA-29E371629020}"/>
                </a:ext>
              </a:extLst>
            </p:cNvPr>
            <p:cNvCxnSpPr>
              <a:cxnSpLocks/>
              <a:stCxn id="9" idx="1"/>
              <a:endCxn id="10" idx="3"/>
            </p:cNvCxnSpPr>
            <p:nvPr/>
          </p:nvCxnSpPr>
          <p:spPr>
            <a:xfrm flipH="1" flipV="1">
              <a:off x="2712202" y="3626604"/>
              <a:ext cx="43137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꺾인 연결선[E] 20">
              <a:extLst>
                <a:ext uri="{FF2B5EF4-FFF2-40B4-BE49-F238E27FC236}">
                  <a16:creationId xmlns:a16="http://schemas.microsoft.com/office/drawing/2014/main" id="{B4DA4860-159B-B9C8-11CC-2B690482221F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2712202" y="1483964"/>
              <a:ext cx="431371" cy="3086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[E] 23">
              <a:extLst>
                <a:ext uri="{FF2B5EF4-FFF2-40B4-BE49-F238E27FC236}">
                  <a16:creationId xmlns:a16="http://schemas.microsoft.com/office/drawing/2014/main" id="{F02767D1-73AA-E800-4FD6-94DFB360663C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2712203" y="1792639"/>
              <a:ext cx="431370" cy="3086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333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CNN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연구 사례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 데이터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적은 용량이 아닌 동일한 크기의 이미지 숨김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인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디코더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구조 활용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컨볼루션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레이어 사용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Highway / </a:t>
            </a:r>
            <a:r>
              <a:rPr lang="en-US" altLang="ko-KR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ResNet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/ Inception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등에서 영향을 받아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컨볼루션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기반의 잔여 네트워크 구성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모델이 더 깊어질수록 성능이 저하될 수 있는데 이를 보완하기 위한 구조들을 사용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커버와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데이터 간의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히스토그램의 유사성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측면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해당 기술이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3-bit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LSB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방식보다 더 유사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더 강력한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임베딩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그러나 이미지에서 텍스처가 풍부하지 않은 부분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그냥 검정색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흰색 픽셀들로 이루어진 영역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에서는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약간의 노이즈 발생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이러한 단점은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VAE (Variational Auto Encoder), GAN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같은 </a:t>
            </a:r>
            <a:r>
              <a:rPr lang="ko-KR" altLang="en-US" sz="1600" b="1" kern="0" spc="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더 정교한 생성 </a:t>
            </a:r>
            <a:r>
              <a:rPr lang="ko-KR" altLang="en-US" sz="1600" b="1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능력을 가진 신경망을 통해 극복</a:t>
            </a:r>
            <a:r>
              <a:rPr lang="ko-KR" altLang="en-US" sz="1600" kern="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가능할 것으로 예상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0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CNN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연구 사례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 데이터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이미지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여러 이미지를 하나의 커버에 숨기는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임베딩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용량이 큰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경우에 대한 실험도 진행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전처리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인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-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디코더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구조가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end-to-end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형태로 학습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전처리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비밀 데이터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이미지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RGB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채널에 대한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변환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7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채널으로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변경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인코더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커버 오브젝트와 변환된 비밀 데이터를 결합하여 인코더에 입력함으로써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오브젝트 생성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디코더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오브젝트로부터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비밀 데이터 복원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추출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</a:t>
            </a:r>
          </a:p>
          <a:p>
            <a:pPr lvl="2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모든 채널에 고르게 퍼져서 은닉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되었음을 확인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이로 인해 단순한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스테그아날리시스로는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알아낼 수 없음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2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생성 능력은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컨볼루션의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크기와 구조에 따라 달라짐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을 밝힘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딥러닝 기반의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스테그아날리시스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를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수행한 결과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LSB </a:t>
            </a:r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임베딩에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비해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5~9%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더 낮은 탐지 정확도 달성 </a:t>
            </a:r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더 강력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추가로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비밀 데이터를 난독화 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(permutation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함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하여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은닉하는것도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가능하고</a:t>
            </a: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이를 기반으로 비밀 데이터 복구도 가능함을 보임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71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D613D-D57B-3720-C1AF-0DD2E06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딥러닝 기반의 </a:t>
            </a:r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GAN</a:t>
            </a:r>
            <a:endParaRPr lang="ko-KR" altLang="en-US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9253A-12AB-D1DA-57F1-6B390BB42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GAN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갖는 적대적 학습 구조를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스테가노그래피와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스테그아날리시스의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적대적 관계에 적용</a:t>
            </a:r>
            <a:endParaRPr lang="en-US" altLang="ko-KR" sz="1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두 가지 관점 존재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스테가노그래피를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위한 커버 오브젝트 생성</a:t>
            </a:r>
            <a:b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스테그아날리시스에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덜 민감한 커버 오브젝트를 생성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lvl="1"/>
            <a:r>
              <a:rPr lang="ko-KR" altLang="en-US" sz="16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스테고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오브젝트 생성</a:t>
            </a:r>
            <a:b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스테고</a:t>
            </a:r>
            <a:r>
              <a: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오브젝트 자체를 생성</a:t>
            </a:r>
            <a:endParaRPr lang="en-US" altLang="ko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368566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1890</Words>
  <Application>Microsoft Office PowerPoint</Application>
  <PresentationFormat>와이드스크린</PresentationFormat>
  <Paragraphs>290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Pretendard</vt:lpstr>
      <vt:lpstr>Cambria Math</vt:lpstr>
      <vt:lpstr>Arial</vt:lpstr>
      <vt:lpstr>맑은 고딕</vt:lpstr>
      <vt:lpstr>Georgia</vt:lpstr>
      <vt:lpstr>제목 테마</vt:lpstr>
      <vt:lpstr>딥러닝 기반의 스테가노그래피 / 스테그아날리시스</vt:lpstr>
      <vt:lpstr>스테가노그래피와 스테그아날리시스</vt:lpstr>
      <vt:lpstr>스테가노그래피</vt:lpstr>
      <vt:lpstr>스테그아날리시스</vt:lpstr>
      <vt:lpstr>딥러닝 기반의 스테가노그래피</vt:lpstr>
      <vt:lpstr>딥러닝 기반의 스테가노그래피 - CNN</vt:lpstr>
      <vt:lpstr>딥러닝 기반의 스테가노그래피 - CNN</vt:lpstr>
      <vt:lpstr>딥러닝 기반의 스테가노그래피 - CNN</vt:lpstr>
      <vt:lpstr>딥러닝 기반의 스테가노그래피 - GAN</vt:lpstr>
      <vt:lpstr>딥러닝 기반의 스테가노그래피 - GAN</vt:lpstr>
      <vt:lpstr>딥러닝 기반의 스테가노그래피 - GAN</vt:lpstr>
      <vt:lpstr>딥러닝 기반의 스테가노그래피 - GAN</vt:lpstr>
      <vt:lpstr>딥러닝 기반의 스테그아날리시스</vt:lpstr>
      <vt:lpstr>딥러닝 기반의 스테그아날리시스 – Xu-Net</vt:lpstr>
      <vt:lpstr>딥러닝 기반의 스테그아날리시스 – Ye-Net</vt:lpstr>
      <vt:lpstr>딥러닝 기반의 스테그아날리시스 – Yedroudj-Net</vt:lpstr>
      <vt:lpstr>딥러닝 기반의 스테그아날리시스 – GBRAS-Net</vt:lpstr>
      <vt:lpstr>딥러닝 기반의 스테그아날리시스 – 성능 비교</vt:lpstr>
      <vt:lpstr>딥러닝 기반의 스테그아날리시스 – 성능 비교 </vt:lpstr>
      <vt:lpstr>딥러닝 기반의 스테그아날리시스 – 성능 비교 </vt:lpstr>
      <vt:lpstr>딥러닝 기반의 스테그아날리시스 – 성능 비교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400</cp:revision>
  <dcterms:created xsi:type="dcterms:W3CDTF">2019-03-05T04:29:07Z</dcterms:created>
  <dcterms:modified xsi:type="dcterms:W3CDTF">2023-04-02T20:05:08Z</dcterms:modified>
</cp:coreProperties>
</file>