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0" r:id="rId4"/>
    <p:sldId id="271" r:id="rId5"/>
    <p:sldId id="275" r:id="rId6"/>
    <p:sldId id="279" r:id="rId7"/>
    <p:sldId id="272" r:id="rId8"/>
    <p:sldId id="276" r:id="rId9"/>
    <p:sldId id="277" r:id="rId10"/>
    <p:sldId id="27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13337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08" y="3052552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41024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7" y="396839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41024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5209" y="6484546"/>
            <a:ext cx="47486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+mn-lt"/>
              </a:rPr>
              <a:t>19. 03</a:t>
            </a:r>
            <a:r>
              <a:rPr lang="en-US" altLang="ko-KR" sz="1500" smtClean="0">
                <a:solidFill>
                  <a:schemeClr val="bg1"/>
                </a:solidFill>
                <a:latin typeface="+mn-lt"/>
              </a:rPr>
              <a:t>. 09. CHAM 64x128 CPA</a:t>
            </a:r>
            <a:r>
              <a:rPr lang="ko-KR" altLang="en-US" sz="1500" smtClean="0">
                <a:solidFill>
                  <a:schemeClr val="bg1"/>
                </a:solidFill>
                <a:latin typeface="+mn-lt"/>
              </a:rPr>
              <a:t>공격 및 마스킹 기법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366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1500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ko-KR" altLang="en-US" sz="150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500" smtClean="0">
                <a:solidFill>
                  <a:schemeClr val="bg1"/>
                </a:solidFill>
                <a:latin typeface="+mn-lt"/>
              </a:rPr>
              <a:t>(10)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날짜 및 제목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smtClean="0"/>
              <a:t>CHAM</a:t>
            </a:r>
            <a:r>
              <a:rPr lang="ko-KR" altLang="en-US" sz="5400" smtClean="0"/>
              <a:t>에 대한 </a:t>
            </a:r>
            <a:r>
              <a:rPr lang="en-US" altLang="ko-KR" sz="5400" smtClean="0"/>
              <a:t>CPA</a:t>
            </a:r>
            <a:r>
              <a:rPr lang="ko-KR" altLang="en-US" sz="5400" smtClean="0"/>
              <a:t>공격</a:t>
            </a:r>
            <a:r>
              <a:rPr lang="en-US" altLang="ko-KR" sz="5400"/>
              <a:t> </a:t>
            </a:r>
            <a:r>
              <a:rPr lang="ko-KR" altLang="en-US" sz="5400" smtClean="0"/>
              <a:t>및 마스킹 적용 방안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/>
          </a:p>
          <a:p>
            <a:r>
              <a:rPr lang="en-US" altLang="ko-KR" smtClean="0"/>
              <a:t>IT</a:t>
            </a:r>
            <a:r>
              <a:rPr lang="ko-KR" altLang="en-US" smtClean="0"/>
              <a:t>융합공학부 </a:t>
            </a:r>
            <a:r>
              <a:rPr lang="ko-KR" altLang="en-US" smtClean="0"/>
              <a:t>안규황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https://youtu.be/m0zwNH65igM</a:t>
            </a:r>
            <a:endParaRPr lang="en-US" altLang="ko-KR" smtClean="0"/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CHAM 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smtClean="0"/>
              <a:t>CPA </a:t>
            </a:r>
            <a:r>
              <a:rPr lang="ko-KR" altLang="en-US" smtClean="0"/>
              <a:t>공격을 이용한 </a:t>
            </a:r>
            <a:r>
              <a:rPr lang="en-US" altLang="ko-KR" smtClean="0"/>
              <a:t>LEA </a:t>
            </a:r>
            <a:r>
              <a:rPr lang="ko-KR" altLang="en-US" smtClean="0"/>
              <a:t>공격 방법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CPA </a:t>
            </a:r>
            <a:r>
              <a:rPr lang="ko-KR" altLang="en-US"/>
              <a:t>공격을 이용한 </a:t>
            </a:r>
            <a:r>
              <a:rPr lang="en-US" altLang="ko-KR" smtClean="0"/>
              <a:t>CHAM </a:t>
            </a:r>
            <a:r>
              <a:rPr lang="ko-KR" altLang="en-US"/>
              <a:t>공격 </a:t>
            </a:r>
            <a:r>
              <a:rPr lang="ko-KR" altLang="en-US" smtClean="0"/>
              <a:t>방법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/>
              <a:t>마스킹 </a:t>
            </a:r>
            <a:r>
              <a:rPr lang="ko-KR" altLang="en-US" smtClean="0"/>
              <a:t>기법</a:t>
            </a:r>
            <a:r>
              <a:rPr lang="en-US" altLang="ko-KR" smtClean="0"/>
              <a:t> </a:t>
            </a:r>
            <a:r>
              <a:rPr lang="ko-KR" altLang="en-US" smtClean="0"/>
              <a:t>적용 방안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CHAM </a:t>
            </a:r>
            <a:r>
              <a:rPr lang="ko-KR" altLang="en-US" smtClean="0"/>
              <a:t>구동 방식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8649" y="2254289"/>
            <a:ext cx="4330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2017</a:t>
            </a:r>
            <a:r>
              <a:rPr lang="ko-KR" altLang="en-US" smtClean="0"/>
              <a:t>년 국가보안기술연구소 소속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팀에 의해 만들어진 초 경량 블록암호</a:t>
            </a:r>
            <a:endParaRPr lang="en-US" altLang="ko-KR" smtClean="0"/>
          </a:p>
          <a:p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/>
          </a:p>
          <a:p>
            <a:r>
              <a:rPr lang="en-US" altLang="ko-KR" smtClean="0"/>
              <a:t>CHAM</a:t>
            </a:r>
            <a:r>
              <a:rPr lang="ko-KR" altLang="en-US" smtClean="0"/>
              <a:t>은 </a:t>
            </a:r>
            <a:r>
              <a:rPr lang="en-US" altLang="ko-KR" smtClean="0"/>
              <a:t>3</a:t>
            </a:r>
            <a:r>
              <a:rPr lang="ko-KR" altLang="en-US" smtClean="0"/>
              <a:t>가지 암호화 모드를 제공</a:t>
            </a:r>
            <a:endParaRPr lang="en-US" altLang="ko-KR" smtClean="0"/>
          </a:p>
          <a:p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/>
          </a:p>
          <a:p>
            <a:r>
              <a:rPr lang="en-US" altLang="ko-KR" smtClean="0"/>
              <a:t>CHAM</a:t>
            </a:r>
            <a:r>
              <a:rPr lang="ko-KR" altLang="en-US" smtClean="0"/>
              <a:t>은 암호화 및 복호화에 있어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ARX</a:t>
            </a:r>
            <a:r>
              <a:rPr lang="ko-KR" altLang="en-US" smtClean="0"/>
              <a:t>구조를 따른다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Addition, Rotation, eXclusie-or</a:t>
            </a:r>
            <a:r>
              <a:rPr lang="ko-KR" altLang="en-US" smtClean="0"/>
              <a:t>만 사용</a:t>
            </a:r>
            <a:endParaRPr lang="ko-KR" altLang="en-US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09386"/>
              </p:ext>
            </p:extLst>
          </p:nvPr>
        </p:nvGraphicFramePr>
        <p:xfrm>
          <a:off x="4862946" y="1576402"/>
          <a:ext cx="7042728" cy="42180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5221">
                  <a:extLst>
                    <a:ext uri="{9D8B030D-6E8A-4147-A177-3AD203B41FA5}">
                      <a16:colId xmlns:a16="http://schemas.microsoft.com/office/drawing/2014/main" val="1727673440"/>
                    </a:ext>
                  </a:extLst>
                </a:gridCol>
                <a:gridCol w="1092355">
                  <a:extLst>
                    <a:ext uri="{9D8B030D-6E8A-4147-A177-3AD203B41FA5}">
                      <a16:colId xmlns:a16="http://schemas.microsoft.com/office/drawing/2014/main" val="206033078"/>
                    </a:ext>
                  </a:extLst>
                </a:gridCol>
                <a:gridCol w="1173788">
                  <a:extLst>
                    <a:ext uri="{9D8B030D-6E8A-4147-A177-3AD203B41FA5}">
                      <a16:colId xmlns:a16="http://schemas.microsoft.com/office/drawing/2014/main" val="3802371750"/>
                    </a:ext>
                  </a:extLst>
                </a:gridCol>
                <a:gridCol w="1173788">
                  <a:extLst>
                    <a:ext uri="{9D8B030D-6E8A-4147-A177-3AD203B41FA5}">
                      <a16:colId xmlns:a16="http://schemas.microsoft.com/office/drawing/2014/main" val="2911676950"/>
                    </a:ext>
                  </a:extLst>
                </a:gridCol>
                <a:gridCol w="1173788">
                  <a:extLst>
                    <a:ext uri="{9D8B030D-6E8A-4147-A177-3AD203B41FA5}">
                      <a16:colId xmlns:a16="http://schemas.microsoft.com/office/drawing/2014/main" val="1600174287"/>
                    </a:ext>
                  </a:extLst>
                </a:gridCol>
                <a:gridCol w="1173788">
                  <a:extLst>
                    <a:ext uri="{9D8B030D-6E8A-4147-A177-3AD203B41FA5}">
                      <a16:colId xmlns:a16="http://schemas.microsoft.com/office/drawing/2014/main" val="3316303021"/>
                    </a:ext>
                  </a:extLst>
                </a:gridCol>
              </a:tblGrid>
              <a:tr h="105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Cipher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n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k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r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w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k/w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426303"/>
                  </a:ext>
                </a:extLst>
              </a:tr>
              <a:tr h="105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CHAM</a:t>
                      </a:r>
                      <a:br>
                        <a:rPr lang="en-US" altLang="ko-KR" sz="2000" smtClean="0"/>
                      </a:br>
                      <a:r>
                        <a:rPr lang="en-US" altLang="ko-KR" sz="2000" smtClean="0"/>
                        <a:t>-64/128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64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128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80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16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8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805778"/>
                  </a:ext>
                </a:extLst>
              </a:tr>
              <a:tr h="105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CHAM</a:t>
                      </a:r>
                      <a:br>
                        <a:rPr lang="en-US" altLang="ko-KR" sz="2000" smtClean="0"/>
                      </a:br>
                      <a:r>
                        <a:rPr lang="en-US" altLang="ko-KR" sz="2000" smtClean="0"/>
                        <a:t>-128/128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128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128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80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32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4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226719"/>
                  </a:ext>
                </a:extLst>
              </a:tr>
              <a:tr h="105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CHAM</a:t>
                      </a:r>
                      <a:br>
                        <a:rPr lang="en-US" altLang="ko-KR" sz="2000" smtClean="0"/>
                      </a:br>
                      <a:r>
                        <a:rPr lang="en-US" altLang="ko-KR" sz="2000" smtClean="0"/>
                        <a:t>-128/256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128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256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96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32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/>
                        <a:t>8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476659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9210502" y="1145515"/>
            <a:ext cx="2876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n</a:t>
            </a:r>
            <a:r>
              <a:rPr lang="en-US" altLang="ko-KR" sz="1050" smtClean="0"/>
              <a:t>: </a:t>
            </a:r>
            <a:r>
              <a:rPr lang="ko-KR" altLang="en-US" sz="1050" smtClean="0"/>
              <a:t>평문 블록의 비트 길이</a:t>
            </a:r>
            <a:r>
              <a:rPr lang="en-US" altLang="ko-KR" sz="1050" smtClean="0"/>
              <a:t>, k: </a:t>
            </a:r>
            <a:r>
              <a:rPr lang="ko-KR" altLang="en-US" sz="1050" smtClean="0"/>
              <a:t>키의 비트 길이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050" smtClean="0"/>
              <a:t>r: </a:t>
            </a:r>
            <a:r>
              <a:rPr lang="ko-KR" altLang="en-US" sz="1050" smtClean="0"/>
              <a:t>라운드 횟수</a:t>
            </a:r>
            <a:r>
              <a:rPr lang="en-US" altLang="ko-KR" sz="1050" smtClean="0"/>
              <a:t>, k/w: </a:t>
            </a:r>
            <a:r>
              <a:rPr lang="ko-KR" altLang="en-US" sz="1050" smtClean="0"/>
              <a:t>분할 된 키 워드의 수</a:t>
            </a:r>
            <a:endParaRPr lang="ko-KR" altLang="en-US" sz="1050"/>
          </a:p>
        </p:txBody>
      </p:sp>
      <p:sp>
        <p:nvSpPr>
          <p:cNvPr id="73" name="직사각형 72"/>
          <p:cNvSpPr/>
          <p:nvPr/>
        </p:nvSpPr>
        <p:spPr>
          <a:xfrm>
            <a:off x="2963622" y="6141593"/>
            <a:ext cx="85245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</a:pPr>
            <a:r>
              <a:rPr lang="en-US" altLang="ko-KR" sz="700" kern="0" spc="-50">
                <a:solidFill>
                  <a:srgbClr val="000000"/>
                </a:solidFill>
                <a:latin typeface="한양신명조"/>
                <a:ea typeface="신명 중명조"/>
              </a:rPr>
              <a:t>B.W. Koo, D. Roh, H. Kim, Y. Jung, D. G. Lee, D. Kwon, “CHAM: A Family of Lightweight Block Ciphers for Resource-Constrained Devices.” </a:t>
            </a:r>
            <a:r>
              <a:rPr lang="en-US" altLang="ko-KR" sz="700" i="1" kern="0" spc="-50">
                <a:solidFill>
                  <a:srgbClr val="000000"/>
                </a:solidFill>
                <a:latin typeface="한양신명조"/>
                <a:ea typeface="신명 중명조"/>
              </a:rPr>
              <a:t>International Conference on Information Security and Cryptology</a:t>
            </a:r>
            <a:r>
              <a:rPr lang="en-US" altLang="ko-KR" sz="700" kern="0" spc="-50">
                <a:solidFill>
                  <a:srgbClr val="000000"/>
                </a:solidFill>
                <a:latin typeface="한양신명조"/>
                <a:ea typeface="신명 중명조"/>
              </a:rPr>
              <a:t>. Springer, Cham, 2017.</a:t>
            </a:r>
            <a:endParaRPr lang="en-US" altLang="ko-KR" sz="700" kern="0" spc="-50">
              <a:solidFill>
                <a:srgbClr val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04633" y="308057"/>
            <a:ext cx="10291952" cy="7277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CHAM </a:t>
            </a:r>
            <a:r>
              <a:rPr lang="ko-KR" altLang="en-US" smtClean="0"/>
              <a:t>구동 방식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13" y="1709234"/>
            <a:ext cx="3978939" cy="353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4276" y="1524568"/>
            <a:ext cx="377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Round key </a:t>
            </a:r>
            <a:r>
              <a:rPr lang="ko-KR" altLang="en-US" smtClean="0"/>
              <a:t>발생 구조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64" y="1747610"/>
            <a:ext cx="7726174" cy="443857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504633" y="308057"/>
            <a:ext cx="10291952" cy="7277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CHAM </a:t>
            </a:r>
            <a:r>
              <a:rPr lang="ko-KR" altLang="en-US" smtClean="0"/>
              <a:t>구동 방식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327" y="1345028"/>
            <a:ext cx="377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CHAM </a:t>
            </a:r>
            <a:r>
              <a:rPr lang="ko-KR" altLang="en-US" smtClean="0"/>
              <a:t>라운드 별 동작 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04633" y="308057"/>
            <a:ext cx="10291952" cy="7277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LEA </a:t>
            </a:r>
            <a:r>
              <a:rPr lang="ko-KR" altLang="en-US" smtClean="0"/>
              <a:t>공격 방법</a:t>
            </a:r>
            <a:r>
              <a:rPr lang="en-US" altLang="ko-KR" smtClean="0"/>
              <a:t>(</a:t>
            </a:r>
            <a:r>
              <a:rPr lang="ko-KR" altLang="en-US" smtClean="0"/>
              <a:t>평문 </a:t>
            </a:r>
            <a:r>
              <a:rPr lang="en-US" altLang="ko-KR" smtClean="0"/>
              <a:t>+ </a:t>
            </a:r>
            <a:r>
              <a:rPr lang="ko-KR" altLang="en-US" smtClean="0"/>
              <a:t>암호문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616896"/>
            <a:ext cx="3496153" cy="3654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90" y="1616896"/>
            <a:ext cx="7250243" cy="37032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5490" y="6101542"/>
            <a:ext cx="7107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박진학</a:t>
            </a:r>
            <a:r>
              <a:rPr lang="en-US" altLang="ko-KR" sz="900" smtClean="0"/>
              <a:t>, </a:t>
            </a:r>
            <a:r>
              <a:rPr lang="ko-KR" altLang="en-US" sz="900" smtClean="0"/>
              <a:t>김태종</a:t>
            </a:r>
            <a:r>
              <a:rPr lang="en-US" altLang="ko-KR" sz="900" smtClean="0"/>
              <a:t>, </a:t>
            </a:r>
            <a:r>
              <a:rPr lang="ko-KR" altLang="en-US" sz="900" smtClean="0"/>
              <a:t>안현진</a:t>
            </a:r>
            <a:r>
              <a:rPr lang="en-US" altLang="ko-KR" sz="900" smtClean="0"/>
              <a:t>, </a:t>
            </a:r>
            <a:r>
              <a:rPr lang="ko-KR" altLang="en-US" sz="900" smtClean="0"/>
              <a:t>원유승</a:t>
            </a:r>
            <a:r>
              <a:rPr lang="en-US" altLang="ko-KR" sz="900" smtClean="0"/>
              <a:t>, </a:t>
            </a:r>
            <a:r>
              <a:rPr lang="ko-KR" altLang="en-US" sz="900" smtClean="0"/>
              <a:t>한동국 </a:t>
            </a:r>
            <a:r>
              <a:rPr lang="en-US" altLang="ko-KR" sz="900" smtClean="0"/>
              <a:t>LEA</a:t>
            </a:r>
            <a:r>
              <a:rPr lang="ko-KR" altLang="en-US" sz="900" smtClean="0"/>
              <a:t>에 대한 부채널 분석 및 대응방법</a:t>
            </a:r>
            <a:r>
              <a:rPr lang="en-US" altLang="ko-KR" sz="900" smtClean="0"/>
              <a:t>, </a:t>
            </a:r>
            <a:r>
              <a:rPr lang="ko-KR" altLang="en-US" sz="900" smtClean="0"/>
              <a:t>정보보호학회논문지 </a:t>
            </a:r>
            <a:r>
              <a:rPr lang="en-US" altLang="ko-KR" sz="900" smtClean="0"/>
              <a:t>25(2), 2015.4, 449-456(8 pages)</a:t>
            </a:r>
            <a:endParaRPr lang="ko-KR" alt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9901283" y="1355286"/>
            <a:ext cx="18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smtClean="0"/>
              <a:t>※</a:t>
            </a:r>
            <a:r>
              <a:rPr lang="ko-KR" altLang="en-US" sz="1050" smtClean="0"/>
              <a:t>참조 논문에서 그림 발췌</a:t>
            </a:r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96715" y="5517277"/>
                <a:ext cx="450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𝑅𝑂𝑅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5" y="5517277"/>
                <a:ext cx="4507788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8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04633" y="308057"/>
            <a:ext cx="10291952" cy="7277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CHAM </a:t>
            </a:r>
            <a:r>
              <a:rPr lang="ko-KR" altLang="en-US" smtClean="0"/>
              <a:t>공격 방법</a:t>
            </a:r>
            <a:r>
              <a:rPr lang="en-US" altLang="ko-KR" smtClean="0"/>
              <a:t>(</a:t>
            </a:r>
            <a:r>
              <a:rPr lang="ko-KR" altLang="en-US" smtClean="0"/>
              <a:t>평문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33" y="1238973"/>
            <a:ext cx="8920423" cy="4865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8098" y="5603917"/>
                <a:ext cx="3713355" cy="338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⊞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𝑅𝑂𝐿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 </m:t>
                      </m:r>
                      <m:acc>
                        <m:accPr>
                          <m:chr m:val="̅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𝑅𝐾</m:t>
                          </m:r>
                        </m:e>
                      </m:acc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98" y="5603917"/>
                <a:ext cx="3713355" cy="338554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04633" y="308057"/>
            <a:ext cx="10291952" cy="7277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CHAM </a:t>
            </a:r>
            <a:r>
              <a:rPr lang="ko-KR" altLang="en-US" smtClean="0"/>
              <a:t>공격 방법</a:t>
            </a:r>
            <a:r>
              <a:rPr lang="en-US" altLang="ko-KR" smtClean="0"/>
              <a:t>(</a:t>
            </a:r>
            <a:r>
              <a:rPr lang="ko-KR" altLang="en-US" smtClean="0"/>
              <a:t>주의할 점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797"/>
            <a:ext cx="6985633" cy="381034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50114"/>
              </p:ext>
            </p:extLst>
          </p:nvPr>
        </p:nvGraphicFramePr>
        <p:xfrm>
          <a:off x="6985633" y="1848605"/>
          <a:ext cx="5162202" cy="35237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056">
                  <a:extLst>
                    <a:ext uri="{9D8B030D-6E8A-4147-A177-3AD203B41FA5}">
                      <a16:colId xmlns:a16="http://schemas.microsoft.com/office/drawing/2014/main" val="1727673440"/>
                    </a:ext>
                  </a:extLst>
                </a:gridCol>
                <a:gridCol w="800678">
                  <a:extLst>
                    <a:ext uri="{9D8B030D-6E8A-4147-A177-3AD203B41FA5}">
                      <a16:colId xmlns:a16="http://schemas.microsoft.com/office/drawing/2014/main" val="206033078"/>
                    </a:ext>
                  </a:extLst>
                </a:gridCol>
                <a:gridCol w="860367">
                  <a:extLst>
                    <a:ext uri="{9D8B030D-6E8A-4147-A177-3AD203B41FA5}">
                      <a16:colId xmlns:a16="http://schemas.microsoft.com/office/drawing/2014/main" val="3802371750"/>
                    </a:ext>
                  </a:extLst>
                </a:gridCol>
                <a:gridCol w="860367">
                  <a:extLst>
                    <a:ext uri="{9D8B030D-6E8A-4147-A177-3AD203B41FA5}">
                      <a16:colId xmlns:a16="http://schemas.microsoft.com/office/drawing/2014/main" val="2911676950"/>
                    </a:ext>
                  </a:extLst>
                </a:gridCol>
                <a:gridCol w="860367">
                  <a:extLst>
                    <a:ext uri="{9D8B030D-6E8A-4147-A177-3AD203B41FA5}">
                      <a16:colId xmlns:a16="http://schemas.microsoft.com/office/drawing/2014/main" val="1600174287"/>
                    </a:ext>
                  </a:extLst>
                </a:gridCol>
                <a:gridCol w="860367">
                  <a:extLst>
                    <a:ext uri="{9D8B030D-6E8A-4147-A177-3AD203B41FA5}">
                      <a16:colId xmlns:a16="http://schemas.microsoft.com/office/drawing/2014/main" val="3316303021"/>
                    </a:ext>
                  </a:extLst>
                </a:gridCol>
              </a:tblGrid>
              <a:tr h="880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Cipher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k/w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426303"/>
                  </a:ext>
                </a:extLst>
              </a:tr>
              <a:tr h="880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CHAM</a:t>
                      </a:r>
                      <a:br>
                        <a:rPr lang="en-US" altLang="ko-KR" sz="1400" smtClean="0"/>
                      </a:br>
                      <a:r>
                        <a:rPr lang="en-US" altLang="ko-KR" sz="1400" smtClean="0"/>
                        <a:t>-64/128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64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128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80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8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805778"/>
                  </a:ext>
                </a:extLst>
              </a:tr>
              <a:tr h="880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CHAM</a:t>
                      </a:r>
                      <a:br>
                        <a:rPr lang="en-US" altLang="ko-KR" sz="1400" smtClean="0"/>
                      </a:br>
                      <a:r>
                        <a:rPr lang="en-US" altLang="ko-KR" sz="1400" smtClean="0"/>
                        <a:t>-128/128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128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128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80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226719"/>
                  </a:ext>
                </a:extLst>
              </a:tr>
              <a:tr h="880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CHAM</a:t>
                      </a:r>
                      <a:br>
                        <a:rPr lang="en-US" altLang="ko-KR" sz="1400" smtClean="0"/>
                      </a:br>
                      <a:r>
                        <a:rPr lang="en-US" altLang="ko-KR" sz="1400" smtClean="0"/>
                        <a:t>-128/256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128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256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96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8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4766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224" y="1436910"/>
            <a:ext cx="2876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n</a:t>
            </a:r>
            <a:r>
              <a:rPr lang="en-US" altLang="ko-KR" sz="1050" smtClean="0"/>
              <a:t>: </a:t>
            </a:r>
            <a:r>
              <a:rPr lang="ko-KR" altLang="en-US" sz="1050" smtClean="0"/>
              <a:t>평문 블록의 비트 길이</a:t>
            </a:r>
            <a:r>
              <a:rPr lang="en-US" altLang="ko-KR" sz="1050" smtClean="0"/>
              <a:t>, k: </a:t>
            </a:r>
            <a:r>
              <a:rPr lang="ko-KR" altLang="en-US" sz="1050" smtClean="0"/>
              <a:t>키의 비트 길이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050" smtClean="0"/>
              <a:t>r: </a:t>
            </a:r>
            <a:r>
              <a:rPr lang="ko-KR" altLang="en-US" sz="1050" smtClean="0"/>
              <a:t>라운드 횟수</a:t>
            </a:r>
            <a:r>
              <a:rPr lang="en-US" altLang="ko-KR" sz="1050" smtClean="0"/>
              <a:t>, k/w: </a:t>
            </a:r>
            <a:r>
              <a:rPr lang="ko-KR" altLang="en-US" sz="1050" smtClean="0"/>
              <a:t>분할 된 키 워드의 수</a:t>
            </a:r>
            <a:endParaRPr lang="ko-KR" altLang="en-US" sz="1050"/>
          </a:p>
        </p:txBody>
      </p:sp>
      <p:sp>
        <p:nvSpPr>
          <p:cNvPr id="8" name="직사각형 7"/>
          <p:cNvSpPr/>
          <p:nvPr/>
        </p:nvSpPr>
        <p:spPr>
          <a:xfrm>
            <a:off x="11407698" y="1848605"/>
            <a:ext cx="740137" cy="3523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04633" y="308057"/>
            <a:ext cx="10291952" cy="7277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마스킹 기법 적용 방안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66" y="1435592"/>
            <a:ext cx="8185872" cy="4430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83338" y="1311931"/>
                <a:ext cx="1812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ea typeface="Cambria Math" panose="02040503050406030204" pitchFamily="18" charset="0"/>
                  </a:rPr>
                  <a:t>BtoA: ‘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ko-KR" smtClean="0"/>
                  <a:t>’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‘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⊟</m:t>
                    </m:r>
                  </m:oMath>
                </a14:m>
                <a:r>
                  <a:rPr lang="en-US" altLang="ko-KR" smtClean="0">
                    <a:sym typeface="Wingdings" panose="05000000000000000000" pitchFamily="2" charset="2"/>
                  </a:rPr>
                  <a:t>’</a:t>
                </a:r>
                <a:br>
                  <a:rPr lang="en-US" altLang="ko-KR" smtClean="0">
                    <a:sym typeface="Wingdings" panose="05000000000000000000" pitchFamily="2" charset="2"/>
                  </a:rPr>
                </a:br>
                <a:r>
                  <a:rPr lang="en-US" altLang="ko-KR" smtClean="0">
                    <a:sym typeface="Wingdings" panose="05000000000000000000" pitchFamily="2" charset="2"/>
                  </a:rPr>
                  <a:t>AtoB: ‘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⊞</m:t>
                    </m:r>
                  </m:oMath>
                </a14:m>
                <a:r>
                  <a:rPr lang="en-US" altLang="ko-KR" smtClean="0"/>
                  <a:t>’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‘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⊕</m:t>
                    </m:r>
                  </m:oMath>
                </a14:m>
                <a:r>
                  <a:rPr lang="en-US" altLang="ko-KR" smtClean="0"/>
                  <a:t>’</a:t>
                </a:r>
                <a:endParaRPr lang="ko-KR" alt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38" y="1311931"/>
                <a:ext cx="1812176" cy="646331"/>
              </a:xfrm>
              <a:prstGeom prst="rect">
                <a:avLst/>
              </a:prstGeom>
              <a:blipFill>
                <a:blip r:embed="rId3"/>
                <a:stretch>
                  <a:fillRect l="-2694" t="-4717" r="-235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256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신명 중명조</vt:lpstr>
      <vt:lpstr>한양신명조</vt:lpstr>
      <vt:lpstr>함초롬돋움</vt:lpstr>
      <vt:lpstr>Arial</vt:lpstr>
      <vt:lpstr>Cambria Math</vt:lpstr>
      <vt:lpstr>Wingdings</vt:lpstr>
      <vt:lpstr>CryptoCraft 테마</vt:lpstr>
      <vt:lpstr>제목 테마</vt:lpstr>
      <vt:lpstr>CHAM에 대한 CPA공격 및 마스킹 적용 방안</vt:lpstr>
      <vt:lpstr>PowerPoint 프레젠테이션</vt:lpstr>
      <vt:lpstr>CHAM 구동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An, Kyu Hwang</cp:lastModifiedBy>
  <cp:revision>64</cp:revision>
  <dcterms:created xsi:type="dcterms:W3CDTF">2019-03-05T04:29:07Z</dcterms:created>
  <dcterms:modified xsi:type="dcterms:W3CDTF">2019-03-08T02:52:33Z</dcterms:modified>
</cp:coreProperties>
</file>