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8" autoAdjust="0"/>
    <p:restoredTop sz="94660"/>
  </p:normalViewPr>
  <p:slideViewPr>
    <p:cSldViewPr snapToGrid="0">
      <p:cViewPr>
        <p:scale>
          <a:sx n="204" d="100"/>
          <a:sy n="204" d="100"/>
        </p:scale>
        <p:origin x="504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1-22969-5_2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1-22969-5_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Improved Quantum Circuits for AES: </a:t>
            </a:r>
            <a:br>
              <a:rPr lang="en-US" altLang="ko-KR" sz="2800" dirty="0"/>
            </a:br>
            <a:r>
              <a:rPr lang="en-US" altLang="ko-KR" sz="2800" dirty="0"/>
              <a:t>Reducing the Depth and the Number of Qubits</a:t>
            </a:r>
            <a:br>
              <a:rPr lang="en-US" altLang="ko-KR" sz="2800" dirty="0"/>
            </a:br>
            <a:r>
              <a:rPr lang="ko-KR" altLang="en-US" sz="2800" dirty="0"/>
              <a:t>논문리뷰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000" dirty="0"/>
              <a:t>https://</a:t>
            </a:r>
            <a:r>
              <a:rPr lang="en-US" altLang="ko-KR" sz="2000" dirty="0" err="1"/>
              <a:t>youtu.be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PneTVFnJ_oU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0B7C-4427-E3BC-E82F-CE04D77C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757FA87-0BAC-98A6-7B86-3911CEE763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Improved Combination of </a:t>
                </a:r>
                <a:r>
                  <a:rPr kumimoji="1" lang="en-US" altLang="ko-KR" sz="2800" dirty="0"/>
                  <a:t>S-box and S-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sz="2800" b="0" i="0" smtClean="0">
                            <a:latin typeface="Cambria Math" panose="02040503050406030204" pitchFamily="18" charset="0"/>
                          </a:rPr>
                          <m:t>box</m:t>
                        </m:r>
                      </m:e>
                      <m:sup>
                        <m:r>
                          <a:rPr kumimoji="1"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kumimoji="1" lang="en-US" altLang="ko-KR" sz="28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ko-KR" sz="2000" dirty="0">
                    <a:ea typeface="Cambria Math" panose="02040503050406030204" pitchFamily="18" charset="0"/>
                  </a:rPr>
                  <a:t>- </a:t>
                </a:r>
                <a:r>
                  <a:rPr kumimoji="1" lang="en-US" altLang="ko-KR" sz="2000" dirty="0" err="1">
                    <a:ea typeface="Cambria Math" panose="02040503050406030204" pitchFamily="18" charset="0"/>
                  </a:rPr>
                  <a:t>Jaques</a:t>
                </a:r>
                <a:r>
                  <a:rPr kumimoji="1" lang="en-US" altLang="ko-KR" sz="2000" dirty="0">
                    <a:ea typeface="Cambria Math" panose="02040503050406030204" pitchFamily="18" charset="0"/>
                  </a:rPr>
                  <a:t> et al. : pipeline architecture AES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>
                    <a:ea typeface="Cambria Math" panose="02040503050406030204" pitchFamily="18" charset="0"/>
                  </a:rPr>
                  <a:t>- Jang et al. : shallowed pipeline architecture [120+120=240 ancilla qubit]</a:t>
                </a:r>
              </a:p>
              <a:p>
                <a:pPr marL="457200" lvl="1" indent="0">
                  <a:buNone/>
                </a:pPr>
                <a:r>
                  <a:rPr kumimoji="1" lang="en-US" altLang="ko-KR" sz="2000" dirty="0">
                    <a:ea typeface="Cambria Math" panose="02040503050406030204" pitchFamily="18" charset="0"/>
                  </a:rPr>
                  <a:t>- This paper: combined architecture [74+24=98 ancilla qubit] (combined pipeline architecture with share technique to combine the S-box and </a:t>
                </a:r>
                <a:r>
                  <a:rPr kumimoji="1" lang="en-US" altLang="ko-KR" sz="2000" dirty="0"/>
                  <a:t>S-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sz="2000" b="0" i="0" smtClean="0">
                            <a:latin typeface="Cambria Math" panose="02040503050406030204" pitchFamily="18" charset="0"/>
                          </a:rPr>
                          <m:t>box</m:t>
                        </m:r>
                      </m:e>
                      <m:sup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en-US" altLang="ko-KR" sz="20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kumimoji="1" lang="en-US" altLang="ko-KR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757FA87-0BAC-98A6-7B86-3911CEE76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2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3A0C-7F5F-F2B4-62E8-4ACE2A9E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06B9C-13CD-B7F5-5039-C15D8FF620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Pipeline Architecture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 AES</a:t>
            </a:r>
          </a:p>
          <a:p>
            <a:pPr lvl="1"/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67C65C-43F4-7515-AE77-B08D8528B57B}"/>
              </a:ext>
            </a:extLst>
          </p:cNvPr>
          <p:cNvGrpSpPr/>
          <p:nvPr/>
        </p:nvGrpSpPr>
        <p:grpSpPr>
          <a:xfrm>
            <a:off x="2209800" y="2069263"/>
            <a:ext cx="7772400" cy="2239135"/>
            <a:chOff x="2396836" y="1965354"/>
            <a:chExt cx="7772400" cy="2239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2B14FD-E334-2AE5-67E3-79210CA3E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836" y="1965354"/>
              <a:ext cx="7772400" cy="182147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839059-238B-3B11-AB73-77915CEDA3AB}"/>
                </a:ext>
              </a:extLst>
            </p:cNvPr>
            <p:cNvSpPr txBox="1"/>
            <p:nvPr/>
          </p:nvSpPr>
          <p:spPr>
            <a:xfrm>
              <a:off x="4557758" y="3896712"/>
              <a:ext cx="30764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b="1" dirty="0"/>
                <a:t>&lt;Shallowed pipeline architecture&gt;</a:t>
              </a:r>
              <a:endParaRPr kumimoji="1" lang="ko-KR" altLang="en-US" sz="1400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D244BA2-F894-CE28-3512-01FECC24904A}"/>
              </a:ext>
            </a:extLst>
          </p:cNvPr>
          <p:cNvSpPr txBox="1"/>
          <p:nvPr/>
        </p:nvSpPr>
        <p:spPr>
          <a:xfrm>
            <a:off x="434835" y="5048503"/>
            <a:ext cx="11322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첫번째 </a:t>
            </a:r>
            <a:r>
              <a:rPr kumimoji="1" lang="en-US" altLang="ko-KR" dirty="0"/>
              <a:t>SB</a:t>
            </a:r>
            <a:r>
              <a:rPr kumimoji="1" lang="ko-KR" altLang="en-US" dirty="0"/>
              <a:t>에서 사용한 </a:t>
            </a:r>
            <a:r>
              <a:rPr kumimoji="1" lang="en-US" altLang="ko-KR" dirty="0"/>
              <a:t>120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ancilla qubit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SB </a:t>
            </a:r>
            <a:r>
              <a:rPr kumimoji="1" lang="ko-KR" altLang="en-US" dirty="0"/>
              <a:t>동작과 동시에 첫번째 </a:t>
            </a:r>
            <a:r>
              <a:rPr kumimoji="1" lang="en-US" altLang="ko-KR" dirty="0"/>
              <a:t>SB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하여</a:t>
            </a:r>
            <a:endParaRPr kumimoji="1" lang="en-US" altLang="ko-KR" dirty="0"/>
          </a:p>
          <a:p>
            <a:r>
              <a:rPr kumimoji="1" lang="en-US" altLang="ko-KR" dirty="0"/>
              <a:t>Depth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증가시키지 않음과 동시에 사용한 </a:t>
            </a:r>
            <a:r>
              <a:rPr kumimoji="1" lang="en-US" altLang="ko-KR" dirty="0"/>
              <a:t>ancilla qubit</a:t>
            </a:r>
            <a:r>
              <a:rPr kumimoji="1" lang="ko-KR" altLang="en-US" dirty="0"/>
              <a:t>을 리셋 시켜 세번째 </a:t>
            </a:r>
            <a:r>
              <a:rPr kumimoji="1" lang="en-US" altLang="ko-KR" dirty="0"/>
              <a:t>SB</a:t>
            </a:r>
            <a:r>
              <a:rPr kumimoji="1" lang="ko-KR" altLang="en-US" dirty="0"/>
              <a:t>에서 사용할 수 있도록 하여</a:t>
            </a:r>
            <a:endParaRPr kumimoji="1" lang="en-US" altLang="ko-KR" dirty="0"/>
          </a:p>
          <a:p>
            <a:r>
              <a:rPr kumimoji="1" lang="ko-KR" altLang="en-US" dirty="0"/>
              <a:t>총 사용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수를 줄임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홀수 </a:t>
            </a:r>
            <a:r>
              <a:rPr kumimoji="1" lang="en-US" altLang="ko-KR" dirty="0"/>
              <a:t>S-box/</a:t>
            </a:r>
            <a:r>
              <a:rPr kumimoji="1" lang="ko-KR" altLang="en-US" dirty="0"/>
              <a:t> 짝수 </a:t>
            </a:r>
            <a:r>
              <a:rPr kumimoji="1" lang="en-US" altLang="ko-KR" dirty="0"/>
              <a:t>S-box</a:t>
            </a:r>
            <a:r>
              <a:rPr kumimoji="1" lang="ko-KR" altLang="en-US" dirty="0"/>
              <a:t> 는 같은 </a:t>
            </a:r>
            <a:r>
              <a:rPr kumimoji="1" lang="en-US" altLang="ko-KR" dirty="0"/>
              <a:t>ancilla qubit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clean up </a:t>
            </a:r>
            <a:r>
              <a:rPr kumimoji="1" lang="ko-KR" altLang="en-US" dirty="0"/>
              <a:t>해서 사용함 </a:t>
            </a:r>
            <a:r>
              <a:rPr kumimoji="1" lang="en-US" altLang="ko-KR" dirty="0"/>
              <a:t>(2</a:t>
            </a:r>
            <a:r>
              <a:rPr kumimoji="1" lang="ko-KR" altLang="en-US" dirty="0"/>
              <a:t>세트*</a:t>
            </a:r>
            <a:r>
              <a:rPr kumimoji="1" lang="en-US" altLang="ko-KR" dirty="0"/>
              <a:t>120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ancilla qubit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152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3080E-A59B-D0F5-1EAC-41C738C6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5E0D4-66D8-632E-3815-70945BD04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Combined pipeline S-box</a:t>
            </a:r>
          </a:p>
          <a:p>
            <a:pPr lvl="1"/>
            <a:r>
              <a:rPr kumimoji="1" lang="ko-KR" altLang="en-US" dirty="0"/>
              <a:t>기존 기법에서는 </a:t>
            </a:r>
            <a:r>
              <a:rPr kumimoji="1" lang="en" altLang="ko-KR" dirty="0"/>
              <a:t>S-box</a:t>
            </a:r>
            <a:r>
              <a:rPr kumimoji="1" lang="ko-KR" altLang="en-US" dirty="0"/>
              <a:t>* 실행 중에 큐비트가 </a:t>
            </a:r>
            <a:r>
              <a:rPr kumimoji="1" lang="en-US" altLang="ko-KR" dirty="0"/>
              <a:t>clean up </a:t>
            </a:r>
            <a:r>
              <a:rPr kumimoji="1" lang="ko-KR" altLang="en-US" dirty="0"/>
              <a:t>되며 이러한 큐비트는 </a:t>
            </a:r>
            <a:r>
              <a:rPr kumimoji="1" lang="en" altLang="ko-KR" dirty="0"/>
              <a:t>S-box</a:t>
            </a:r>
            <a:r>
              <a:rPr kumimoji="1" lang="ko-KR" altLang="en-US" dirty="0"/>
              <a:t>에서 바로 사용</a:t>
            </a:r>
            <a:r>
              <a:rPr kumimoji="1" lang="en-US" altLang="ko-KR" dirty="0"/>
              <a:t>x </a:t>
            </a:r>
            <a:r>
              <a:rPr kumimoji="1" lang="en-US" altLang="ko-KR" dirty="0">
                <a:sym typeface="Wingdings" pitchFamily="2" charset="2"/>
              </a:rPr>
              <a:t> clean up </a:t>
            </a:r>
            <a:r>
              <a:rPr kumimoji="1" lang="ko-KR" altLang="en-US" dirty="0">
                <a:sym typeface="Wingdings" pitchFamily="2" charset="2"/>
              </a:rPr>
              <a:t>된 큐비트를 바로 사용할 수 있는 기법 </a:t>
            </a:r>
            <a:r>
              <a:rPr kumimoji="1" lang="en-US" altLang="ko-KR" b="1" dirty="0">
                <a:sym typeface="Wingdings" pitchFamily="2" charset="2"/>
              </a:rPr>
              <a:t>“share technique”</a:t>
            </a:r>
          </a:p>
          <a:p>
            <a:pPr marL="457200" lvl="1" indent="0">
              <a:buNone/>
            </a:pPr>
            <a:endParaRPr kumimoji="1" lang="en-US" altLang="ko-KR" b="1" dirty="0">
              <a:sym typeface="Wingdings" pitchFamily="2" charset="2"/>
            </a:endParaRPr>
          </a:p>
          <a:p>
            <a:pPr lvl="1"/>
            <a:r>
              <a:rPr kumimoji="1" lang="en-US" altLang="ko-KR" sz="2000" b="1" dirty="0">
                <a:sym typeface="Wingdings" pitchFamily="2" charset="2"/>
              </a:rPr>
              <a:t>Original pipeline: S-box / S-box*+</a:t>
            </a:r>
            <a:r>
              <a:rPr kumimoji="1" lang="en-US" altLang="ko-KR" sz="2000" b="1" dirty="0" err="1">
                <a:sym typeface="Wingdings" pitchFamily="2" charset="2"/>
              </a:rPr>
              <a:t>MixColumns</a:t>
            </a:r>
            <a:endParaRPr kumimoji="1" lang="en-US" altLang="ko-KR" sz="2000" b="1" dirty="0">
              <a:sym typeface="Wingdings" pitchFamily="2" charset="2"/>
            </a:endParaRPr>
          </a:p>
          <a:p>
            <a:pPr lvl="1"/>
            <a:r>
              <a:rPr kumimoji="1" lang="en-US" altLang="ko-KR" sz="2000" b="1" dirty="0"/>
              <a:t>Shallowed pipeline: </a:t>
            </a:r>
            <a:r>
              <a:rPr kumimoji="1" lang="en-US" altLang="ko-KR" sz="2000" b="1" dirty="0" err="1"/>
              <a:t>S-box+</a:t>
            </a:r>
            <a:r>
              <a:rPr kumimoji="1" lang="en-US" altLang="ko-KR" sz="2000" b="1" dirty="0" err="1">
                <a:sym typeface="Wingdings" pitchFamily="2" charset="2"/>
              </a:rPr>
              <a:t>S-box</a:t>
            </a:r>
            <a:r>
              <a:rPr kumimoji="1" lang="en-US" altLang="ko-KR" sz="2000" b="1" dirty="0">
                <a:sym typeface="Wingdings" pitchFamily="2" charset="2"/>
              </a:rPr>
              <a:t>* / </a:t>
            </a:r>
            <a:r>
              <a:rPr kumimoji="1" lang="en-US" altLang="ko-KR" sz="2000" b="1" dirty="0" err="1">
                <a:sym typeface="Wingdings" pitchFamily="2" charset="2"/>
              </a:rPr>
              <a:t>MixColumns</a:t>
            </a:r>
            <a:endParaRPr kumimoji="1" lang="en-US" altLang="ko-KR" sz="2000" b="1" dirty="0"/>
          </a:p>
          <a:p>
            <a:pPr lvl="1"/>
            <a:r>
              <a:rPr kumimoji="1" lang="en-US" altLang="ko-KR" sz="2000" b="1" dirty="0"/>
              <a:t>Combined : </a:t>
            </a:r>
            <a:r>
              <a:rPr kumimoji="1" lang="en-US" altLang="ko-KR" sz="2000" b="1" dirty="0" err="1"/>
              <a:t>S-box+</a:t>
            </a:r>
            <a:r>
              <a:rPr kumimoji="1" lang="en-US" altLang="ko-KR" sz="2000" b="1" dirty="0" err="1">
                <a:sym typeface="Wingdings" pitchFamily="2" charset="2"/>
              </a:rPr>
              <a:t>S-box</a:t>
            </a:r>
            <a:r>
              <a:rPr kumimoji="1" lang="en-US" altLang="ko-KR" sz="2000" b="1" dirty="0">
                <a:sym typeface="Wingdings" pitchFamily="2" charset="2"/>
              </a:rPr>
              <a:t>* (Combined) / </a:t>
            </a:r>
            <a:r>
              <a:rPr kumimoji="1" lang="en-US" altLang="ko-KR" sz="2000" b="1" dirty="0" err="1">
                <a:sym typeface="Wingdings" pitchFamily="2" charset="2"/>
              </a:rPr>
              <a:t>MixColumns</a:t>
            </a:r>
            <a:endParaRPr kumimoji="1"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8690F-43F2-8EA8-1B8A-58AD4ADF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52" y="3509621"/>
            <a:ext cx="4927948" cy="2475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458CE2-951B-962E-3407-D7C15677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" y="5077056"/>
            <a:ext cx="6307282" cy="14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2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E8C1-B2ED-7F2A-D501-279427A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Contribution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FE1203C-E3E5-F58B-1132-A2F20A50E21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sz="2400" dirty="0"/>
                  <a:t>Improved structure of S-box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120</a:t>
                </a:r>
                <a:r>
                  <a:rPr kumimoji="1" lang="ko-KR" altLang="en-US" sz="1800" dirty="0"/>
                  <a:t>개의 </a:t>
                </a:r>
                <a:r>
                  <a:rPr kumimoji="1" lang="en-US" altLang="ko-KR" sz="1800" dirty="0"/>
                  <a:t>ancilla qubit</a:t>
                </a:r>
                <a:r>
                  <a:rPr kumimoji="1" lang="ko-KR" altLang="en-US" sz="1800" dirty="0"/>
                  <a:t>과 </a:t>
                </a:r>
                <a:r>
                  <a:rPr kumimoji="1" lang="en-US" altLang="ko-KR" sz="1800" dirty="0"/>
                  <a:t>T-depth 4</a:t>
                </a:r>
                <a:r>
                  <a:rPr kumimoji="1" lang="ko-KR" altLang="en-US" sz="1800" dirty="0"/>
                  <a:t>로 </a:t>
                </a:r>
                <a:r>
                  <a:rPr kumimoji="1" lang="en-US" altLang="ko-KR" sz="1800" dirty="0"/>
                  <a:t>S-box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구현한 </a:t>
                </a:r>
                <a:r>
                  <a:rPr kumimoji="1" lang="en-US" altLang="ko-KR" sz="1800" dirty="0"/>
                  <a:t>Huang et al.[1]</a:t>
                </a:r>
                <a:r>
                  <a:rPr kumimoji="1" lang="ko-KR" altLang="en-US" sz="1800" dirty="0"/>
                  <a:t>의 연구결과를 개선함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mixing-XOR</a:t>
                </a:r>
                <a:r>
                  <a:rPr kumimoji="1" lang="ko-KR" altLang="en-US" sz="1800" dirty="0"/>
                  <a:t> 기법을 사용하여 </a:t>
                </a:r>
                <a:r>
                  <a:rPr kumimoji="1" lang="en-US" altLang="ko-KR" sz="1800" dirty="0"/>
                  <a:t>linear transformation </a:t>
                </a:r>
                <a:r>
                  <a:rPr kumimoji="1" lang="ko-KR" altLang="en-US" sz="1800" dirty="0"/>
                  <a:t>내에서 </a:t>
                </a:r>
                <a:r>
                  <a:rPr kumimoji="1" lang="en-US" altLang="ko-KR" sz="1800" dirty="0"/>
                  <a:t>idle qubit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식별하여 중간값 저장에 사용함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해당 기법을 통해 </a:t>
                </a:r>
                <a:r>
                  <a:rPr kumimoji="1" lang="en-US" altLang="ko-KR" sz="1800" dirty="0"/>
                  <a:t>depth</a:t>
                </a:r>
                <a:r>
                  <a:rPr kumimoji="1" lang="ko-KR" altLang="en-US" sz="1800" dirty="0"/>
                  <a:t>와 </a:t>
                </a:r>
                <a:r>
                  <a:rPr kumimoji="1" lang="en-US" altLang="ko-KR" sz="1800" dirty="0"/>
                  <a:t>qubit</a:t>
                </a:r>
                <a:r>
                  <a:rPr kumimoji="1" lang="ko-KR" altLang="en-US" sz="1800" dirty="0"/>
                  <a:t>을 줄여 </a:t>
                </a:r>
                <a:r>
                  <a:rPr kumimoji="1" lang="en-US" altLang="ko-KR" sz="1800" dirty="0"/>
                  <a:t>83</a:t>
                </a:r>
                <a:r>
                  <a:rPr kumimoji="1" lang="ko-KR" altLang="en-US" sz="1800" dirty="0"/>
                  <a:t>개의 </a:t>
                </a:r>
                <a:r>
                  <a:rPr kumimoji="1" lang="en-US" altLang="ko-KR" sz="1800" dirty="0"/>
                  <a:t>ancilla qubit</a:t>
                </a:r>
                <a:r>
                  <a:rPr kumimoji="1" lang="ko-KR" altLang="en-US" sz="1800" dirty="0"/>
                  <a:t>와 </a:t>
                </a:r>
                <a:r>
                  <a:rPr kumimoji="1" lang="en-US" altLang="ko-KR" sz="1800" dirty="0"/>
                  <a:t>T-depth 4</a:t>
                </a:r>
                <a:r>
                  <a:rPr kumimoji="1" lang="ko-KR" altLang="en-US" sz="1800" dirty="0"/>
                  <a:t>로 </a:t>
                </a:r>
                <a:r>
                  <a:rPr kumimoji="1" lang="en-US" altLang="ko-KR" sz="1800" dirty="0"/>
                  <a:t>AES S-box</a:t>
                </a:r>
                <a:r>
                  <a:rPr kumimoji="1" lang="ko-KR" altLang="en-US" sz="1800" dirty="0"/>
                  <a:t>을 구현함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1000" dirty="0"/>
              </a:p>
              <a:p>
                <a:r>
                  <a:rPr kumimoji="1" lang="en-US" altLang="ko-KR" sz="2400" dirty="0"/>
                  <a:t>Combination of S-box and S-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R" sz="2400" b="0" i="0" smtClean="0">
                            <a:latin typeface="Cambria Math" panose="02040503050406030204" pitchFamily="18" charset="0"/>
                          </a:rPr>
                          <m:t>box</m:t>
                        </m:r>
                      </m:e>
                      <m:sup>
                        <m:r>
                          <a:rPr kumimoji="1"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(reverse of S-box)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- 240</a:t>
                </a:r>
                <a:r>
                  <a:rPr kumimoji="1" lang="ko-KR" altLang="en-US" sz="1800" dirty="0"/>
                  <a:t>개의 </a:t>
                </a:r>
                <a:r>
                  <a:rPr kumimoji="1" lang="en-US" altLang="ko-KR" sz="1800" dirty="0"/>
                  <a:t>ancilla qubit</a:t>
                </a:r>
                <a:r>
                  <a:rPr kumimoji="1" lang="ko-KR" altLang="en-US" sz="1800" dirty="0"/>
                  <a:t>을 사용한 </a:t>
                </a:r>
                <a:r>
                  <a:rPr kumimoji="1" lang="en" altLang="ko-KR" sz="1800" dirty="0"/>
                  <a:t>shallowed </a:t>
                </a:r>
                <a:r>
                  <a:rPr kumimoji="1" lang="en" altLang="ko-KR" sz="1800" dirty="0" err="1"/>
                  <a:t>pipelin</a:t>
                </a:r>
                <a:r>
                  <a:rPr kumimoji="1" lang="en-US" altLang="ko-KR" sz="1800" dirty="0"/>
                  <a:t>e</a:t>
                </a:r>
                <a:r>
                  <a:rPr kumimoji="1" lang="ko-KR" altLang="en-US" sz="1800" dirty="0"/>
                  <a:t> 구조의 </a:t>
                </a:r>
                <a:r>
                  <a:rPr kumimoji="1" lang="en-US" altLang="ko-KR" sz="1800" dirty="0"/>
                  <a:t>Jang et al.[2]</a:t>
                </a:r>
                <a:r>
                  <a:rPr kumimoji="1" lang="ko-KR" altLang="en-US" sz="1800" dirty="0"/>
                  <a:t>의 연구결과를 개선함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" altLang="ko-KR" sz="1800" dirty="0"/>
                  <a:t>combined pipeline</a:t>
                </a:r>
                <a:r>
                  <a:rPr kumimoji="1" lang="ko-KR" altLang="en-US" sz="1800" dirty="0"/>
                  <a:t> 구조를 사용하여 </a:t>
                </a:r>
                <a:r>
                  <a:rPr kumimoji="1" lang="en-US" altLang="ko-KR" sz="1800" dirty="0"/>
                  <a:t>ancilla qubit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98</a:t>
                </a:r>
                <a:r>
                  <a:rPr kumimoji="1" lang="ko-KR" altLang="en-US" sz="1800" dirty="0"/>
                  <a:t>개로 </a:t>
                </a:r>
                <a:r>
                  <a:rPr kumimoji="1" lang="en-US" altLang="ko-KR" sz="1800" dirty="0"/>
                  <a:t>59%</a:t>
                </a:r>
                <a:r>
                  <a:rPr kumimoji="1" lang="ko-KR" altLang="en-US" sz="1800" dirty="0"/>
                  <a:t> 감소시킴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endParaRPr kumimoji="1" lang="en-US" altLang="ko-KR" sz="1000" dirty="0"/>
              </a:p>
              <a:p>
                <a:r>
                  <a:rPr kumimoji="1" lang="en-US" altLang="ko-KR" sz="2400" dirty="0"/>
                  <a:t>Improved quantum circuit for reduced circuit complexity.</a:t>
                </a:r>
              </a:p>
              <a:p>
                <a:pPr lvl="1">
                  <a:buFontTx/>
                  <a:buChar char="-"/>
                </a:pPr>
                <a:r>
                  <a:rPr kumimoji="1" lang="en-US" altLang="ko-KR" sz="1800" dirty="0"/>
                  <a:t>AES-128, AES-192, AES-256</a:t>
                </a:r>
                <a:r>
                  <a:rPr kumimoji="1" lang="ko-KR" altLang="en-US" sz="1800" dirty="0"/>
                  <a:t>에 대해 깊이 </a:t>
                </a:r>
                <a:r>
                  <a:rPr kumimoji="1" lang="en-US" altLang="ko-KR" sz="1800" dirty="0"/>
                  <a:t>730,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876,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1018</a:t>
                </a:r>
                <a:r>
                  <a:rPr kumimoji="1" lang="ko-KR" altLang="en-US" sz="1800" dirty="0"/>
                  <a:t> 만을 가짐</a:t>
                </a:r>
                <a:endParaRPr kumimoji="1" lang="en-US" altLang="ko-KR" sz="1800" dirty="0"/>
              </a:p>
              <a:p>
                <a:pPr lvl="1">
                  <a:buFontTx/>
                  <a:buChar char="-"/>
                </a:pPr>
                <a:r>
                  <a:rPr kumimoji="1" lang="en-US" altLang="ko-KR" sz="1800" dirty="0"/>
                  <a:t>Jang et al[2] </a:t>
                </a:r>
                <a:r>
                  <a:rPr kumimoji="1" lang="ko-KR" altLang="en-US" sz="1800" dirty="0"/>
                  <a:t>결과와 비교하여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수 및 </a:t>
                </a:r>
                <a:r>
                  <a:rPr kumimoji="1" lang="en-US" altLang="ko-KR" sz="1800" dirty="0"/>
                  <a:t>DW-cost</a:t>
                </a:r>
                <a:r>
                  <a:rPr kumimoji="1" lang="ko-KR" altLang="en-US" sz="1800" dirty="0"/>
                  <a:t>가 </a:t>
                </a:r>
                <a:r>
                  <a:rPr kumimoji="1" lang="en-US" altLang="ko-KR" sz="1800" dirty="0"/>
                  <a:t>AES-128, AES-192, AES-256</a:t>
                </a:r>
                <a:r>
                  <a:rPr kumimoji="1" lang="ko-KR" altLang="en-US" sz="1800" dirty="0"/>
                  <a:t>에서 각각 </a:t>
                </a:r>
                <a:r>
                  <a:rPr kumimoji="1" lang="en-US" altLang="ko-KR" sz="1800" dirty="0"/>
                  <a:t>42.4%, 41.2%, 36.5%</a:t>
                </a:r>
                <a:r>
                  <a:rPr kumimoji="1" lang="ko-KR" altLang="en-US" sz="1800" dirty="0"/>
                  <a:t> 감소했다</a:t>
                </a:r>
                <a:r>
                  <a:rPr kumimoji="1" lang="en-US" altLang="ko-KR" sz="1800" dirty="0"/>
                  <a:t>.</a:t>
                </a:r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FE1203C-E3E5-F58B-1132-A2F20A50E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A03155-59EB-3FE9-EFA6-977B732DC585}"/>
              </a:ext>
            </a:extLst>
          </p:cNvPr>
          <p:cNvSpPr txBox="1"/>
          <p:nvPr/>
        </p:nvSpPr>
        <p:spPr>
          <a:xfrm>
            <a:off x="-58994" y="6488668"/>
            <a:ext cx="119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/>
              <a:t>[1] Huang, Z., Sun, S.: Synthesizing quantum circuits of AES with lower T-depth and less qubits. In: Agrawal, S., Lin, D. (eds.) Advances in Cryptology - ASIACRYPT 2022 - 28th International Conference on the Theory and Application of Cryptology and Information Security, Taipei, Taiwan, December 5-9, 2022, Proceedings, Part III. Lecture Notes in Computer Science, vol. 13793, pp. 614–644. Springer (2022), </a:t>
            </a:r>
            <a:r>
              <a:rPr kumimoji="1" lang="en-US" altLang="ko-KR" sz="600" dirty="0">
                <a:hlinkClick r:id="rId3"/>
              </a:rPr>
              <a:t>https://doi.org/10.1007/978-3-031-22969-5_21</a:t>
            </a:r>
            <a:endParaRPr kumimoji="1" lang="en-US" altLang="ko-KR" sz="600" dirty="0"/>
          </a:p>
          <a:p>
            <a:r>
              <a:rPr kumimoji="1" lang="en-US" altLang="ko-KR" sz="600" dirty="0"/>
              <a:t>[2] Jang, K., </a:t>
            </a:r>
            <a:r>
              <a:rPr kumimoji="1" lang="en-US" altLang="ko-KR" sz="600" dirty="0" err="1"/>
              <a:t>Baksi</a:t>
            </a:r>
            <a:r>
              <a:rPr kumimoji="1" lang="en-US" altLang="ko-KR" sz="600" dirty="0"/>
              <a:t>, A., Song, G., Kim, H., </a:t>
            </a:r>
            <a:r>
              <a:rPr kumimoji="1" lang="en-US" altLang="ko-KR" sz="600" dirty="0" err="1"/>
              <a:t>Seo</a:t>
            </a:r>
            <a:r>
              <a:rPr kumimoji="1" lang="en-US" altLang="ko-KR" sz="600" dirty="0"/>
              <a:t>, H., Chattopadhyay, A.: Quantum analysis of AES. IACR </a:t>
            </a:r>
            <a:r>
              <a:rPr kumimoji="1" lang="en-US" altLang="ko-KR" sz="600" dirty="0" err="1"/>
              <a:t>Cryptol</a:t>
            </a:r>
            <a:r>
              <a:rPr kumimoji="1" lang="en-US" altLang="ko-KR" sz="600" dirty="0"/>
              <a:t>. </a:t>
            </a:r>
            <a:r>
              <a:rPr kumimoji="1" lang="en-US" altLang="ko-KR" sz="600" dirty="0" err="1"/>
              <a:t>ePrint</a:t>
            </a:r>
            <a:r>
              <a:rPr kumimoji="1" lang="en-US" altLang="ko-KR" sz="600" dirty="0"/>
              <a:t> Arch. p. 683 (2022)</a:t>
            </a:r>
          </a:p>
        </p:txBody>
      </p:sp>
    </p:spTree>
    <p:extLst>
      <p:ext uri="{BB962C8B-B14F-4D97-AF65-F5344CB8AC3E}">
        <p14:creationId xmlns:p14="http://schemas.microsoft.com/office/powerpoint/2010/main" val="218257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502-A702-D81C-B40F-EBED5B6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Contribution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C6589-C7FB-F460-DAB1-4A19E8D90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sz="2200" dirty="0"/>
              <a:t>Introducing AND gates into the zig-zag architecture.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- Huang et al.[1]</a:t>
            </a:r>
            <a:r>
              <a:rPr kumimoji="1" lang="ko-KR" altLang="en-US" sz="1800" dirty="0"/>
              <a:t>이 </a:t>
            </a:r>
            <a:r>
              <a:rPr kumimoji="1" lang="en-US" altLang="ko-KR" sz="1800" dirty="0"/>
              <a:t>ASIACRYPT 2022</a:t>
            </a:r>
            <a:r>
              <a:rPr kumimoji="1" lang="ko-KR" altLang="en-US" sz="1800" dirty="0"/>
              <a:t>에서 소개한 양자회로를 수정함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-</a:t>
            </a:r>
            <a:r>
              <a:rPr kumimoji="1" lang="ko-KR" altLang="en-US" sz="1800" dirty="0"/>
              <a:t> 개선된 회로를 통해 양자회로 </a:t>
            </a:r>
            <a:r>
              <a:rPr kumimoji="1" lang="en-US" altLang="ko-KR" sz="1800" dirty="0"/>
              <a:t>depth</a:t>
            </a:r>
            <a:r>
              <a:rPr kumimoji="1" lang="ko-KR" altLang="en-US" sz="1800" dirty="0"/>
              <a:t>가 증가함에 따라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수의 상당한 감소를 이룸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-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round-in-place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zig-zag </a:t>
            </a:r>
            <a:r>
              <a:rPr kumimoji="1" lang="ko-KR" altLang="en-US" sz="1800" dirty="0"/>
              <a:t>구조를 </a:t>
            </a:r>
            <a:r>
              <a:rPr kumimoji="1" lang="ko-KR" altLang="en-US" sz="1800" dirty="0" err="1"/>
              <a:t>적용하므로써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Huang et al</a:t>
            </a:r>
            <a:r>
              <a:rPr kumimoji="1" lang="ko-KR" altLang="en-US" sz="1800" dirty="0"/>
              <a:t> 연구결과와 비교했을 때 </a:t>
            </a:r>
            <a:r>
              <a:rPr kumimoji="1" lang="en-US" altLang="ko-KR" sz="1800" dirty="0"/>
              <a:t>DW-cost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204,800</a:t>
            </a:r>
            <a:r>
              <a:rPr kumimoji="1" lang="ko-KR" altLang="en-US" sz="1800" dirty="0"/>
              <a:t>에서 </a:t>
            </a:r>
            <a:r>
              <a:rPr kumimoji="1" lang="en-US" altLang="ko-KR" sz="1800" dirty="0"/>
              <a:t>132,800</a:t>
            </a:r>
            <a:r>
              <a:rPr kumimoji="1" lang="ko-KR" altLang="en-US" sz="1800" dirty="0" err="1"/>
              <a:t>으로</a:t>
            </a:r>
            <a:r>
              <a:rPr kumimoji="1" lang="ko-KR" altLang="en-US" sz="1800" dirty="0"/>
              <a:t> 감소하였다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B8D16-96AF-365F-6032-2994D5A7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35" y="2947361"/>
            <a:ext cx="6095530" cy="3702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C5098-B8DC-095C-A986-47C38A7D6EEF}"/>
              </a:ext>
            </a:extLst>
          </p:cNvPr>
          <p:cNvSpPr txBox="1"/>
          <p:nvPr/>
        </p:nvSpPr>
        <p:spPr>
          <a:xfrm>
            <a:off x="-58994" y="6571796"/>
            <a:ext cx="1194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/>
              <a:t>[1] Huang, Z., Sun, S.: Synthesizing quantum circuits of AES with lower T-depth and less qubits. In: Agrawal, S., Lin, D. (eds.) Advances in Cryptology - ASIACRYPT 2022 - 28th International Conference on the Theory and Application of Cryptology and Information Security, Taipei, Taiwan, December 5-9, 2022, Proceedings, Part III. Lecture Notes in Computer Science, vol. 13793, pp. 614–644. Springer (2022), </a:t>
            </a:r>
            <a:r>
              <a:rPr kumimoji="1" lang="en-US" altLang="ko-KR" sz="600" dirty="0">
                <a:hlinkClick r:id="rId3"/>
              </a:rPr>
              <a:t>https://doi.org/10.1007/978-3-031-22969-5_2</a:t>
            </a:r>
            <a:r>
              <a:rPr kumimoji="1" lang="en-US" altLang="ko-KR" sz="600" dirty="0">
                <a:hlinkClick r:id="rId3"/>
              </a:rPr>
              <a:t>1</a:t>
            </a:r>
            <a:endParaRPr kumimoji="1"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19348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5BDBB-3C8D-8535-C490-C87FA00F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(Advanced Encryption Standard)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F43463C-A4CF-F49B-5F41-66836FEE44D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000" dirty="0"/>
                  <a:t>AES</a:t>
                </a:r>
                <a:r>
                  <a:rPr kumimoji="1" lang="ko-KR" altLang="en-US" sz="2000" dirty="0"/>
                  <a:t>는 </a:t>
                </a:r>
                <a:r>
                  <a:rPr kumimoji="1" lang="en-US" altLang="ko-KR" sz="2000" dirty="0"/>
                  <a:t>NIST</a:t>
                </a:r>
                <a:r>
                  <a:rPr kumimoji="1" lang="ko-KR" altLang="en-US" sz="2000" dirty="0"/>
                  <a:t>에서 표준화 한 </a:t>
                </a:r>
                <a:r>
                  <a:rPr kumimoji="1" lang="en-US" altLang="ko-KR" sz="2000" dirty="0"/>
                  <a:t>128-bit (16 bytes)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state </a:t>
                </a:r>
                <a:r>
                  <a:rPr kumimoji="1" lang="ko-KR" altLang="en-US" sz="2000" dirty="0"/>
                  <a:t>의 블록암호</a:t>
                </a:r>
                <a:endParaRPr kumimoji="1" lang="en-US" altLang="ko-KR" sz="2000" dirty="0"/>
              </a:p>
              <a:p>
                <a:r>
                  <a:rPr kumimoji="1" lang="en-US" altLang="ko-KR" sz="2000" dirty="0"/>
                  <a:t>AES family: AES-128(10 round, 128-bit key), AES-192(12 rounds, 192-bit key), AES-256 (14 rounds, 256-bit key)</a:t>
                </a:r>
              </a:p>
              <a:p>
                <a:r>
                  <a:rPr kumimoji="1" lang="ko-KR" altLang="en-US" sz="2000" dirty="0"/>
                  <a:t>연산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 err="1"/>
                  <a:t>AddRoundKey</a:t>
                </a:r>
                <a:r>
                  <a:rPr kumimoji="1"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R" sz="2000" dirty="0"/>
                  <a:t> MixColumns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R" sz="2000" dirty="0"/>
                  <a:t> ShiftRows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R" sz="2000" dirty="0"/>
                  <a:t> SubBytes</a:t>
                </a:r>
              </a:p>
              <a:p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F43463C-A4CF-F49B-5F41-66836FEE4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53B12F2-5624-1A75-6F03-D222D74A4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622" y="2962636"/>
            <a:ext cx="8132755" cy="22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D950-DCCA-0D59-0BA5-F476ADC4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</a:t>
            </a:r>
            <a:r>
              <a:rPr kumimoji="1" lang="ko-KR" altLang="en-US" dirty="0"/>
              <a:t> </a:t>
            </a:r>
            <a:r>
              <a:rPr kumimoji="1" lang="en-US" altLang="ko-KR" dirty="0"/>
              <a:t>(Advanced Encryption Standard)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DC90D6-8DCC-5DCA-F913-CE9B25E4EA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000" b="1" dirty="0"/>
                  <a:t>AddRoundKey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각 </a:t>
                </a:r>
                <a:r>
                  <a:rPr kumimoji="1" lang="en-US" altLang="ko-KR" sz="2000" dirty="0"/>
                  <a:t>state</a:t>
                </a:r>
                <a:r>
                  <a:rPr kumimoji="1" lang="ko-KR" altLang="en-US" sz="2000" dirty="0"/>
                  <a:t>에 대해 </a:t>
                </a:r>
                <a:r>
                  <a:rPr kumimoji="1" lang="en-US" altLang="ko-KR" sz="2000" dirty="0"/>
                  <a:t>round key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함</a:t>
                </a:r>
                <a:endParaRPr kumimoji="1" lang="en-US" altLang="ko-KR" sz="2000" dirty="0"/>
              </a:p>
              <a:p>
                <a:r>
                  <a:rPr kumimoji="1" lang="en-US" altLang="ko-KR" sz="2000" b="1" dirty="0" err="1"/>
                  <a:t>ShiftRows</a:t>
                </a:r>
                <a:r>
                  <a:rPr kumimoji="1"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sz="2000" dirty="0"/>
                  <a:t>-</a:t>
                </a:r>
                <a:r>
                  <a:rPr kumimoji="1" lang="en-US" altLang="ko-KR" sz="2000" dirty="0" err="1"/>
                  <a:t>th</a:t>
                </a:r>
                <a:r>
                  <a:rPr kumimoji="1" lang="en-US" altLang="ko-KR" sz="2000" dirty="0"/>
                  <a:t> row 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=0,1,2,3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에 대해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ko-KR" altLang="en-US" sz="2000" dirty="0"/>
                  <a:t>만큼 왼쪽으로 </a:t>
                </a:r>
                <a:r>
                  <a:rPr kumimoji="1" lang="en-US" altLang="ko-KR" sz="2000" dirty="0"/>
                  <a:t>shift </a:t>
                </a:r>
                <a:r>
                  <a:rPr kumimoji="1" lang="ko-KR" altLang="en-US" sz="2000" dirty="0"/>
                  <a:t>시킴</a:t>
                </a:r>
                <a:endParaRPr kumimoji="1" lang="en-US" altLang="ko-KR" sz="2000" dirty="0"/>
              </a:p>
              <a:p>
                <a:r>
                  <a:rPr kumimoji="1" lang="en-US" altLang="ko-KR" sz="2000" b="1" dirty="0" err="1"/>
                  <a:t>SubBytes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각 </a:t>
                </a:r>
                <a:r>
                  <a:rPr kumimoji="1" lang="en-US" altLang="ko-KR" sz="2000" dirty="0"/>
                  <a:t>byte</a:t>
                </a:r>
                <a:r>
                  <a:rPr kumimoji="1" lang="ko-KR" altLang="en-US" sz="2000" dirty="0"/>
                  <a:t> 크기의 </a:t>
                </a:r>
                <a:r>
                  <a:rPr kumimoji="1" lang="en-US" altLang="ko-KR" sz="2000" dirty="0"/>
                  <a:t>state</a:t>
                </a:r>
                <a:r>
                  <a:rPr kumimoji="1" lang="ko-KR" altLang="en-US" sz="2000" dirty="0"/>
                  <a:t>에 대해 </a:t>
                </a:r>
                <a:r>
                  <a:rPr kumimoji="1" lang="en-US" altLang="ko-KR" sz="2000" dirty="0"/>
                  <a:t>8-bit S-box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병렬로 수행함 </a:t>
                </a:r>
                <a:r>
                  <a:rPr kumimoji="1" lang="en-US" altLang="ko-KR" sz="2000" dirty="0"/>
                  <a:t>(128bit</a:t>
                </a:r>
                <a:r>
                  <a:rPr kumimoji="1" lang="ko-KR" altLang="en-US" sz="2000" dirty="0"/>
                  <a:t>의 </a:t>
                </a:r>
                <a:r>
                  <a:rPr kumimoji="1" lang="en-US" altLang="ko-KR" sz="2000" dirty="0"/>
                  <a:t>state</a:t>
                </a:r>
                <a:r>
                  <a:rPr kumimoji="1" lang="ko-KR" altLang="en-US" sz="2000" dirty="0"/>
                  <a:t>는 </a:t>
                </a:r>
                <a:r>
                  <a:rPr kumimoji="1" lang="en-US" altLang="ko-KR" sz="2000" dirty="0"/>
                  <a:t>16</a:t>
                </a:r>
                <a:r>
                  <a:rPr kumimoji="1" lang="ko-KR" altLang="en-US" sz="2000" dirty="0"/>
                  <a:t>개의 </a:t>
                </a:r>
                <a:r>
                  <a:rPr kumimoji="1" lang="en-US" altLang="ko-KR" sz="2000" dirty="0"/>
                  <a:t>S-box lookup</a:t>
                </a:r>
                <a:r>
                  <a:rPr kumimoji="1" lang="ko-KR" altLang="en-US" sz="2000" dirty="0"/>
                  <a:t>을 통해 변환됨</a:t>
                </a:r>
                <a:r>
                  <a:rPr kumimoji="1" lang="en-US" altLang="ko-KR" sz="2000" dirty="0"/>
                  <a:t>)</a:t>
                </a:r>
              </a:p>
              <a:p>
                <a:r>
                  <a:rPr kumimoji="1" lang="en-US" altLang="ko-KR" sz="2000" b="1" dirty="0" err="1"/>
                  <a:t>MixColumns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특정 행렬을 사용하여 각 </a:t>
                </a:r>
                <a:r>
                  <a:rPr kumimoji="1" lang="en-US" altLang="ko-KR" sz="2000" dirty="0"/>
                  <a:t>column</a:t>
                </a:r>
                <a:r>
                  <a:rPr kumimoji="1" lang="ko-KR" altLang="en-US" sz="2000" dirty="0"/>
                  <a:t>에 대해</a:t>
                </a:r>
                <a:r>
                  <a:rPr kumimoji="1" lang="en-US" altLang="ko-KR" sz="2000" dirty="0"/>
                  <a:t> linear transformation</a:t>
                </a:r>
                <a:r>
                  <a:rPr kumimoji="1" lang="ko-KR" altLang="en-US" sz="2000" dirty="0"/>
                  <a:t> 수행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kumimoji="1"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en-US" altLang="ko-KR" sz="1800" dirty="0"/>
                  <a:t> byte</a:t>
                </a:r>
                <a:r>
                  <a:rPr kumimoji="1" lang="ko-KR" altLang="en-US" sz="1800" dirty="0"/>
                  <a:t> 상태의 </a:t>
                </a:r>
                <a:r>
                  <a:rPr kumimoji="1" lang="en-US" altLang="ko-KR" sz="1800" dirty="0"/>
                  <a:t>state </a:t>
                </a:r>
                <a:r>
                  <a:rPr kumimoji="1" lang="ko-KR" altLang="en-US" sz="1800" dirty="0"/>
                  <a:t>행렬과 특정 행렬의 각 </a:t>
                </a:r>
                <a:r>
                  <a:rPr kumimoji="1" lang="en-US" altLang="ko-KR" sz="1800" dirty="0"/>
                  <a:t>column</a:t>
                </a:r>
                <a:r>
                  <a:rPr kumimoji="1" lang="ko-KR" altLang="en-US" sz="1800" dirty="0"/>
                  <a:t>에 대해 </a:t>
                </a:r>
                <a:r>
                  <a:rPr kumimoji="1" lang="ko-KR" altLang="en-US" sz="1800" dirty="0" err="1"/>
                  <a:t>갈루아</a:t>
                </a:r>
                <a:r>
                  <a:rPr kumimoji="1" lang="ko-KR" altLang="en-US" sz="1800" dirty="0"/>
                  <a:t> 필드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dirty="0"/>
                  <a:t> 상에서 곱셈 진행</a:t>
                </a:r>
                <a:r>
                  <a:rPr kumimoji="1" lang="en-US" altLang="ko-KR" sz="1800" dirty="0"/>
                  <a:t>)</a:t>
                </a:r>
              </a:p>
              <a:p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1200" dirty="0"/>
              </a:p>
              <a:p>
                <a:r>
                  <a:rPr kumimoji="1" lang="en-US" altLang="ko-KR" sz="2000" b="1" dirty="0"/>
                  <a:t>Key Schedule</a:t>
                </a:r>
                <a:r>
                  <a:rPr kumimoji="1" lang="en-US" altLang="ko-KR" sz="2000" dirty="0"/>
                  <a:t>: mater key: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2000" dirty="0"/>
                  <a:t> (s: AES-128(4), AES-192(6), AES-256(8))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 err="1"/>
                  <a:t>RotWord</a:t>
                </a:r>
                <a:r>
                  <a:rPr kumimoji="1" lang="en-US" altLang="ko-KR" sz="1800" dirty="0"/>
                  <a:t>: 4byte</a:t>
                </a:r>
                <a:r>
                  <a:rPr kumimoji="1" lang="ko-KR" altLang="en-US" sz="1800" dirty="0"/>
                  <a:t>에 대해 주기적으로 한 </a:t>
                </a:r>
                <a:r>
                  <a:rPr kumimoji="1" lang="ko-KR" altLang="en-US" sz="1800" dirty="0" err="1"/>
                  <a:t>위치씩</a:t>
                </a:r>
                <a:r>
                  <a:rPr kumimoji="1" lang="ko-KR" altLang="en-US" sz="1800" dirty="0"/>
                  <a:t> 왼쪽으로 회전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 err="1"/>
                  <a:t>Rcon</a:t>
                </a:r>
                <a:r>
                  <a:rPr kumimoji="1" lang="en-US" altLang="ko-KR" sz="1800" dirty="0"/>
                  <a:t>: word</a:t>
                </a:r>
                <a:r>
                  <a:rPr kumimoji="1" lang="ko-KR" altLang="en-US" sz="1800" dirty="0"/>
                  <a:t>의 각 </a:t>
                </a:r>
                <a:r>
                  <a:rPr kumimoji="1" lang="en-US" altLang="ko-KR" sz="1800" dirty="0"/>
                  <a:t>byte</a:t>
                </a:r>
                <a:r>
                  <a:rPr kumimoji="1" lang="ko-KR" altLang="en-US" sz="1800" dirty="0"/>
                  <a:t>와 상수 </a:t>
                </a:r>
                <a:r>
                  <a:rPr kumimoji="1" lang="en-US" altLang="ko-KR" sz="1800" dirty="0"/>
                  <a:t>XOR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- </a:t>
                </a:r>
                <a:r>
                  <a:rPr kumimoji="1" lang="en-US" altLang="ko-KR" sz="1800" dirty="0" err="1"/>
                  <a:t>SubWord</a:t>
                </a:r>
                <a:r>
                  <a:rPr kumimoji="1" lang="en-US" altLang="ko-KR" sz="1800" dirty="0"/>
                  <a:t>: word</a:t>
                </a:r>
                <a:r>
                  <a:rPr kumimoji="1" lang="ko-KR" altLang="en-US" sz="1800" dirty="0"/>
                  <a:t>의 </a:t>
                </a:r>
                <a:r>
                  <a:rPr kumimoji="1" lang="en-US" altLang="ko-KR" sz="1800" dirty="0"/>
                  <a:t>4byte</a:t>
                </a:r>
                <a:r>
                  <a:rPr kumimoji="1" lang="ko-KR" altLang="en-US" sz="1800" dirty="0"/>
                  <a:t>에 대해 </a:t>
                </a:r>
                <a:r>
                  <a:rPr kumimoji="1" lang="en-US" altLang="ko-KR" sz="1800" dirty="0"/>
                  <a:t>4</a:t>
                </a:r>
                <a:r>
                  <a:rPr kumimoji="1" lang="ko-KR" altLang="en-US" sz="1800" dirty="0"/>
                  <a:t>개의 </a:t>
                </a:r>
                <a:r>
                  <a:rPr kumimoji="1" lang="en-US" altLang="ko-KR" sz="1800" dirty="0"/>
                  <a:t>S-box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병렬로 적용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DC90D6-8DCC-5DCA-F913-CE9B25E4E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446" t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49E8D76-7FEC-42D8-4361-14DC098F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31" y="3429000"/>
            <a:ext cx="2980137" cy="11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491E-EA8A-6788-1C7B-83B68F8A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C128E-44DE-A7D8-A8C7-3445DB052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2400" b="1" dirty="0"/>
              <a:t>&lt;AES S-box quantum circuit&gt;</a:t>
            </a:r>
            <a:endParaRPr kumimoji="1" lang="en" altLang="ko-KR" sz="2000" dirty="0"/>
          </a:p>
          <a:p>
            <a:r>
              <a:rPr kumimoji="1" lang="en" altLang="ko-KR" sz="2000" dirty="0" err="1"/>
              <a:t>Jaques</a:t>
            </a:r>
            <a:r>
              <a:rPr kumimoji="1" lang="en" altLang="ko-KR" sz="2000" dirty="0"/>
              <a:t> et al.</a:t>
            </a:r>
            <a:r>
              <a:rPr kumimoji="1" lang="en-US" altLang="ko-KR" sz="2000" dirty="0"/>
              <a:t>[1]</a:t>
            </a:r>
            <a:r>
              <a:rPr kumimoji="1" lang="ko-KR" altLang="en-US" sz="2000" dirty="0"/>
              <a:t>가 제안한 </a:t>
            </a:r>
            <a:r>
              <a:rPr kumimoji="1" lang="en-US" altLang="ko-KR" sz="2000" dirty="0"/>
              <a:t>S-box 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120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ancilla qubit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T-depth 6</a:t>
            </a:r>
            <a:r>
              <a:rPr kumimoji="1" lang="ko-KR" altLang="en-US" sz="2000" dirty="0"/>
              <a:t>을 가진다</a:t>
            </a:r>
            <a:r>
              <a:rPr kumimoji="1" lang="en-US" altLang="ko-KR" sz="2000" dirty="0"/>
              <a:t>.</a:t>
            </a:r>
          </a:p>
          <a:p>
            <a:r>
              <a:rPr kumimoji="1" lang="en" altLang="ko-KR" sz="2000" dirty="0"/>
              <a:t>Huang et al.</a:t>
            </a:r>
            <a:r>
              <a:rPr kumimoji="1" lang="en-US" altLang="ko-KR" sz="2000" dirty="0"/>
              <a:t>[2]</a:t>
            </a:r>
            <a:r>
              <a:rPr kumimoji="1" lang="ko-KR" altLang="en-US" sz="2000" dirty="0"/>
              <a:t>에서 이를 개선하여 </a:t>
            </a:r>
            <a:r>
              <a:rPr kumimoji="1" lang="en-US" altLang="ko-KR" sz="2000" dirty="0"/>
              <a:t>120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ancilla qubit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T-depth 4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가진다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pPr>
              <a:buFont typeface="Wingdings" pitchFamily="2" charset="2"/>
              <a:buChar char="à"/>
            </a:pPr>
            <a:r>
              <a:rPr kumimoji="1" lang="ko-KR" altLang="en-US" sz="2000" dirty="0">
                <a:sym typeface="Wingdings" pitchFamily="2" charset="2"/>
              </a:rPr>
              <a:t> 위의 논문들의 결과를 개선하기 위해 </a:t>
            </a:r>
            <a:r>
              <a:rPr kumimoji="1" lang="en-US" altLang="ko-KR" sz="2000" dirty="0">
                <a:sym typeface="Wingdings" pitchFamily="2" charset="2"/>
              </a:rPr>
              <a:t>mixing-XOR(m-XOR) </a:t>
            </a:r>
            <a:r>
              <a:rPr kumimoji="1" lang="ko-KR" altLang="en-US" sz="2000" dirty="0">
                <a:sym typeface="Wingdings" pitchFamily="2" charset="2"/>
              </a:rPr>
              <a:t>기술을 사용함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ACB4-79AE-7693-0AFA-89F9939152E3}"/>
              </a:ext>
            </a:extLst>
          </p:cNvPr>
          <p:cNvSpPr txBox="1"/>
          <p:nvPr/>
        </p:nvSpPr>
        <p:spPr>
          <a:xfrm>
            <a:off x="-58417" y="6542531"/>
            <a:ext cx="11838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[1]</a:t>
            </a:r>
            <a:r>
              <a:rPr kumimoji="1" lang="en" altLang="ko-KR" sz="800" dirty="0" err="1"/>
              <a:t>Jaques</a:t>
            </a:r>
            <a:r>
              <a:rPr kumimoji="1" lang="en" altLang="ko-KR" sz="800" dirty="0"/>
              <a:t>, S., </a:t>
            </a:r>
            <a:r>
              <a:rPr kumimoji="1" lang="en" altLang="ko-KR" sz="800" dirty="0" err="1"/>
              <a:t>Naehrig</a:t>
            </a:r>
            <a:r>
              <a:rPr kumimoji="1" lang="en" altLang="ko-KR" sz="800" dirty="0"/>
              <a:t>, M., </a:t>
            </a:r>
            <a:r>
              <a:rPr kumimoji="1" lang="en" altLang="ko-KR" sz="800" dirty="0" err="1"/>
              <a:t>Roetteler</a:t>
            </a:r>
            <a:r>
              <a:rPr kumimoji="1" lang="en" altLang="ko-KR" sz="800" dirty="0"/>
              <a:t>, M., </a:t>
            </a:r>
            <a:r>
              <a:rPr kumimoji="1" lang="en" altLang="ko-KR" sz="800" dirty="0" err="1"/>
              <a:t>Virdia</a:t>
            </a:r>
            <a:r>
              <a:rPr kumimoji="1" lang="en" altLang="ko-KR" sz="800" dirty="0"/>
              <a:t>, F.: Implementing Grover oracles for quantum key search on AES and </a:t>
            </a:r>
            <a:r>
              <a:rPr kumimoji="1" lang="en" altLang="ko-KR" sz="800" dirty="0" err="1"/>
              <a:t>LowMC</a:t>
            </a:r>
            <a:r>
              <a:rPr kumimoji="1" lang="en" altLang="ko-KR" sz="800" dirty="0"/>
              <a:t>. In: Annual International Conference on the Theory and Applications of Cryptographic Techniques. pp. 280–310. Springer (2020)</a:t>
            </a:r>
            <a:endParaRPr kumimoji="1"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301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BDCB4-04DE-EC7E-F4F7-2C505536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57EDCC6-C99A-40CA-E7BA-86C91CCC30D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436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R" sz="2400" b="1" dirty="0"/>
                  <a:t>&lt;m-XOR Technique&gt;</a:t>
                </a:r>
              </a:p>
              <a:p>
                <a:r>
                  <a:rPr kumimoji="1" lang="en-US" altLang="ko-KR" sz="2000" dirty="0"/>
                  <a:t>creating operation</a:t>
                </a:r>
                <a:r>
                  <a:rPr kumimoji="1" lang="ko-KR" altLang="en-US" sz="2000" dirty="0"/>
                  <a:t>이 포함된 양자회로를 </a:t>
                </a:r>
                <a:r>
                  <a:rPr kumimoji="1" lang="en-US" altLang="ko-KR" sz="2000" dirty="0"/>
                  <a:t>updating operation</a:t>
                </a:r>
                <a:r>
                  <a:rPr kumimoji="1" lang="ko-KR" altLang="en-US" sz="2000" dirty="0" err="1"/>
                  <a:t>으로</a:t>
                </a:r>
                <a:r>
                  <a:rPr kumimoji="1" lang="ko-KR" altLang="en-US" sz="2000" dirty="0"/>
                  <a:t> 변환하여 일부 큐비트를 재사용 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1600" dirty="0"/>
                  <a:t>creating: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600" dirty="0"/>
                  <a:t>결과를 </a:t>
                </a:r>
                <a:r>
                  <a:rPr kumimoji="1" lang="ko-KR" altLang="en-US" sz="1600" dirty="0" err="1"/>
                  <a:t>큐비트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ko-KR" altLang="en-US" sz="1600" dirty="0"/>
                  <a:t>에 저장</a:t>
                </a:r>
                <a:r>
                  <a:rPr kumimoji="1" lang="en-US" altLang="ko-KR" sz="1600" dirty="0"/>
                  <a:t>(out-of-place)</a:t>
                </a:r>
              </a:p>
              <a:p>
                <a:pPr lvl="1"/>
                <a:r>
                  <a:rPr kumimoji="1" lang="en-US" altLang="ko-KR" sz="1600" dirty="0"/>
                  <a:t>updating: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600" dirty="0"/>
                  <a:t>결과를 </a:t>
                </a:r>
                <a:r>
                  <a:rPr kumimoji="1" lang="ko-KR" altLang="en-US" sz="1600" dirty="0" err="1"/>
                  <a:t>큐비트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sz="1600" dirty="0"/>
                  <a:t>에 저장</a:t>
                </a:r>
                <a:r>
                  <a:rPr kumimoji="1" lang="en-US" altLang="ko-KR" sz="1600" dirty="0"/>
                  <a:t>(in-place)</a:t>
                </a:r>
              </a:p>
              <a:p>
                <a:endParaRPr kumimoji="1" lang="en-US" altLang="ko-KR" sz="1000" dirty="0"/>
              </a:p>
              <a:p>
                <a:r>
                  <a:rPr lang="en-US" altLang="ko-KR" sz="2000" dirty="0"/>
                  <a:t>m-XOR: </a:t>
                </a:r>
                <a:r>
                  <a:rPr lang="ko-KR" altLang="en-US" sz="2000" dirty="0"/>
                  <a:t>최소한의 </a:t>
                </a:r>
                <a:r>
                  <a:rPr lang="ko-KR" altLang="en-US" sz="2000" dirty="0" err="1"/>
                  <a:t>큐비트</a:t>
                </a:r>
                <a:r>
                  <a:rPr lang="ko-KR" altLang="en-US" sz="2000" dirty="0"/>
                  <a:t> 사용을 위해 </a:t>
                </a:r>
                <a:r>
                  <a:rPr lang="en-US" altLang="ko-KR" sz="2000" dirty="0"/>
                  <a:t>updating operation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creating operation mix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 Ex) </a:t>
                </a:r>
                <a:r>
                  <a:rPr kumimoji="1" lang="ko-KR" altLang="en-US" sz="1800" dirty="0"/>
                  <a:t>두개의 </a:t>
                </a:r>
                <a:r>
                  <a:rPr kumimoji="1" lang="ko-KR" altLang="en-US" sz="1800" dirty="0" err="1"/>
                  <a:t>큐비트</a:t>
                </a:r>
                <a:r>
                  <a:rPr kumimoji="1"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에 대해 </a:t>
                </a:r>
                <a:r>
                  <a:rPr kumimoji="1" lang="en-US" altLang="ko-KR" sz="1800" dirty="0"/>
                  <a:t>sub-operation</a:t>
                </a:r>
                <a:r>
                  <a:rPr kumimoji="1" lang="ko-KR" altLang="en-US" sz="1800" dirty="0"/>
                  <a:t>이 </a:t>
                </a:r>
                <a:r>
                  <a:rPr kumimoji="1" lang="en-US" altLang="ko-KR" sz="1800" dirty="0"/>
                  <a:t>creating operation: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dirty="0"/>
                  <a:t>일 때</a:t>
                </a:r>
                <a:r>
                  <a:rPr kumimoji="1" lang="en-US" altLang="ko-KR" sz="1800" dirty="0"/>
                  <a:t>, </a:t>
                </a:r>
              </a:p>
              <a:p>
                <a:pPr marL="0" indent="0">
                  <a:buNone/>
                </a:pPr>
                <a:r>
                  <a:rPr kumimoji="1" lang="ko-KR" altLang="en-US" sz="18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가 재사용되지 않는다면 </a:t>
                </a:r>
                <a:r>
                  <a:rPr kumimoji="1" lang="en-US" altLang="ko-KR" sz="1800" dirty="0"/>
                  <a:t>updating operation: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을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로 대체해서 사용할 수</a:t>
                </a:r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있다</a:t>
                </a:r>
                <a:r>
                  <a:rPr kumimoji="1" lang="en-US" altLang="ko-KR" sz="1800" dirty="0"/>
                  <a:t>.  </a:t>
                </a:r>
              </a:p>
              <a:p>
                <a:pPr marL="0" indent="0">
                  <a:buNone/>
                </a:pPr>
                <a:r>
                  <a:rPr kumimoji="1" lang="en-US" altLang="ko-KR" sz="1800" dirty="0"/>
                  <a:t>:</a:t>
                </a:r>
                <a:r>
                  <a:rPr kumimoji="1" lang="ko-KR" altLang="en-US" sz="1800" dirty="0"/>
                  <a:t> 다음과 같이 연산하기 위해서는 해당 조건을 만족해야 함</a:t>
                </a:r>
                <a:r>
                  <a:rPr kumimoji="1" lang="en-US" altLang="ko-KR" sz="1800" dirty="0"/>
                  <a:t>.</a:t>
                </a:r>
              </a:p>
              <a:p>
                <a:pPr marL="457200" lvl="1" indent="0">
                  <a:buNone/>
                </a:pPr>
                <a:r>
                  <a:rPr kumimoji="1" lang="en-US" altLang="ko-KR" sz="14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ko-KR" altLang="en-US" sz="1400" dirty="0"/>
                  <a:t>가 </a:t>
                </a:r>
                <a:r>
                  <a:rPr kumimoji="1" lang="en-US" altLang="ko-KR" sz="1400" dirty="0"/>
                  <a:t>subsequent circuit </a:t>
                </a:r>
                <a:r>
                  <a:rPr kumimoji="1" lang="ko-KR" altLang="en-US" sz="1400" dirty="0"/>
                  <a:t>에서 사용되지 않아야 함</a:t>
                </a:r>
                <a:endParaRPr kumimoji="1" lang="en-US" altLang="ko-KR" sz="1400" dirty="0"/>
              </a:p>
              <a:p>
                <a:pPr marL="457200" lvl="1" indent="0">
                  <a:buNone/>
                </a:pPr>
                <a:r>
                  <a:rPr kumimoji="1" lang="en-US" altLang="ko-KR" sz="1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ko-KR" altLang="en-US" sz="1400" dirty="0"/>
                  <a:t>가 이전 회로에서 사용되지 않아야 함 </a:t>
                </a:r>
                <a:r>
                  <a:rPr kumimoji="1" lang="en-US" altLang="ko-KR" sz="1400" dirty="0"/>
                  <a:t>(0</a:t>
                </a:r>
                <a:r>
                  <a:rPr kumimoji="1" lang="ko-KR" altLang="en-US" sz="1400" dirty="0"/>
                  <a:t> 상태여야 하므로</a:t>
                </a:r>
                <a:r>
                  <a:rPr kumimoji="1" lang="en-US" altLang="ko-KR" sz="1400" dirty="0"/>
                  <a:t>)</a:t>
                </a:r>
              </a:p>
              <a:p>
                <a:pPr marL="0" indent="0">
                  <a:buNone/>
                </a:pPr>
                <a:endParaRPr kumimoji="1" lang="en-US" altLang="ko-KR" sz="1000" dirty="0"/>
              </a:p>
              <a:p>
                <a:pPr>
                  <a:buFont typeface="Wingdings" pitchFamily="2" charset="2"/>
                  <a:buChar char="à"/>
                </a:pPr>
                <a:r>
                  <a:rPr kumimoji="1" lang="en-US" altLang="ko-KR" sz="1800" dirty="0"/>
                  <a:t> idle qubit detection</a:t>
                </a:r>
                <a:r>
                  <a:rPr kumimoji="1" lang="ko-KR" altLang="en-US" sz="1800" dirty="0"/>
                  <a:t>이 해당 기술의 핵심</a:t>
                </a:r>
                <a:endParaRPr kumimoji="1"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57EDCC6-C99A-40CA-E7BA-86C91CCC3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543609"/>
              </a:xfrm>
              <a:blipFill>
                <a:blip r:embed="rId2"/>
                <a:stretch>
                  <a:fillRect l="-893" t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22B4265-24D8-1418-AEA6-88AA1B4C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278" y="4196282"/>
            <a:ext cx="4571802" cy="24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AF77B-DC27-8162-A9C5-BFF360B5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211A18-EF24-DC9A-D4B1-FFBAE211727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sz="2200" b="1" dirty="0"/>
                  <a:t>&lt;AES S-box</a:t>
                </a:r>
                <a:r>
                  <a:rPr kumimoji="1" lang="ko-KR" altLang="en-US" sz="2200" b="1" dirty="0"/>
                  <a:t>에 </a:t>
                </a:r>
                <a:r>
                  <a:rPr kumimoji="1" lang="en-US" altLang="ko-KR" sz="2200" b="1" dirty="0"/>
                  <a:t>m-XOR Technique</a:t>
                </a:r>
                <a:r>
                  <a:rPr kumimoji="1" lang="ko-KR" altLang="en-US" sz="2200" b="1" dirty="0"/>
                  <a:t> 적용</a:t>
                </a:r>
                <a:r>
                  <a:rPr kumimoji="1" lang="en-US" altLang="ko-KR" sz="2200" b="1" dirty="0"/>
                  <a:t>&gt;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b="1" dirty="0"/>
                  <a:t>[</a:t>
                </a:r>
                <a:r>
                  <a:rPr kumimoji="1" lang="ko-KR" altLang="en-US" sz="1800" b="1" dirty="0"/>
                  <a:t>이전 </a:t>
                </a:r>
                <a:r>
                  <a:rPr kumimoji="1" lang="en-US" altLang="ko-KR" sz="1800" b="1" dirty="0"/>
                  <a:t>AES S-box: m-XOR </a:t>
                </a:r>
                <a:r>
                  <a:rPr kumimoji="1" lang="ko-KR" altLang="en-US" sz="1800" b="1" dirty="0"/>
                  <a:t>적용 전</a:t>
                </a:r>
                <a:r>
                  <a:rPr kumimoji="1" lang="en-US" altLang="ko-KR" sz="1800" b="1" dirty="0"/>
                  <a:t>]</a:t>
                </a:r>
                <a:endParaRPr kumimoji="1" lang="en-US" altLang="ko-KR" sz="1600" b="1" dirty="0"/>
              </a:p>
              <a:p>
                <a:pPr lvl="1"/>
                <a:r>
                  <a:rPr kumimoji="1" lang="ko-KR" altLang="en-US" sz="1800" dirty="0"/>
                  <a:t>연산</a:t>
                </a:r>
                <a:r>
                  <a:rPr kumimoji="1" lang="en-US" altLang="ko-KR" sz="1800" dirty="0"/>
                  <a:t>: AND operation: 34</a:t>
                </a:r>
                <a:r>
                  <a:rPr kumimoji="1" lang="ko-KR" altLang="en-US" sz="1800" dirty="0"/>
                  <a:t>개</a:t>
                </a:r>
                <a:r>
                  <a:rPr kumimoji="1" lang="en-US" altLang="ko-KR" sz="1800" dirty="0"/>
                  <a:t>, creating operation: 120</a:t>
                </a:r>
                <a:r>
                  <a:rPr kumimoji="1" lang="ko-KR" altLang="en-US" sz="1800" dirty="0"/>
                  <a:t>개</a:t>
                </a:r>
                <a:r>
                  <a:rPr kumimoji="1" lang="en-US" altLang="ko-KR" sz="1800" dirty="0"/>
                  <a:t>, X gate: 4</a:t>
                </a:r>
                <a:r>
                  <a:rPr kumimoji="1" lang="ko-KR" altLang="en-US" sz="1800" dirty="0"/>
                  <a:t>개</a:t>
                </a:r>
                <a:endParaRPr kumimoji="1" lang="en-US" altLang="ko-KR" sz="1800" dirty="0"/>
              </a:p>
              <a:p>
                <a:pPr lvl="1"/>
                <a:r>
                  <a:rPr kumimoji="1" lang="en-US" altLang="ko-KR" sz="1800" dirty="0"/>
                  <a:t>8-bit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ko-KR" altLang="en-US" sz="1800" dirty="0"/>
                  <a:t>에 대해 </a:t>
                </a:r>
                <a:r>
                  <a:rPr kumimoji="1" lang="en-US" altLang="ko-KR" sz="1800" dirty="0"/>
                  <a:t>8-bit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kumimoji="1" lang="en-US" altLang="ko-KR" sz="1800" dirty="0"/>
              </a:p>
              <a:p>
                <a:pPr lvl="1"/>
                <a:r>
                  <a:rPr kumimoji="1" lang="en-US" altLang="ko-KR" sz="1800" dirty="0"/>
                  <a:t>S-box</a:t>
                </a:r>
                <a:r>
                  <a:rPr kumimoji="1" lang="ko-KR" altLang="en-US" sz="1800" dirty="0"/>
                  <a:t>에서 </a:t>
                </a:r>
                <a:r>
                  <a:rPr kumimoji="1" lang="en-US" altLang="ko-KR" sz="1800" dirty="0"/>
                  <a:t>120</a:t>
                </a:r>
                <a:r>
                  <a:rPr kumimoji="1" lang="ko-KR" altLang="en-US" sz="1800" dirty="0"/>
                  <a:t>개의 </a:t>
                </a:r>
                <a:r>
                  <a:rPr kumimoji="1" lang="en-US" altLang="ko-KR" sz="1800" dirty="0"/>
                  <a:t>ancilla qubit </a:t>
                </a:r>
                <a:r>
                  <a:rPr kumimoji="1" lang="ko-KR" altLang="en-US" sz="1800" dirty="0"/>
                  <a:t>사용</a:t>
                </a:r>
                <a:r>
                  <a:rPr kumimoji="1"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62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kumimoji="1" lang="en-US" altLang="ko-KR" sz="1800" dirty="0"/>
              </a:p>
              <a:p>
                <a:endParaRPr kumimoji="1" lang="en-US" altLang="ko-KR" sz="1000" dirty="0"/>
              </a:p>
              <a:p>
                <a:pPr marL="457200" lvl="1" indent="0">
                  <a:buNone/>
                </a:pPr>
                <a:r>
                  <a:rPr kumimoji="1" lang="en-US" altLang="ko-KR" sz="1800" b="1" dirty="0"/>
                  <a:t>[</a:t>
                </a:r>
                <a:r>
                  <a:rPr kumimoji="1" lang="ko-KR" altLang="en-US" sz="1800" b="1" dirty="0"/>
                  <a:t>이전 </a:t>
                </a:r>
                <a:r>
                  <a:rPr kumimoji="1" lang="en-US" altLang="ko-KR" sz="1800" b="1" dirty="0"/>
                  <a:t>AES S-box</a:t>
                </a:r>
                <a:r>
                  <a:rPr kumimoji="1" lang="ko-KR" altLang="en-US" sz="1800" b="1" dirty="0"/>
                  <a:t>에</a:t>
                </a:r>
                <a:r>
                  <a:rPr kumimoji="1" lang="en-US" altLang="ko-KR" sz="1800" b="1" dirty="0"/>
                  <a:t> m-XOR </a:t>
                </a:r>
                <a:r>
                  <a:rPr kumimoji="1" lang="ko-KR" altLang="en-US" sz="1800" b="1" dirty="0"/>
                  <a:t>적용</a:t>
                </a:r>
                <a:r>
                  <a:rPr kumimoji="1" lang="en-US" altLang="ko-KR" sz="1800" b="1" dirty="0"/>
                  <a:t>]</a:t>
                </a:r>
              </a:p>
              <a:p>
                <a:pPr lvl="1"/>
                <a:r>
                  <a:rPr kumimoji="1" lang="en-US" altLang="ko-KR" sz="1800" dirty="0"/>
                  <a:t>46</a:t>
                </a:r>
                <a:r>
                  <a:rPr kumimoji="1" lang="ko-KR" altLang="en-US" sz="1800" dirty="0"/>
                  <a:t>개의 필요 없는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발견</a:t>
                </a:r>
                <a:endParaRPr kumimoji="1" lang="en-US" altLang="ko-KR" sz="1800" dirty="0"/>
              </a:p>
              <a:p>
                <a:pPr lvl="1"/>
                <a:r>
                  <a:rPr kumimoji="1" lang="en-US" altLang="ko-KR" sz="1800" dirty="0"/>
                  <a:t>74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ancilla qubits</a:t>
                </a:r>
                <a:r>
                  <a:rPr kumimoji="1" lang="ko-KR" altLang="en-US" sz="1800" dirty="0"/>
                  <a:t>을 통해 </a:t>
                </a:r>
                <a:r>
                  <a:rPr kumimoji="1" lang="en-US" altLang="ko-KR" sz="1800" dirty="0"/>
                  <a:t>S-box </a:t>
                </a:r>
                <a:r>
                  <a:rPr kumimoji="1" lang="ko-KR" altLang="en-US" sz="1800" dirty="0"/>
                  <a:t>최적화</a:t>
                </a:r>
                <a:r>
                  <a:rPr kumimoji="1"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.</a:t>
                </a:r>
              </a:p>
              <a:p>
                <a:pPr lvl="1"/>
                <a:r>
                  <a:rPr kumimoji="1" lang="ko-KR" altLang="en-US" sz="1800" dirty="0"/>
                  <a:t>오른쪽 표</a:t>
                </a:r>
                <a:r>
                  <a:rPr kumimoji="1" lang="en-US" altLang="ko-KR" sz="1800" dirty="0"/>
                  <a:t>: 74 ancilla qubits</a:t>
                </a:r>
                <a:r>
                  <a:rPr kumimoji="1" lang="ko-KR" altLang="en-US" sz="1800" dirty="0"/>
                  <a:t>로 구현된 </a:t>
                </a:r>
                <a:r>
                  <a:rPr kumimoji="1" lang="en-US" altLang="ko-KR" sz="1800" dirty="0"/>
                  <a:t>AES S-box</a:t>
                </a:r>
              </a:p>
              <a:p>
                <a:pPr lvl="1"/>
                <a:r>
                  <a:rPr kumimoji="1" lang="en-US" altLang="ko-KR" sz="1800" dirty="0"/>
                  <a:t>Ex) line 2: </a:t>
                </a:r>
                <a:r>
                  <a:rPr kumimoji="1" lang="ko-KR" altLang="en-US" sz="1800" dirty="0"/>
                  <a:t>이전의 </a:t>
                </a:r>
                <a:r>
                  <a:rPr kumimoji="1" lang="en-US" altLang="ko-KR" sz="1800" dirty="0"/>
                  <a:t>CNOT2(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)</a:t>
                </a:r>
                <a:r>
                  <a:rPr kumimoji="1" lang="ko-KR" altLang="en-US" sz="1800" dirty="0"/>
                  <a:t>연산에 대해 </a:t>
                </a:r>
                <a:r>
                  <a:rPr kumimoji="1" lang="en-US" altLang="ko-KR" sz="1800" dirty="0"/>
                  <a:t>CNOT(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en-US" altLang="ko-KR" sz="1800" dirty="0"/>
                  <a:t>)</a:t>
                </a:r>
                <a:r>
                  <a:rPr kumimoji="1" lang="ko-KR" altLang="en-US" sz="1800" dirty="0"/>
                  <a:t>로 변경</a:t>
                </a:r>
                <a:endParaRPr kumimoji="1" lang="en-US" altLang="ko-KR" sz="1800" dirty="0"/>
              </a:p>
              <a:p>
                <a:pPr marL="457200" lvl="1" indent="0">
                  <a:buNone/>
                </a:pPr>
                <a:r>
                  <a:rPr kumimoji="1"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  <m:sSub>
                      <m:sSubPr>
                        <m:ctrlPr>
                          <a:rPr kumimoji="1"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ko-KR" altLang="en-US" sz="1400" dirty="0"/>
                  <a:t>이 이후에 사용되지 않음</a:t>
                </a:r>
                <a:endParaRPr kumimoji="1" lang="en-US" altLang="ko-KR" sz="1400" dirty="0"/>
              </a:p>
              <a:p>
                <a:pPr marL="457200" lvl="1" indent="0">
                  <a:buNone/>
                </a:pPr>
                <a:endParaRPr kumimoji="1" lang="en-US" altLang="ko-KR" sz="1400" dirty="0"/>
              </a:p>
              <a:p>
                <a:endParaRPr kumimoji="1" lang="en-US" altLang="ko-KR" sz="2000" dirty="0"/>
              </a:p>
              <a:p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211A18-EF24-DC9A-D4B1-FFBAE2117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7F90E05-97CA-C931-4B03-F6610057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79" y="4941890"/>
            <a:ext cx="3878556" cy="1361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97E23-517A-3F52-F39D-5887127078FF}"/>
              </a:ext>
            </a:extLst>
          </p:cNvPr>
          <p:cNvSpPr txBox="1"/>
          <p:nvPr/>
        </p:nvSpPr>
        <p:spPr>
          <a:xfrm>
            <a:off x="-56795" y="6488668"/>
            <a:ext cx="88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/>
              <a:t>[16] Huang, Z., Sun, S.: Synthesizing quantum circuits of AES with lower T-depth and less qubits. In: Agrawal, S., Lin, D. (eds.) Advances in Cryptology - ASIACRYPT 2022 - 28th International Conference on the Theory and Application of Cryptology and Information Security, Taipei, Taiwan, December 5-9, 2022, Proceedings, Part III. Lecture Notes in Computer Science, vol. 13793, pp. 614–644. Springer (2022), https://</a:t>
            </a:r>
            <a:r>
              <a:rPr kumimoji="1" lang="en-US" altLang="ko-KR" sz="600" dirty="0" err="1"/>
              <a:t>doi.org</a:t>
            </a:r>
            <a:r>
              <a:rPr kumimoji="1" lang="en-US" altLang="ko-KR" sz="600" dirty="0"/>
              <a:t>/10.1007/978-3-031-22969-5_21</a:t>
            </a:r>
          </a:p>
          <a:p>
            <a:r>
              <a:rPr kumimoji="1" lang="en-US" altLang="ko-KR" sz="600" dirty="0"/>
              <a:t>[19] </a:t>
            </a:r>
            <a:r>
              <a:rPr kumimoji="1" lang="en-US" altLang="ko-KR" sz="600" dirty="0" err="1"/>
              <a:t>Jaques</a:t>
            </a:r>
            <a:r>
              <a:rPr kumimoji="1" lang="en-US" altLang="ko-KR" sz="600" dirty="0"/>
              <a:t>, S., </a:t>
            </a:r>
            <a:r>
              <a:rPr kumimoji="1" lang="en-US" altLang="ko-KR" sz="600" dirty="0" err="1"/>
              <a:t>Naehrig</a:t>
            </a:r>
            <a:r>
              <a:rPr kumimoji="1" lang="en-US" altLang="ko-KR" sz="600" dirty="0"/>
              <a:t>, M., </a:t>
            </a:r>
            <a:r>
              <a:rPr kumimoji="1" lang="en-US" altLang="ko-KR" sz="600" dirty="0" err="1"/>
              <a:t>Roetteler</a:t>
            </a:r>
            <a:r>
              <a:rPr kumimoji="1" lang="en-US" altLang="ko-KR" sz="600" dirty="0"/>
              <a:t>, M., </a:t>
            </a:r>
            <a:r>
              <a:rPr kumimoji="1" lang="en-US" altLang="ko-KR" sz="600" dirty="0" err="1"/>
              <a:t>Virdia</a:t>
            </a:r>
            <a:r>
              <a:rPr kumimoji="1" lang="en-US" altLang="ko-KR" sz="600" dirty="0"/>
              <a:t>, F.: Implementing Grover oracles for quantum key search on AES and </a:t>
            </a:r>
            <a:r>
              <a:rPr kumimoji="1" lang="en-US" altLang="ko-KR" sz="600" dirty="0" err="1"/>
              <a:t>LowMC</a:t>
            </a:r>
            <a:r>
              <a:rPr kumimoji="1" lang="en-US" altLang="ko-KR" sz="600" dirty="0"/>
              <a:t>. In: Annual International Conference on the Theory and Applications of Cryptographic Techniques. pp. 280–310. Springer (2020)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D4A775-CB6B-7BFF-303B-DD939C9D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929" y="0"/>
            <a:ext cx="36320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E6104-A7C5-3039-544D-95CDA75234D5}"/>
              </a:ext>
            </a:extLst>
          </p:cNvPr>
          <p:cNvSpPr txBox="1"/>
          <p:nvPr/>
        </p:nvSpPr>
        <p:spPr>
          <a:xfrm>
            <a:off x="2972467" y="6259877"/>
            <a:ext cx="2807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00" b="1" dirty="0"/>
              <a:t>&lt;Toffoli gate</a:t>
            </a:r>
            <a:r>
              <a:rPr kumimoji="1" lang="ko-KR" altLang="en-US" sz="900" b="1" dirty="0" err="1"/>
              <a:t>를</a:t>
            </a:r>
            <a:r>
              <a:rPr kumimoji="1" lang="ko-KR" altLang="en-US" sz="900" b="1" dirty="0"/>
              <a:t> 사용하여 구현한 </a:t>
            </a:r>
            <a:r>
              <a:rPr kumimoji="1" lang="en-US" altLang="ko-KR" sz="900" b="1" dirty="0"/>
              <a:t>S-box </a:t>
            </a:r>
            <a:r>
              <a:rPr kumimoji="1" lang="ko-KR" altLang="en-US" sz="900" b="1" dirty="0"/>
              <a:t>자원 비교</a:t>
            </a:r>
            <a:r>
              <a:rPr kumimoji="1" lang="en-US" altLang="ko-KR" sz="900" b="1" dirty="0"/>
              <a:t>&gt;</a:t>
            </a:r>
            <a:endParaRPr kumimoji="1" lang="ko-KR" altLang="en-US" sz="9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B81B2-9FF0-CD6E-7D8A-907A5493C277}"/>
              </a:ext>
            </a:extLst>
          </p:cNvPr>
          <p:cNvSpPr txBox="1"/>
          <p:nvPr/>
        </p:nvSpPr>
        <p:spPr>
          <a:xfrm>
            <a:off x="3204324" y="4794474"/>
            <a:ext cx="8499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600" dirty="0"/>
              <a:t>ancilla + input qubit</a:t>
            </a:r>
            <a:endParaRPr kumimoji="1"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17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878FE-10A9-41B7-3468-E54F8762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AES S-box quantum circuit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F017D-78D8-16C9-624A-EB30A99B7831}"/>
              </a:ext>
            </a:extLst>
          </p:cNvPr>
          <p:cNvSpPr txBox="1"/>
          <p:nvPr/>
        </p:nvSpPr>
        <p:spPr>
          <a:xfrm>
            <a:off x="-58994" y="6524764"/>
            <a:ext cx="119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" dirty="0"/>
              <a:t>[19] </a:t>
            </a:r>
            <a:r>
              <a:rPr kumimoji="1" lang="en-US" altLang="ko-KR" sz="600" dirty="0" err="1"/>
              <a:t>Jaques</a:t>
            </a:r>
            <a:r>
              <a:rPr kumimoji="1" lang="en-US" altLang="ko-KR" sz="600" dirty="0"/>
              <a:t>, S., </a:t>
            </a:r>
            <a:r>
              <a:rPr kumimoji="1" lang="en-US" altLang="ko-KR" sz="600" dirty="0" err="1"/>
              <a:t>Naehrig</a:t>
            </a:r>
            <a:r>
              <a:rPr kumimoji="1" lang="en-US" altLang="ko-KR" sz="600" dirty="0"/>
              <a:t>, M., </a:t>
            </a:r>
            <a:r>
              <a:rPr kumimoji="1" lang="en-US" altLang="ko-KR" sz="600" dirty="0" err="1"/>
              <a:t>Roetteler</a:t>
            </a:r>
            <a:r>
              <a:rPr kumimoji="1" lang="en-US" altLang="ko-KR" sz="600" dirty="0"/>
              <a:t>, M., </a:t>
            </a:r>
            <a:r>
              <a:rPr kumimoji="1" lang="en-US" altLang="ko-KR" sz="600" dirty="0" err="1"/>
              <a:t>Virdia</a:t>
            </a:r>
            <a:r>
              <a:rPr kumimoji="1" lang="en-US" altLang="ko-KR" sz="600" dirty="0"/>
              <a:t>, F.: Implementing Grover oracles for quantum key search on AES and </a:t>
            </a:r>
            <a:r>
              <a:rPr kumimoji="1" lang="en-US" altLang="ko-KR" sz="600" dirty="0" err="1"/>
              <a:t>LowMC</a:t>
            </a:r>
            <a:r>
              <a:rPr kumimoji="1" lang="en-US" altLang="ko-KR" sz="600" dirty="0"/>
              <a:t>. In: Annual International Conference on the Theory and Applications of Cryptographic Techniques. pp. 280–310. Springer (2020)</a:t>
            </a:r>
          </a:p>
          <a:p>
            <a:r>
              <a:rPr kumimoji="1" lang="en-US" altLang="ko-KR" sz="600" dirty="0"/>
              <a:t>[16] Huang, Z., Sun, S.: Synthesizing quantum circuits of AES with lower T-depth and less qubits. In: Agrawal, S., Lin, D. (eds.) Advances in Cryptology - ASIACRYPT 2022 - 28th International Conference on the Theory and Application of Cryptology and Information Security, Taipei, Taiwan, December 5-9, 2022, Proceedings, Part III. Lecture Notes in Computer Science, vol. 13793, pp. 614–644. Springer (2022), https://</a:t>
            </a:r>
            <a:r>
              <a:rPr kumimoji="1" lang="en-US" altLang="ko-KR" sz="600" dirty="0" err="1"/>
              <a:t>doi.org</a:t>
            </a:r>
            <a:r>
              <a:rPr kumimoji="1" lang="en-US" altLang="ko-KR" sz="600" dirty="0"/>
              <a:t>/10.1007/978-3-031-22969-5_21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C37AB9-26BC-F590-FD79-8B1B1F489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9"/>
          <a:stretch/>
        </p:blipFill>
        <p:spPr>
          <a:xfrm>
            <a:off x="879511" y="1214411"/>
            <a:ext cx="2289716" cy="5172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83F23F-D014-0A7B-18D2-D2180DBD04F1}"/>
                  </a:ext>
                </a:extLst>
              </p:cNvPr>
              <p:cNvSpPr txBox="1"/>
              <p:nvPr/>
            </p:nvSpPr>
            <p:spPr>
              <a:xfrm>
                <a:off x="3474534" y="2514941"/>
                <a:ext cx="8305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기존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18</a:t>
                </a:r>
                <a:r>
                  <a:rPr kumimoji="1" lang="ko-KR" altLang="en-US" sz="1600" dirty="0"/>
                  <a:t>개의 </a:t>
                </a:r>
                <a:r>
                  <a:rPr kumimoji="1" lang="en-US" altLang="ko-KR" sz="1600" dirty="0"/>
                  <a:t>ancilla qubit </a:t>
                </a:r>
                <a:r>
                  <a:rPr kumimoji="1" lang="ko-KR" altLang="en-US" sz="1600" dirty="0"/>
                  <a:t>사용했음</a:t>
                </a:r>
                <a:endParaRPr kumimoji="1"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600" dirty="0"/>
                  <a:t>16</a:t>
                </a:r>
                <a:r>
                  <a:rPr kumimoji="1" lang="ko-KR" altLang="en-US" sz="1600" dirty="0"/>
                  <a:t>개의 </a:t>
                </a:r>
                <a:r>
                  <a:rPr kumimoji="1" lang="en-US" altLang="ko-KR" sz="1600" dirty="0"/>
                  <a:t>parallel AND </a:t>
                </a:r>
                <a:r>
                  <a:rPr kumimoji="1" lang="ko-KR" altLang="en-US" sz="1600" dirty="0"/>
                  <a:t>게이트 후 </a:t>
                </a: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73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…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 (9</a:t>
                </a:r>
                <a:r>
                  <a:rPr kumimoji="1" lang="ko-KR" altLang="en-US" sz="1600" dirty="0"/>
                  <a:t>개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 큐비트가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설정됨을 발견</a:t>
                </a:r>
                <a:endParaRPr kumimoji="1"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따라서 </a:t>
                </a:r>
                <a:r>
                  <a:rPr kumimoji="1" lang="en-US" altLang="ko-KR" sz="1600" dirty="0"/>
                  <a:t>9</a:t>
                </a:r>
                <a:r>
                  <a:rPr kumimoji="1" lang="ko-KR" altLang="en-US" sz="1600" dirty="0"/>
                  <a:t>개의 </a:t>
                </a:r>
                <a:r>
                  <a:rPr kumimoji="1" lang="en-US" altLang="ko-KR" sz="1600" dirty="0"/>
                  <a:t>ancilla qubit</a:t>
                </a:r>
                <a:r>
                  <a:rPr kumimoji="1" lang="ko-KR" altLang="en-US" sz="1600" dirty="0"/>
                  <a:t>만 사용 가능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83F23F-D014-0A7B-18D2-D2180DBD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534" y="2514941"/>
                <a:ext cx="8305546" cy="830997"/>
              </a:xfrm>
              <a:prstGeom prst="rect">
                <a:avLst/>
              </a:prstGeom>
              <a:blipFill>
                <a:blip r:embed="rId3"/>
                <a:stretch>
                  <a:fillRect l="-305" t="-3030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02B35D-134C-7F91-6713-346378358272}"/>
              </a:ext>
            </a:extLst>
          </p:cNvPr>
          <p:cNvGrpSpPr/>
          <p:nvPr/>
        </p:nvGrpSpPr>
        <p:grpSpPr>
          <a:xfrm>
            <a:off x="4043091" y="3800588"/>
            <a:ext cx="7168432" cy="1550459"/>
            <a:chOff x="4199477" y="3712838"/>
            <a:chExt cx="7168432" cy="155045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F3B1F5-4664-8EF8-83BD-10F0CE4A1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026"/>
            <a:stretch/>
          </p:blipFill>
          <p:spPr>
            <a:xfrm>
              <a:off x="4199477" y="3712838"/>
              <a:ext cx="7168432" cy="11170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15B186-B3DB-A82D-1358-4CA030E8CA67}"/>
                </a:ext>
              </a:extLst>
            </p:cNvPr>
            <p:cNvSpPr txBox="1"/>
            <p:nvPr/>
          </p:nvSpPr>
          <p:spPr>
            <a:xfrm>
              <a:off x="5734093" y="4955520"/>
              <a:ext cx="40991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b="1" dirty="0"/>
                <a:t>&lt;AND gate</a:t>
              </a:r>
              <a:r>
                <a:rPr kumimoji="1" lang="ko-KR" altLang="en-US" sz="1400" b="1" dirty="0" err="1"/>
                <a:t>를</a:t>
              </a:r>
              <a:r>
                <a:rPr kumimoji="1" lang="ko-KR" altLang="en-US" sz="1400" b="1" dirty="0"/>
                <a:t> 사용하여 구현한 </a:t>
              </a:r>
              <a:r>
                <a:rPr kumimoji="1" lang="en-US" altLang="ko-KR" sz="1400" b="1" dirty="0"/>
                <a:t>S-box </a:t>
              </a:r>
              <a:r>
                <a:rPr kumimoji="1" lang="ko-KR" altLang="en-US" sz="1400" b="1" dirty="0"/>
                <a:t>자원 비교</a:t>
              </a:r>
              <a:r>
                <a:rPr kumimoji="1" lang="en-US" altLang="ko-KR" sz="1400" b="1" dirty="0"/>
                <a:t>&gt;</a:t>
              </a:r>
              <a:endParaRPr kumimoji="1"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4933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31243</TotalTime>
  <Words>1655</Words>
  <Application>Microsoft Macintosh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CryptoCraft 테마</vt:lpstr>
      <vt:lpstr>제목 테마</vt:lpstr>
      <vt:lpstr>Improved Quantum Circuits for AES:  Reducing the Depth and the Number of Qubits 논문리뷰  https://youtu.be/PneTVFnJ_oU</vt:lpstr>
      <vt:lpstr>Contribution</vt:lpstr>
      <vt:lpstr>Contribution</vt:lpstr>
      <vt:lpstr>AES (Advanced Encryption Standard)</vt:lpstr>
      <vt:lpstr>AES (Advanced Encryption Standard)</vt:lpstr>
      <vt:lpstr>AES S-box quantum circuit</vt:lpstr>
      <vt:lpstr>AES S-box quantum circuit</vt:lpstr>
      <vt:lpstr>AES S-box quantum circuit</vt:lpstr>
      <vt:lpstr>AES S-box quantum circuit</vt:lpstr>
      <vt:lpstr>AES S-box quantum circuit</vt:lpstr>
      <vt:lpstr>AES S-box quantum circuit</vt:lpstr>
      <vt:lpstr>AES S-box quantum circuit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424</cp:revision>
  <dcterms:created xsi:type="dcterms:W3CDTF">2019-03-05T04:29:07Z</dcterms:created>
  <dcterms:modified xsi:type="dcterms:W3CDTF">2024-04-15T10:28:23Z</dcterms:modified>
</cp:coreProperties>
</file>