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1272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513159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513159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429000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42900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Revised</a:t>
            </a:r>
            <a:r>
              <a:rPr lang="ko-KR" altLang="en-US" dirty="0"/>
              <a:t> </a:t>
            </a:r>
            <a:r>
              <a:rPr lang="en-US" altLang="ko-KR" dirty="0"/>
              <a:t>CHAM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3EC2095-F84B-4918-B030-5AF7B7081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927" y="1436932"/>
            <a:ext cx="2455090" cy="39841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6AD024-0761-4FE6-A6B4-702827AF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Revised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2F459-AE1F-4194-85CB-D23B176C9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7875" y="1171575"/>
            <a:ext cx="5922963" cy="5038725"/>
          </a:xfrm>
        </p:spPr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/>
              <a:t>기존 </a:t>
            </a:r>
            <a:r>
              <a:rPr lang="en-US" altLang="ko-KR" dirty="0"/>
              <a:t>CHAM</a:t>
            </a:r>
            <a:r>
              <a:rPr lang="ko-KR" altLang="en-US" dirty="0"/>
              <a:t>과 동일하게 구현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64/128</a:t>
            </a:r>
            <a:r>
              <a:rPr lang="ko-KR" altLang="en-US" dirty="0"/>
              <a:t> 규격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기존 </a:t>
            </a:r>
            <a:r>
              <a:rPr lang="en-US" altLang="ko-KR" dirty="0"/>
              <a:t>64/128: 80</a:t>
            </a:r>
            <a:r>
              <a:rPr lang="ko-KR" altLang="en-US" dirty="0"/>
              <a:t>라운드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개량 </a:t>
            </a:r>
            <a:r>
              <a:rPr lang="en-US" altLang="ko-KR" b="1" dirty="0"/>
              <a:t>64/128: 88</a:t>
            </a:r>
            <a:r>
              <a:rPr lang="ko-KR" altLang="en-US" b="1" dirty="0"/>
              <a:t>라운드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65C4EA-731B-4C65-85D8-D5F4A59BE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436932"/>
            <a:ext cx="2455090" cy="39841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F8408-09C0-42A6-A7A2-843E74E49B01}"/>
              </a:ext>
            </a:extLst>
          </p:cNvPr>
          <p:cNvSpPr txBox="1"/>
          <p:nvPr/>
        </p:nvSpPr>
        <p:spPr>
          <a:xfrm>
            <a:off x="685800" y="5581650"/>
            <a:ext cx="1896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Original CHAM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51780-66DC-44FF-9B99-7B2586542C94}"/>
              </a:ext>
            </a:extLst>
          </p:cNvPr>
          <p:cNvSpPr txBox="1"/>
          <p:nvPr/>
        </p:nvSpPr>
        <p:spPr>
          <a:xfrm>
            <a:off x="3190494" y="5581650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Revised CHAM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641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B1009-5662-49AF-9816-85561F43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Revised CHAM</a:t>
            </a:r>
            <a:endParaRPr lang="ko-KR" altLang="en-US" dirty="0"/>
          </a:p>
        </p:txBody>
      </p:sp>
      <p:pic>
        <p:nvPicPr>
          <p:cNvPr id="9" name="그림 8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426D8E64-A4F4-4B4C-8164-42B2D8AC4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4" r="3827"/>
          <a:stretch/>
        </p:blipFill>
        <p:spPr>
          <a:xfrm>
            <a:off x="4476750" y="979435"/>
            <a:ext cx="7419975" cy="53415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A53A1D-2F41-4499-A077-37BC717DF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152525"/>
            <a:ext cx="6208713" cy="801676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B5D4B-EB76-466C-949A-6D7CCA422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4210050"/>
            <a:ext cx="5389562" cy="2000250"/>
          </a:xfrm>
        </p:spPr>
        <p:txBody>
          <a:bodyPr/>
          <a:lstStyle/>
          <a:p>
            <a:r>
              <a:rPr lang="ko-KR" altLang="en-US" dirty="0"/>
              <a:t>동일한 결과가 반환되지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05485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18F20-32BC-4CD9-B6E5-8612893E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Revised</a:t>
            </a:r>
            <a:r>
              <a:rPr lang="ko-KR" altLang="en-US" dirty="0"/>
              <a:t> </a:t>
            </a:r>
            <a:r>
              <a:rPr lang="en-US" altLang="ko-KR" dirty="0"/>
              <a:t>CHAM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21D90-49A8-4A64-A073-2F665CDA7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9" y="1312810"/>
            <a:ext cx="4937439" cy="34592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E3585D-91B5-4CED-9077-1BA3BAFFE5B4}"/>
              </a:ext>
            </a:extLst>
          </p:cNvPr>
          <p:cNvSpPr/>
          <p:nvPr/>
        </p:nvSpPr>
        <p:spPr>
          <a:xfrm>
            <a:off x="1085851" y="1711297"/>
            <a:ext cx="1376240" cy="276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ECA74A-3848-4739-9A4C-F932045B9663}"/>
              </a:ext>
            </a:extLst>
          </p:cNvPr>
          <p:cNvSpPr/>
          <p:nvPr/>
        </p:nvSpPr>
        <p:spPr>
          <a:xfrm>
            <a:off x="1085851" y="2730281"/>
            <a:ext cx="1376240" cy="276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9A88F9-8998-409F-BCD4-C693F8F9EEC3}"/>
              </a:ext>
            </a:extLst>
          </p:cNvPr>
          <p:cNvSpPr/>
          <p:nvPr/>
        </p:nvSpPr>
        <p:spPr>
          <a:xfrm>
            <a:off x="1085851" y="3886606"/>
            <a:ext cx="1376240" cy="276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스크린샷, 방이(가) 표시된 사진&#10;&#10;자동 생성된 설명">
            <a:extLst>
              <a:ext uri="{FF2B5EF4-FFF2-40B4-BE49-F238E27FC236}">
                <a16:creationId xmlns:a16="http://schemas.microsoft.com/office/drawing/2014/main" id="{2C0ACA51-5C1B-471D-A046-1E48509E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9" y="5114926"/>
            <a:ext cx="7093781" cy="93295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5459CF-95EA-4001-93E8-48B08E3A81B9}"/>
              </a:ext>
            </a:extLst>
          </p:cNvPr>
          <p:cNvSpPr/>
          <p:nvPr/>
        </p:nvSpPr>
        <p:spPr>
          <a:xfrm>
            <a:off x="5349358" y="5590929"/>
            <a:ext cx="2156342" cy="276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4A3A8E-BD9F-48E1-96CF-2589D04B6DE1}"/>
              </a:ext>
            </a:extLst>
          </p:cNvPr>
          <p:cNvSpPr/>
          <p:nvPr/>
        </p:nvSpPr>
        <p:spPr>
          <a:xfrm>
            <a:off x="411919" y="5819036"/>
            <a:ext cx="978731" cy="276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6CEDF877-39C8-4534-A747-5FE4F5A75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9350" y="1743073"/>
            <a:ext cx="5551488" cy="3324031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기존과</a:t>
            </a:r>
            <a:r>
              <a:rPr lang="en-US" altLang="ko-KR" dirty="0"/>
              <a:t> GE</a:t>
            </a:r>
            <a:r>
              <a:rPr lang="ko-KR" altLang="en-US" dirty="0"/>
              <a:t>가 같음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라운드 빼고 모두 같음을 명시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구현의 잘못된 부분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1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Revised CHAM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CHAM</a:t>
            </a:r>
            <a:r>
              <a:rPr lang="ko-KR" altLang="en-US" dirty="0"/>
              <a:t>은 </a:t>
            </a:r>
            <a:r>
              <a:rPr lang="en-US" altLang="ko-KR" dirty="0"/>
              <a:t>ICISC’17</a:t>
            </a:r>
            <a:r>
              <a:rPr lang="ko-KR" altLang="en-US" dirty="0"/>
              <a:t>에서 발표한 </a:t>
            </a:r>
            <a:r>
              <a:rPr lang="ko-KR" altLang="en-US" b="1" dirty="0">
                <a:solidFill>
                  <a:srgbClr val="FF0000"/>
                </a:solidFill>
              </a:rPr>
              <a:t>국산 초경량 블록암호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ARX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Addition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Rotation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XOR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Feistel </a:t>
            </a:r>
            <a:r>
              <a:rPr lang="ko-KR" altLang="en-US" dirty="0"/>
              <a:t>구조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8</a:t>
            </a:r>
            <a:r>
              <a:rPr lang="ko-KR" altLang="en-US" dirty="0"/>
              <a:t>비트 등의 초소형 </a:t>
            </a:r>
            <a:r>
              <a:rPr lang="ko-KR" altLang="en-US" b="1" dirty="0" err="1">
                <a:solidFill>
                  <a:srgbClr val="FF0000"/>
                </a:solidFill>
              </a:rPr>
              <a:t>마이크로컨트롤러를</a:t>
            </a:r>
            <a:r>
              <a:rPr lang="ko-KR" altLang="en-US" b="1" dirty="0">
                <a:solidFill>
                  <a:srgbClr val="FF0000"/>
                </a:solidFill>
              </a:rPr>
              <a:t> 지원</a:t>
            </a:r>
            <a:r>
              <a:rPr lang="ko-KR" altLang="en-US" dirty="0"/>
              <a:t>하기 위해 개발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F49E6-E2BD-4B84-AF0D-B86C3BD3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7EF48-C0A3-43A5-BC48-E384A0FD0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497315"/>
            <a:ext cx="11369675" cy="2712985"/>
          </a:xfrm>
        </p:spPr>
        <p:txBody>
          <a:bodyPr/>
          <a:lstStyle/>
          <a:p>
            <a:r>
              <a:rPr lang="en-US" altLang="ko-KR" dirty="0"/>
              <a:t>CHAM</a:t>
            </a:r>
            <a:r>
              <a:rPr lang="ko-KR" altLang="en-US" dirty="0"/>
              <a:t>은 세 가지 규격을 제공</a:t>
            </a:r>
            <a:endParaRPr lang="en-US" altLang="ko-KR" dirty="0"/>
          </a:p>
          <a:p>
            <a:r>
              <a:rPr lang="en-US" altLang="ko-KR" dirty="0"/>
              <a:t>n: </a:t>
            </a:r>
            <a:r>
              <a:rPr lang="ko-KR" altLang="en-US" dirty="0"/>
              <a:t>블록 크기</a:t>
            </a:r>
            <a:endParaRPr lang="en-US" altLang="ko-KR" dirty="0"/>
          </a:p>
          <a:p>
            <a:r>
              <a:rPr lang="en-US" altLang="ko-KR" dirty="0"/>
              <a:t>k: </a:t>
            </a:r>
            <a:r>
              <a:rPr lang="ko-KR" altLang="en-US" dirty="0"/>
              <a:t>키 크기</a:t>
            </a:r>
            <a:endParaRPr lang="en-US" altLang="ko-KR" dirty="0"/>
          </a:p>
          <a:p>
            <a:r>
              <a:rPr lang="en-US" altLang="ko-KR" dirty="0"/>
              <a:t>r: 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w: </a:t>
            </a:r>
            <a:r>
              <a:rPr lang="ko-KR" altLang="en-US" dirty="0"/>
              <a:t>워드 크기</a:t>
            </a:r>
          </a:p>
        </p:txBody>
      </p:sp>
      <p:pic>
        <p:nvPicPr>
          <p:cNvPr id="5" name="그림 4" descr="사진, 검은색, 하얀색, 다른이(가) 표시된 사진&#10;&#10;자동 생성된 설명">
            <a:extLst>
              <a:ext uri="{FF2B5EF4-FFF2-40B4-BE49-F238E27FC236}">
                <a16:creationId xmlns:a16="http://schemas.microsoft.com/office/drawing/2014/main" id="{2A2E7C55-76AD-4752-9A91-850A88D15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1038225"/>
            <a:ext cx="84486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0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05BBD-37AC-4E25-865D-13DEEDC0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A11213-1F46-4011-8EB4-E28ADE015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497" y="1056454"/>
            <a:ext cx="3445005" cy="3362325"/>
          </a:xfrm>
          <a:prstGeom prst="rect">
            <a:avLst/>
          </a:prstGeom>
        </p:spPr>
      </p:pic>
      <p:pic>
        <p:nvPicPr>
          <p:cNvPr id="7" name="그림 6" descr="개체, 사진, 빨간색, 오렌지이(가) 표시된 사진&#10;&#10;자동 생성된 설명">
            <a:extLst>
              <a:ext uri="{FF2B5EF4-FFF2-40B4-BE49-F238E27FC236}">
                <a16:creationId xmlns:a16="http://schemas.microsoft.com/office/drawing/2014/main" id="{1086FC31-0427-444F-B66D-49D062DC3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80" y="4505324"/>
            <a:ext cx="9791440" cy="14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F8A0C-8E68-4CFD-B282-22F2B838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EF5A5-F0F5-4960-B2CB-800986FE2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4002140"/>
            <a:ext cx="11369675" cy="2208160"/>
          </a:xfrm>
        </p:spPr>
        <p:txBody>
          <a:bodyPr/>
          <a:lstStyle/>
          <a:p>
            <a:r>
              <a:rPr lang="ko-KR" altLang="en-US" dirty="0"/>
              <a:t>라운드</a:t>
            </a:r>
            <a:r>
              <a:rPr lang="en-US" altLang="ko-KR" dirty="0"/>
              <a:t> </a:t>
            </a:r>
            <a:r>
              <a:rPr lang="ko-KR" altLang="en-US" dirty="0"/>
              <a:t>함수를 거치면서 암호화 진행</a:t>
            </a:r>
            <a:endParaRPr lang="en-US" altLang="ko-KR" dirty="0"/>
          </a:p>
          <a:p>
            <a:pPr lvl="1"/>
            <a:r>
              <a:rPr lang="en-US" altLang="ko-KR" dirty="0"/>
              <a:t>Feistel</a:t>
            </a:r>
            <a:r>
              <a:rPr lang="ko-KR" altLang="en-US" dirty="0"/>
              <a:t> 구조를 사용하지만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짝수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홀수 라운드마다 다른 연산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5FA1BC-29AF-406E-AA4C-30FA2C743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1052065"/>
            <a:ext cx="7181850" cy="2867920"/>
          </a:xfrm>
          <a:prstGeom prst="rect">
            <a:avLst/>
          </a:prstGeom>
        </p:spPr>
      </p:pic>
      <p:pic>
        <p:nvPicPr>
          <p:cNvPr id="7" name="그림 6" descr="나이프, 테이블이(가) 표시된 사진&#10;&#10;자동 생성된 설명">
            <a:extLst>
              <a:ext uri="{FF2B5EF4-FFF2-40B4-BE49-F238E27FC236}">
                <a16:creationId xmlns:a16="http://schemas.microsoft.com/office/drawing/2014/main" id="{F4CC7193-0F0F-490F-AB06-E39555E83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190" y="5105619"/>
            <a:ext cx="7247619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4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C5BC-667E-4812-BFD3-B2D5A529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Revised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D287E-A254-41A9-A0CA-954A7B7A93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/>
              <a:t>ICISC’19</a:t>
            </a:r>
            <a:r>
              <a:rPr lang="ko-KR" altLang="en-US" dirty="0"/>
              <a:t>에서 발표된 </a:t>
            </a:r>
            <a:r>
              <a:rPr lang="en-US" altLang="ko-KR" b="1" dirty="0"/>
              <a:t>CHAM</a:t>
            </a:r>
            <a:r>
              <a:rPr lang="ko-KR" altLang="en-US" b="1" dirty="0"/>
              <a:t>의 개량형</a:t>
            </a:r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라운드 수를 바꾼 것</a:t>
            </a:r>
            <a:r>
              <a:rPr lang="ko-KR" altLang="en-US" dirty="0"/>
              <a:t>으로 보안성을 향상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충족 가능성 문제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구현에 있어서 추가적인 자원 소모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003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E788-D996-4A82-B578-DB079F29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Revised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7C04E-6BB6-46BB-9CBA-D8C580B0D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095625"/>
            <a:ext cx="11369675" cy="31146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기존</a:t>
            </a:r>
            <a:r>
              <a:rPr lang="en-US" altLang="ko-KR" dirty="0"/>
              <a:t> CHAM</a:t>
            </a:r>
            <a:r>
              <a:rPr lang="ko-KR" altLang="en-US" dirty="0"/>
              <a:t>에서 라운드 수를 약간 증가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64/128:   80</a:t>
            </a:r>
            <a:r>
              <a:rPr lang="ko-KR" altLang="en-US" dirty="0"/>
              <a:t>라운드 </a:t>
            </a:r>
            <a:r>
              <a:rPr lang="en-US" altLang="ko-KR" dirty="0"/>
              <a:t>-&gt; 88</a:t>
            </a:r>
            <a:r>
              <a:rPr lang="ko-KR" altLang="en-US" dirty="0"/>
              <a:t>라운드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128/128: 80</a:t>
            </a:r>
            <a:r>
              <a:rPr lang="ko-KR" altLang="en-US" dirty="0"/>
              <a:t>라운드 </a:t>
            </a:r>
            <a:r>
              <a:rPr lang="en-US" altLang="ko-KR" dirty="0"/>
              <a:t>-&gt; 112</a:t>
            </a:r>
            <a:r>
              <a:rPr lang="ko-KR" altLang="en-US" dirty="0"/>
              <a:t>라운드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128/265: 96</a:t>
            </a:r>
            <a:r>
              <a:rPr lang="ko-KR" altLang="en-US" dirty="0"/>
              <a:t>라운드 </a:t>
            </a:r>
            <a:r>
              <a:rPr lang="en-US" altLang="ko-KR" dirty="0"/>
              <a:t>-&gt; 120</a:t>
            </a:r>
            <a:r>
              <a:rPr lang="ko-KR" altLang="en-US" dirty="0"/>
              <a:t>라운드</a:t>
            </a:r>
            <a:r>
              <a:rPr lang="en-US" altLang="ko-KR" dirty="0"/>
              <a:t>	</a:t>
            </a:r>
            <a:endParaRPr lang="ko-KR" altLang="en-US" dirty="0"/>
          </a:p>
        </p:txBody>
      </p:sp>
      <p:pic>
        <p:nvPicPr>
          <p:cNvPr id="5" name="그림 4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45432130-8ED0-414F-9640-8EC722297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081002"/>
            <a:ext cx="8286750" cy="19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F0CC5-24AA-4195-8228-63C72708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Revised CHAM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B0FDEA-5E06-4ADE-9CC9-6B0DD0A136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00600" y="4442397"/>
            <a:ext cx="6980238" cy="583996"/>
          </a:xfrm>
        </p:spPr>
        <p:txBody>
          <a:bodyPr/>
          <a:lstStyle/>
          <a:p>
            <a:r>
              <a:rPr lang="ko-KR" altLang="en-US" dirty="0"/>
              <a:t>표현 형식은 다르지만 기존 </a:t>
            </a:r>
            <a:r>
              <a:rPr lang="en-US" altLang="ko-KR" dirty="0"/>
              <a:t>CHAM</a:t>
            </a:r>
            <a:r>
              <a:rPr lang="ko-KR" altLang="en-US" dirty="0"/>
              <a:t>과 동일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64EFA1-0AD8-4767-B410-7469355B4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210021"/>
            <a:ext cx="7122355" cy="3681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DE35C5-5134-4110-9572-485AC20FE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46" y="1311985"/>
            <a:ext cx="7056579" cy="773559"/>
          </a:xfrm>
          <a:prstGeom prst="rect">
            <a:avLst/>
          </a:prstGeom>
        </p:spPr>
      </p:pic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F87E3457-6FFA-406B-8224-BC322EAEF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228367"/>
            <a:ext cx="4162284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584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189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CryptoCraft 테마</vt:lpstr>
      <vt:lpstr>제목 테마</vt:lpstr>
      <vt:lpstr>Revised CHAM</vt:lpstr>
      <vt:lpstr>PowerPoint 프레젠테이션</vt:lpstr>
      <vt:lpstr> CHAM</vt:lpstr>
      <vt:lpstr> CHAM</vt:lpstr>
      <vt:lpstr> CHAM</vt:lpstr>
      <vt:lpstr> CHAM</vt:lpstr>
      <vt:lpstr> Revised CHAM</vt:lpstr>
      <vt:lpstr> Revised CHAM</vt:lpstr>
      <vt:lpstr> Revised CHAM</vt:lpstr>
      <vt:lpstr> Revised CHAM</vt:lpstr>
      <vt:lpstr> Revised CHAM</vt:lpstr>
      <vt:lpstr> Revised CHAM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51</cp:revision>
  <dcterms:created xsi:type="dcterms:W3CDTF">2019-03-05T04:29:07Z</dcterms:created>
  <dcterms:modified xsi:type="dcterms:W3CDTF">2020-03-10T06:52:24Z</dcterms:modified>
</cp:coreProperties>
</file>