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269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5" r:id="rId11"/>
    <p:sldId id="299" r:id="rId12"/>
    <p:sldId id="300" r:id="rId13"/>
    <p:sldId id="293" r:id="rId14"/>
    <p:sldId id="301" r:id="rId15"/>
    <p:sldId id="294" r:id="rId16"/>
    <p:sldId id="297" r:id="rId17"/>
    <p:sldId id="296" r:id="rId18"/>
    <p:sldId id="302" r:id="rId19"/>
    <p:sldId id="303" r:id="rId20"/>
    <p:sldId id="298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E393F-8BCB-424C-8A57-E61CEA549131}" v="289" dt="2021-05-23T11:18:48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2" autoAdjust="0"/>
    <p:restoredTop sz="94660"/>
  </p:normalViewPr>
  <p:slideViewPr>
    <p:cSldViewPr snapToGrid="0">
      <p:cViewPr>
        <p:scale>
          <a:sx n="120" d="100"/>
          <a:sy n="120" d="100"/>
        </p:scale>
        <p:origin x="1072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2021. 5. 18.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2021. 5. 18.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A105714-E185-BC44-8A72-FB5F9CB85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2byte mask 1</a:t>
            </a:r>
            <a:r>
              <a:rPr lang="ko-KR" altLang="en-US" sz="2800" dirty="0"/>
              <a:t>차 </a:t>
            </a:r>
            <a:r>
              <a:rPr lang="ko-KR" altLang="en-US" sz="2800" dirty="0" err="1"/>
              <a:t>마스킹</a:t>
            </a:r>
            <a:r>
              <a:rPr lang="ko-KR" altLang="en-US" sz="2800" dirty="0"/>
              <a:t> </a:t>
            </a:r>
            <a:r>
              <a:rPr lang="en-US" altLang="ko-KR" sz="2800" dirty="0"/>
              <a:t>PIPO</a:t>
            </a:r>
            <a:r>
              <a:rPr lang="ko-KR" altLang="en-US" sz="2800" dirty="0"/>
              <a:t> 제안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24F0D545-04CE-304A-B49D-CBD09D58D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/scrhC6cNT9k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6E0E2-1C09-1744-9E08-E0CFEBB5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검증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12DF0D-949E-0547-8A5D-800C0F71F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800" dirty="0"/>
              <a:t>AES- 128</a:t>
            </a:r>
            <a:r>
              <a:rPr kumimoji="1" lang="ko-KR" altLang="en-US" sz="1800" dirty="0"/>
              <a:t> 함수의 입력과 출력 바이트의 마스크가 동일하게 적용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Cortex-M3</a:t>
            </a:r>
            <a:r>
              <a:rPr kumimoji="1" lang="ko-KR" altLang="en-US" sz="1800" dirty="0"/>
              <a:t>과</a:t>
            </a:r>
            <a:r>
              <a:rPr kumimoji="1" lang="en-US" altLang="ko-KR" sz="1800" dirty="0"/>
              <a:t> Cortex-m4 </a:t>
            </a:r>
            <a:r>
              <a:rPr kumimoji="1" lang="ko-KR" altLang="en-US" sz="1800" dirty="0"/>
              <a:t>사용 어셈블리 구현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2</a:t>
            </a:r>
            <a:r>
              <a:rPr kumimoji="1" lang="ko-KR" altLang="en-US" sz="1800" dirty="0"/>
              <a:t>개의 </a:t>
            </a:r>
            <a:r>
              <a:rPr kumimoji="1" lang="ko-KR" altLang="en-US" sz="1800" dirty="0" err="1"/>
              <a:t>부울</a:t>
            </a:r>
            <a:r>
              <a:rPr kumimoji="1" lang="ko-KR" altLang="en-US" sz="1800" dirty="0"/>
              <a:t> 마스크 사용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CTR </a:t>
            </a:r>
            <a:r>
              <a:rPr kumimoji="1" lang="ko-KR" altLang="en-US" sz="1800" dirty="0"/>
              <a:t>모드에서 </a:t>
            </a:r>
            <a:r>
              <a:rPr kumimoji="1" lang="en-US" altLang="ko-KR" sz="1800" dirty="0"/>
              <a:t>AES-128</a:t>
            </a:r>
            <a:r>
              <a:rPr kumimoji="1" lang="ko-KR" altLang="en-US" sz="1800" dirty="0"/>
              <a:t>의</a:t>
            </a:r>
            <a:r>
              <a:rPr kumimoji="1" lang="en-US" altLang="ko-KR" sz="1800" dirty="0"/>
              <a:t> </a:t>
            </a:r>
            <a:r>
              <a:rPr kumimoji="1" lang="ko-KR" altLang="en-US" sz="1800" dirty="0" err="1"/>
              <a:t>비트슬라이싱</a:t>
            </a:r>
            <a:r>
              <a:rPr kumimoji="1" lang="ko-KR" altLang="en-US" sz="1800" dirty="0"/>
              <a:t> 병렬 구현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기존 </a:t>
            </a:r>
            <a:r>
              <a:rPr kumimoji="1" lang="en-US" altLang="ko-KR" sz="1800" dirty="0"/>
              <a:t>4KB </a:t>
            </a:r>
            <a:r>
              <a:rPr kumimoji="1" lang="ko-KR" altLang="en-US" sz="1800" dirty="0"/>
              <a:t>암호화에 </a:t>
            </a:r>
            <a:r>
              <a:rPr kumimoji="1" lang="en-US" altLang="ko-KR" sz="1800" dirty="0"/>
              <a:t>7,423</a:t>
            </a:r>
            <a:r>
              <a:rPr kumimoji="1" lang="ko-KR" altLang="en-US" sz="1800" dirty="0"/>
              <a:t> 사이클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이중 </a:t>
            </a:r>
            <a:r>
              <a:rPr kumimoji="1" lang="en-US" altLang="ko-KR" sz="1800" dirty="0"/>
              <a:t>2,133 </a:t>
            </a:r>
            <a:r>
              <a:rPr kumimoji="1" lang="ko-KR" altLang="en-US" sz="1800" dirty="0"/>
              <a:t>사이클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총 사이클의 </a:t>
            </a:r>
            <a:r>
              <a:rPr kumimoji="1" lang="en-US" altLang="ko-KR" sz="1800" dirty="0"/>
              <a:t>29%)</a:t>
            </a:r>
            <a:r>
              <a:rPr kumimoji="1" lang="ko-KR" altLang="en-US" sz="1800" dirty="0"/>
              <a:t>은 </a:t>
            </a:r>
            <a:br>
              <a:rPr kumimoji="1" lang="en-US" altLang="ko-KR" sz="1800" dirty="0"/>
            </a:br>
            <a:r>
              <a:rPr kumimoji="1" lang="ko-KR" altLang="en-US" sz="1800" dirty="0" err="1"/>
              <a:t>온보드</a:t>
            </a:r>
            <a:r>
              <a:rPr kumimoji="1" lang="ko-KR" altLang="en-US" sz="1800" dirty="0"/>
              <a:t> 하드웨어 </a:t>
            </a:r>
            <a:r>
              <a:rPr kumimoji="1" lang="en-US" altLang="ko-KR" sz="1800" dirty="0"/>
              <a:t>RNG </a:t>
            </a:r>
            <a:r>
              <a:rPr kumimoji="1" lang="ko-KR" altLang="en-US" sz="1800" dirty="0"/>
              <a:t>사용 </a:t>
            </a:r>
            <a:r>
              <a:rPr kumimoji="1" lang="en-US" altLang="ko-KR" sz="1800" dirty="0"/>
              <a:t>10,496</a:t>
            </a:r>
            <a:r>
              <a:rPr kumimoji="1" lang="ko-KR" altLang="en-US" sz="1800" dirty="0"/>
              <a:t> 비트 생성 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제안 기법은 동일한 하드웨어 </a:t>
            </a:r>
            <a:r>
              <a:rPr kumimoji="1" lang="en-US" altLang="ko-KR" sz="1800" dirty="0"/>
              <a:t>RNG </a:t>
            </a:r>
            <a:r>
              <a:rPr kumimoji="1" lang="ko-KR" altLang="en-US" sz="1800" dirty="0"/>
              <a:t>사용</a:t>
            </a:r>
            <a:r>
              <a:rPr kumimoji="1" lang="en-US" altLang="ko-KR" sz="1800" dirty="0"/>
              <a:t> 32</a:t>
            </a:r>
            <a:r>
              <a:rPr kumimoji="1" lang="ko-KR" altLang="en-US" sz="1800" dirty="0"/>
              <a:t>개의 비트 생성</a:t>
            </a:r>
            <a:br>
              <a:rPr kumimoji="1" lang="en-US" altLang="ko-KR" sz="1800" dirty="0"/>
            </a:br>
            <a:r>
              <a:rPr kumimoji="1" lang="en-US" altLang="ko-KR" sz="1800" dirty="0"/>
              <a:t>28</a:t>
            </a:r>
            <a:r>
              <a:rPr kumimoji="1" lang="ko-KR" altLang="en-US" sz="1800" dirty="0"/>
              <a:t>개를 무시하고 </a:t>
            </a:r>
            <a:r>
              <a:rPr kumimoji="1" lang="en-US" altLang="ko-KR" sz="1800" dirty="0"/>
              <a:t>2</a:t>
            </a:r>
            <a:r>
              <a:rPr kumimoji="1" lang="ko-KR" altLang="en-US" sz="1800" dirty="0"/>
              <a:t>개는 첫번째 </a:t>
            </a:r>
            <a:r>
              <a:rPr kumimoji="1" lang="en-US" altLang="ko-KR" sz="1800" dirty="0"/>
              <a:t>AES, 2</a:t>
            </a:r>
            <a:r>
              <a:rPr kumimoji="1" lang="ko-KR" altLang="en-US" sz="1800" dirty="0"/>
              <a:t>개는 두번째 </a:t>
            </a:r>
            <a:r>
              <a:rPr kumimoji="1" lang="en-US" altLang="ko-KR" sz="1800" dirty="0"/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331489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08250-9D62-884E-BFBD-4A142370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ko-KR" altLang="en-US" dirty="0"/>
              <a:t>검증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DEAB1-AE9E-2643-A975-9EB37231A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/>
              <a:t>게이트 수가 가장 적은 </a:t>
            </a:r>
            <a:r>
              <a:rPr kumimoji="1" lang="en-US" altLang="ko-KR" sz="2000" dirty="0"/>
              <a:t>S-box </a:t>
            </a:r>
            <a:r>
              <a:rPr kumimoji="1" lang="ko-KR" altLang="en-US" sz="2000" dirty="0"/>
              <a:t>사용</a:t>
            </a:r>
            <a:r>
              <a:rPr kumimoji="1" lang="en-US" altLang="ko-KR" sz="2000" dirty="0"/>
              <a:t>(113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)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AND 32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XOR 77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XNOR 4</a:t>
            </a:r>
            <a:r>
              <a:rPr kumimoji="1" lang="ko-KR" altLang="en-US" sz="2000" dirty="0"/>
              <a:t>개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sz="2000" dirty="0" err="1"/>
              <a:t>마스킹</a:t>
            </a:r>
            <a:r>
              <a:rPr kumimoji="1" lang="ko-KR" altLang="en-US" sz="2000" dirty="0"/>
              <a:t> 후 </a:t>
            </a:r>
            <a:br>
              <a:rPr kumimoji="1" lang="en-US" altLang="ko-KR" sz="2000" dirty="0"/>
            </a:br>
            <a:r>
              <a:rPr kumimoji="1" lang="en-US" altLang="ko-KR" sz="2000" dirty="0"/>
              <a:t>AND 96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XOR 228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, XNOR 0</a:t>
            </a:r>
            <a:r>
              <a:rPr kumimoji="1" lang="ko-KR" altLang="en-US" sz="2000" dirty="0"/>
              <a:t>개</a:t>
            </a:r>
            <a:endParaRPr kumimoji="1" lang="en-US" altLang="ko-KR" sz="2000" dirty="0"/>
          </a:p>
          <a:p>
            <a:pPr>
              <a:buFont typeface="Wingdings" pitchFamily="2" charset="2"/>
              <a:buChar char="Ø"/>
            </a:pPr>
            <a:endParaRPr kumimoji="1" lang="en-US" altLang="ko-KR" sz="2000" dirty="0"/>
          </a:p>
          <a:p>
            <a:pPr>
              <a:buFont typeface="Wingdings" pitchFamily="2" charset="2"/>
              <a:buChar char="Ø"/>
            </a:pPr>
            <a:r>
              <a:rPr kumimoji="1" lang="en-US" altLang="ko-KR" sz="2000" dirty="0" err="1"/>
              <a:t>Yosys</a:t>
            </a:r>
            <a:r>
              <a:rPr kumimoji="1" lang="en-US" altLang="ko-KR" sz="2000" dirty="0"/>
              <a:t>? </a:t>
            </a:r>
            <a:r>
              <a:rPr kumimoji="1" lang="ko-KR" altLang="en-US" sz="2000" dirty="0"/>
              <a:t>로 최적화</a:t>
            </a:r>
            <a:br>
              <a:rPr kumimoji="1" lang="en-US" altLang="ko-KR" sz="2000" dirty="0"/>
            </a:br>
            <a:r>
              <a:rPr kumimoji="1" lang="en-US" altLang="ko-KR" sz="2000" dirty="0"/>
              <a:t>AND 86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XOR 225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, XNOR 4</a:t>
            </a:r>
            <a:r>
              <a:rPr kumimoji="1" lang="ko-KR" altLang="en-US" sz="2000" dirty="0"/>
              <a:t>개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>
              <a:buFont typeface="Wingdings" pitchFamily="2" charset="2"/>
              <a:buChar char="ü"/>
            </a:pPr>
            <a:r>
              <a:rPr kumimoji="1" lang="en-US" altLang="ko-KR" sz="2000" dirty="0"/>
              <a:t>2.79</a:t>
            </a:r>
            <a:r>
              <a:rPr kumimoji="1" lang="ko-KR" altLang="en-US" sz="2000" dirty="0"/>
              <a:t>배 </a:t>
            </a:r>
            <a:r>
              <a:rPr kumimoji="1" lang="ko-KR" altLang="en-US" sz="2000" dirty="0" err="1"/>
              <a:t>오버해드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9322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0195D-288B-BB45-90B6-B18A9BD8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검증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391ACF-E180-C946-A53F-83A2A7919D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 err="1"/>
              <a:t>ShitRow</a:t>
            </a:r>
            <a:r>
              <a:rPr kumimoji="1" lang="en-US" altLang="ko-KR" sz="1800" dirty="0"/>
              <a:t> :</a:t>
            </a:r>
            <a:r>
              <a:rPr kumimoji="1" lang="ko-KR" altLang="en-US" sz="1800" dirty="0"/>
              <a:t> 바이트 순서만 바뀌므로 고려 </a:t>
            </a:r>
            <a:r>
              <a:rPr kumimoji="1" lang="en-US" altLang="ko-KR" sz="1800" dirty="0"/>
              <a:t>x</a:t>
            </a:r>
          </a:p>
          <a:p>
            <a:r>
              <a:rPr kumimoji="1" lang="en-US" altLang="ko-KR" sz="1800" dirty="0" err="1"/>
              <a:t>Mixcolumns</a:t>
            </a:r>
            <a:r>
              <a:rPr kumimoji="1" lang="en-US" altLang="ko-KR" sz="1800" dirty="0"/>
              <a:t> :</a:t>
            </a:r>
            <a:r>
              <a:rPr kumimoji="1" lang="ko-KR" altLang="en-US" sz="1800" dirty="0"/>
              <a:t> 동일한 마스크가 결합되지 </a:t>
            </a:r>
            <a:r>
              <a:rPr kumimoji="1" lang="ko-KR" altLang="en-US" sz="1800" dirty="0" err="1"/>
              <a:t>않도록해야하므로</a:t>
            </a:r>
            <a:r>
              <a:rPr kumimoji="1" lang="ko-KR" altLang="en-US" sz="1800" dirty="0"/>
              <a:t> 기존 </a:t>
            </a:r>
            <a:r>
              <a:rPr kumimoji="1" lang="en-US" altLang="ko-KR" sz="1800" dirty="0"/>
              <a:t>27</a:t>
            </a:r>
            <a:r>
              <a:rPr kumimoji="1" lang="ko-KR" altLang="en-US" sz="1800" dirty="0"/>
              <a:t>개 </a:t>
            </a:r>
            <a:r>
              <a:rPr kumimoji="1" lang="en-US" altLang="ko-KR" sz="1800" dirty="0"/>
              <a:t>XOR</a:t>
            </a:r>
            <a:r>
              <a:rPr kumimoji="1" lang="ko-KR" altLang="en-US" sz="1800" dirty="0"/>
              <a:t> 마스크를 다시 마스크 필요</a:t>
            </a:r>
            <a:endParaRPr kumimoji="1"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ko-KR" sz="1400" dirty="0"/>
              <a:t>12</a:t>
            </a:r>
            <a:r>
              <a:rPr kumimoji="1" lang="ko-KR" altLang="en-US" sz="1400" dirty="0"/>
              <a:t>개의 </a:t>
            </a:r>
            <a:r>
              <a:rPr kumimoji="1" lang="en-US" altLang="ko-KR" sz="1400" dirty="0"/>
              <a:t>XOR</a:t>
            </a:r>
            <a:r>
              <a:rPr kumimoji="1" lang="ko-KR" altLang="en-US" sz="1400" dirty="0"/>
              <a:t>과</a:t>
            </a:r>
            <a:r>
              <a:rPr kumimoji="1" lang="en-US" altLang="ko-KR" sz="1400" dirty="0"/>
              <a:t> 6</a:t>
            </a:r>
            <a:r>
              <a:rPr kumimoji="1" lang="ko-KR" altLang="en-US" sz="1400" dirty="0"/>
              <a:t>개의 </a:t>
            </a:r>
            <a:r>
              <a:rPr kumimoji="1" lang="en-US" altLang="ko-KR" sz="1400" dirty="0"/>
              <a:t>Load </a:t>
            </a:r>
            <a:r>
              <a:rPr kumimoji="1" lang="ko-KR" altLang="en-US" sz="1400" dirty="0"/>
              <a:t>명령어 추가</a:t>
            </a:r>
            <a:endParaRPr kumimoji="1" lang="en-US" altLang="ko-KR" sz="1400" dirty="0"/>
          </a:p>
          <a:p>
            <a:r>
              <a:rPr kumimoji="1" lang="en-US" altLang="ko-KR" sz="1800" dirty="0" err="1"/>
              <a:t>AddRoundkey</a:t>
            </a:r>
            <a:r>
              <a:rPr kumimoji="1" lang="en-US" altLang="ko-KR" sz="1800" dirty="0"/>
              <a:t> :</a:t>
            </a:r>
            <a:r>
              <a:rPr kumimoji="1" lang="ko-KR" altLang="en-US" sz="1800" dirty="0"/>
              <a:t> 모든 바이트에 </a:t>
            </a:r>
            <a:r>
              <a:rPr kumimoji="1" lang="ko-KR" altLang="en-US" sz="1800" dirty="0" err="1"/>
              <a:t>동리한</a:t>
            </a:r>
            <a:r>
              <a:rPr kumimoji="1" lang="ko-KR" altLang="en-US" sz="1800" dirty="0"/>
              <a:t> 바이트 </a:t>
            </a:r>
            <a:r>
              <a:rPr kumimoji="1" lang="ko-KR" altLang="en-US" sz="1800" dirty="0" err="1"/>
              <a:t>인코딩을</a:t>
            </a:r>
            <a:r>
              <a:rPr kumimoji="1" lang="ko-KR" altLang="en-US" sz="1800" dirty="0"/>
              <a:t> 하므로 다시 </a:t>
            </a:r>
            <a:r>
              <a:rPr kumimoji="1" lang="ko-KR" altLang="en-US" sz="1800" dirty="0" err="1"/>
              <a:t>마스킹</a:t>
            </a:r>
            <a:r>
              <a:rPr kumimoji="1" lang="ko-KR" altLang="en-US" sz="1800" dirty="0"/>
              <a:t> 필요</a:t>
            </a:r>
            <a:endParaRPr kumimoji="1"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ko-KR" sz="1400" dirty="0"/>
              <a:t>32</a:t>
            </a:r>
            <a:r>
              <a:rPr kumimoji="1" lang="ko-KR" altLang="en-US" sz="1400" dirty="0"/>
              <a:t>개의 </a:t>
            </a:r>
            <a:r>
              <a:rPr kumimoji="1" lang="en-US" altLang="ko-KR" sz="1400" dirty="0"/>
              <a:t>XOR </a:t>
            </a:r>
            <a:r>
              <a:rPr kumimoji="1" lang="ko-KR" altLang="en-US" sz="1400" dirty="0"/>
              <a:t>과</a:t>
            </a:r>
            <a:r>
              <a:rPr kumimoji="1" lang="en-US" altLang="ko-KR" sz="1400" dirty="0"/>
              <a:t> 11</a:t>
            </a:r>
            <a:r>
              <a:rPr kumimoji="1" lang="ko-KR" altLang="en-US" sz="1400" dirty="0"/>
              <a:t>개의 </a:t>
            </a:r>
            <a:r>
              <a:rPr kumimoji="1" lang="en-US" altLang="ko-KR" sz="1400" dirty="0"/>
              <a:t>Load </a:t>
            </a:r>
            <a:r>
              <a:rPr kumimoji="1" lang="ko-KR" altLang="en-US" sz="1400" dirty="0"/>
              <a:t>명령어 그리고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개의 </a:t>
            </a:r>
            <a:r>
              <a:rPr kumimoji="1" lang="en-US" altLang="ko-KR" sz="1400" dirty="0"/>
              <a:t>Store </a:t>
            </a:r>
            <a:r>
              <a:rPr kumimoji="1" lang="ko-KR" altLang="en-US" sz="1400" dirty="0"/>
              <a:t>명령어 </a:t>
            </a:r>
            <a:endParaRPr kumimoji="1" lang="en-US" altLang="ko-KR" sz="1400" dirty="0"/>
          </a:p>
          <a:p>
            <a:pPr>
              <a:buFont typeface="Wingdings" pitchFamily="2" charset="2"/>
              <a:buChar char="ü"/>
            </a:pPr>
            <a:r>
              <a:rPr kumimoji="1" lang="ko-KR" altLang="en-US" sz="1800" dirty="0"/>
              <a:t>기존 보다 </a:t>
            </a:r>
            <a:r>
              <a:rPr kumimoji="1" lang="en-US" altLang="ko-KR" sz="1800" dirty="0"/>
              <a:t>54%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속도향상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+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스텍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1,588</a:t>
            </a:r>
            <a:r>
              <a:rPr kumimoji="1" lang="ko-KR" altLang="en-US" sz="1800" dirty="0"/>
              <a:t>바이트에서 </a:t>
            </a:r>
            <a:r>
              <a:rPr kumimoji="1" lang="en-US" altLang="ko-KR" sz="1800" dirty="0"/>
              <a:t>188</a:t>
            </a:r>
            <a:r>
              <a:rPr kumimoji="1" lang="ko-KR" altLang="en-US" sz="1800" dirty="0"/>
              <a:t>로 감소</a:t>
            </a:r>
            <a:endParaRPr kumimoji="1" lang="en-US" altLang="ko-KR" sz="1800" dirty="0"/>
          </a:p>
          <a:p>
            <a:endParaRPr kumimoji="1"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E30962-A04A-9B42-B9AE-E2FBB3933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9" y="3275251"/>
            <a:ext cx="5448693" cy="2575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EF0769-36F5-4B47-AD2E-80FE43F6E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059" y="3310258"/>
            <a:ext cx="4871461" cy="26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9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2364D-C6E8-8D41-89C2-0A9C68C3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결론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BFC3A-6B04-064F-BC4F-6AE6887EF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기존 </a:t>
            </a:r>
            <a:r>
              <a:rPr kumimoji="1" lang="ko-KR" altLang="en-US" sz="2000" dirty="0" err="1"/>
              <a:t>마스킹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대응기법의</a:t>
            </a:r>
            <a:r>
              <a:rPr kumimoji="1" lang="ko-KR" altLang="en-US" sz="2000" dirty="0"/>
              <a:t> 대부분은 임의성의 양을 고려하지 않음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새로운 </a:t>
            </a:r>
            <a:r>
              <a:rPr kumimoji="1" lang="en-US" altLang="ko-KR" sz="2000" dirty="0"/>
              <a:t>Masked AND</a:t>
            </a:r>
            <a:r>
              <a:rPr kumimoji="1" lang="ko-KR" altLang="en-US" sz="2000" dirty="0"/>
              <a:t>의 제안과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검증을 통해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비트의 무작위성만으로 </a:t>
            </a:r>
            <a:r>
              <a:rPr kumimoji="1" lang="ko-KR" altLang="en-US" sz="2000" dirty="0" err="1"/>
              <a:t>마스킹</a:t>
            </a:r>
            <a:r>
              <a:rPr kumimoji="1" lang="ko-KR" altLang="en-US" sz="2000" dirty="0"/>
              <a:t> 적용 가능함을 보임 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2</a:t>
            </a:r>
            <a:r>
              <a:rPr kumimoji="1" lang="ko-KR" altLang="en-US" sz="2000" dirty="0"/>
              <a:t>비트의 무작위 성을 요구한다면 </a:t>
            </a:r>
            <a:br>
              <a:rPr kumimoji="1" lang="en-US" altLang="ko-KR" sz="2000" dirty="0"/>
            </a:br>
            <a:r>
              <a:rPr kumimoji="1" lang="en-US" altLang="ko-KR" sz="2000" dirty="0"/>
              <a:t>PRNG</a:t>
            </a:r>
            <a:r>
              <a:rPr kumimoji="1" lang="ko-KR" altLang="en-US" sz="2000" dirty="0"/>
              <a:t>가 필요한지 </a:t>
            </a:r>
            <a:r>
              <a:rPr kumimoji="1" lang="ko-KR" altLang="en-US" sz="2000" dirty="0" err="1"/>
              <a:t>온보드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TRNG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사용할지 선택 가능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낮은 수준의 매우 제한된 장치에서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차 </a:t>
            </a:r>
            <a:r>
              <a:rPr kumimoji="1" lang="ko-KR" altLang="en-US" sz="2000" dirty="0" err="1"/>
              <a:t>마스킹</a:t>
            </a:r>
            <a:r>
              <a:rPr kumimoji="1" lang="ko-KR" altLang="en-US" sz="2000" dirty="0"/>
              <a:t> 사용 가능 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1085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0A16-A77D-874B-9C66-AD0A1D5B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PIPO</a:t>
            </a:r>
            <a:r>
              <a:rPr kumimoji="1" lang="ko-KR" altLang="en-US" dirty="0"/>
              <a:t>에 적용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5D31D-406D-1942-B5F1-DFBA4EE1FB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최소화된 마스크 사용 하여 구현</a:t>
            </a:r>
            <a:endParaRPr kumimoji="1"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ko-KR" sz="1600" dirty="0"/>
              <a:t>PIPO</a:t>
            </a:r>
            <a:r>
              <a:rPr kumimoji="1" lang="ko-KR" altLang="en-US" sz="1600" dirty="0"/>
              <a:t>는</a:t>
            </a:r>
            <a:r>
              <a:rPr kumimoji="1" lang="en-US" altLang="ko-KR" sz="1600" dirty="0"/>
              <a:t> 8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 err="1"/>
              <a:t>sbox</a:t>
            </a:r>
            <a:r>
              <a:rPr kumimoji="1" lang="ko-KR" altLang="en-US" sz="1600" dirty="0"/>
              <a:t>가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병렬로 </a:t>
            </a:r>
            <a:r>
              <a:rPr kumimoji="1" lang="ko-KR" altLang="en-US" sz="1600" dirty="0" err="1"/>
              <a:t>연산되므로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2byte</a:t>
            </a:r>
            <a:r>
              <a:rPr kumimoji="1" lang="ko-KR" altLang="en-US" sz="1600" dirty="0"/>
              <a:t>의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마스크 사용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800" dirty="0"/>
          </a:p>
          <a:p>
            <a:r>
              <a:rPr kumimoji="1" lang="en-US" altLang="ko-KR" sz="1800" dirty="0"/>
              <a:t>PIPO</a:t>
            </a:r>
            <a:r>
              <a:rPr kumimoji="1" lang="ko-KR" altLang="en-US" sz="1800" dirty="0"/>
              <a:t>의</a:t>
            </a:r>
            <a:r>
              <a:rPr kumimoji="1" lang="en-US" altLang="ko-KR" sz="1800" dirty="0"/>
              <a:t> S-BOX </a:t>
            </a:r>
            <a:r>
              <a:rPr kumimoji="1" lang="ko-KR" altLang="en-US" sz="1800" dirty="0"/>
              <a:t>에는 </a:t>
            </a:r>
            <a:r>
              <a:rPr kumimoji="1" lang="en-US" altLang="ko-KR" sz="1800" dirty="0"/>
              <a:t>6</a:t>
            </a:r>
            <a:r>
              <a:rPr kumimoji="1" lang="ko-KR" altLang="en-US" sz="1800" dirty="0"/>
              <a:t>개의 </a:t>
            </a:r>
            <a:r>
              <a:rPr kumimoji="1" lang="en-US" altLang="ko-KR" sz="1800" dirty="0"/>
              <a:t>AND</a:t>
            </a:r>
            <a:r>
              <a:rPr kumimoji="1" lang="ko-KR" altLang="en-US" sz="1800" dirty="0"/>
              <a:t>연산과 </a:t>
            </a:r>
            <a:r>
              <a:rPr kumimoji="1" lang="en-US" altLang="ko-KR" sz="1800" dirty="0"/>
              <a:t>5</a:t>
            </a:r>
            <a:r>
              <a:rPr kumimoji="1" lang="ko-KR" altLang="en-US" sz="1800" dirty="0"/>
              <a:t>개의 </a:t>
            </a:r>
            <a:r>
              <a:rPr kumimoji="1" lang="en-US" altLang="ko-KR" sz="1800" dirty="0"/>
              <a:t>OR </a:t>
            </a:r>
            <a:r>
              <a:rPr kumimoji="1" lang="ko-KR" altLang="en-US" sz="1800" dirty="0"/>
              <a:t>연산 사용되므로 </a:t>
            </a:r>
            <a:r>
              <a:rPr kumimoji="1" lang="en-US" altLang="ko-KR" sz="1800" dirty="0"/>
              <a:t>Masked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OR</a:t>
            </a:r>
            <a:r>
              <a:rPr kumimoji="1" lang="ko-KR" altLang="en-US" sz="1800" dirty="0"/>
              <a:t> 필요 </a:t>
            </a:r>
            <a:endParaRPr kumimoji="1"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sz="1400" dirty="0"/>
              <a:t>효율성을 고려한 </a:t>
            </a:r>
            <a:r>
              <a:rPr kumimoji="1" lang="en-US" altLang="ko-KR" sz="1400" dirty="0"/>
              <a:t>Masked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OR </a:t>
            </a:r>
            <a:r>
              <a:rPr kumimoji="1" lang="ko-KR" altLang="en-US" sz="1400" dirty="0"/>
              <a:t>구조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제안</a:t>
            </a: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800" dirty="0"/>
          </a:p>
          <a:p>
            <a:r>
              <a:rPr kumimoji="1" lang="ko-KR" altLang="en-US" sz="1800" dirty="0" err="1"/>
              <a:t>래퍼런스</a:t>
            </a:r>
            <a:r>
              <a:rPr kumimoji="1" lang="ko-KR" altLang="en-US" sz="1800" dirty="0"/>
              <a:t> 코드  </a:t>
            </a:r>
            <a:r>
              <a:rPr kumimoji="1" lang="en-US" altLang="ko-KR" sz="1800" dirty="0"/>
              <a:t>3,452</a:t>
            </a:r>
            <a:r>
              <a:rPr kumimoji="1" lang="ko-KR" altLang="en-US" sz="1800" dirty="0"/>
              <a:t>사이클 </a:t>
            </a:r>
            <a:br>
              <a:rPr kumimoji="1" lang="en-US" altLang="ko-KR" sz="1800" dirty="0"/>
            </a:br>
            <a:r>
              <a:rPr kumimoji="1" lang="ko-KR" altLang="en-US" sz="1800" dirty="0"/>
              <a:t>제안 기법 코드 </a:t>
            </a:r>
            <a:r>
              <a:rPr kumimoji="1" lang="en-US" altLang="ko-KR" sz="1800" dirty="0"/>
              <a:t>3,612</a:t>
            </a:r>
            <a:r>
              <a:rPr kumimoji="1" lang="ko-KR" altLang="en-US" sz="1800" dirty="0"/>
              <a:t> 사이클 </a:t>
            </a:r>
            <a:endParaRPr kumimoji="1" lang="en-US" altLang="ko-KR" sz="1800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sz="1400" dirty="0"/>
              <a:t>매우 적은 오버헤드 </a:t>
            </a:r>
          </a:p>
        </p:txBody>
      </p:sp>
    </p:spTree>
    <p:extLst>
      <p:ext uri="{BB962C8B-B14F-4D97-AF65-F5344CB8AC3E}">
        <p14:creationId xmlns:p14="http://schemas.microsoft.com/office/powerpoint/2010/main" val="209690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E965C-2D6E-004E-9A81-997EA57E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Masked</a:t>
            </a:r>
            <a:r>
              <a:rPr kumimoji="1" lang="ko-KR" altLang="en-US" dirty="0"/>
              <a:t> </a:t>
            </a:r>
            <a:r>
              <a:rPr kumimoji="1" lang="en-US" altLang="ko-KR" dirty="0"/>
              <a:t>OR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3AE5B-F80B-1540-B0DF-5D70D055B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altLang="ko-KR" sz="2400" dirty="0" err="1"/>
              <a:t>Biryukov</a:t>
            </a:r>
            <a:r>
              <a:rPr lang="en" altLang="ko-KR" sz="2400" dirty="0"/>
              <a:t> et al.</a:t>
            </a:r>
            <a:r>
              <a:rPr lang="ko-KR" altLang="en-US" sz="2400" dirty="0"/>
              <a:t>의 </a:t>
            </a:r>
            <a:r>
              <a:rPr kumimoji="1" lang="en-US" altLang="ko-KR" sz="2400" dirty="0"/>
              <a:t>Masked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OR</a:t>
            </a:r>
            <a:br>
              <a:rPr kumimoji="1" lang="en-US" altLang="ko-KR" sz="2400" dirty="0"/>
            </a:br>
            <a:r>
              <a:rPr lang="en-US" altLang="ko-KR" sz="2400" dirty="0"/>
              <a:t>q0 = a0 ∧ b0 ⊕ (a0 ∨ b1)</a:t>
            </a:r>
            <a:br>
              <a:rPr lang="en-US" altLang="ko-KR" sz="2400" dirty="0"/>
            </a:br>
            <a:r>
              <a:rPr lang="en-US" altLang="ko-KR" sz="2400" dirty="0"/>
              <a:t>q1 = a1 ∨ b0 ⊕ (a1 ∧ b1)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-US" altLang="ko-KR" dirty="0"/>
              <a:t>q0 = (a0 ∧ b0 ⊕ (a0 ∨ b1))</a:t>
            </a:r>
            <a:r>
              <a:rPr lang="ko-KR" altLang="en-US" dirty="0"/>
              <a:t> </a:t>
            </a:r>
            <a:r>
              <a:rPr lang="en-US" altLang="ko-KR" dirty="0"/>
              <a:t>⊕</a:t>
            </a:r>
            <a:r>
              <a:rPr lang="ko-KR" altLang="en-US" dirty="0"/>
              <a:t> </a:t>
            </a:r>
            <a:r>
              <a:rPr lang="en-US" altLang="ko-KR" dirty="0"/>
              <a:t>(a1 ∨ b0 ⊕ (a1 ∧ b1) ⊕ a1⊕ b1)</a:t>
            </a:r>
            <a:br>
              <a:rPr lang="en-US" altLang="ko-KR" dirty="0"/>
            </a:br>
            <a:r>
              <a:rPr lang="en-US" altLang="ko-KR" dirty="0"/>
              <a:t>q1 =</a:t>
            </a:r>
            <a:r>
              <a:rPr lang="ko-KR" altLang="en-US" dirty="0"/>
              <a:t> </a:t>
            </a:r>
            <a:r>
              <a:rPr lang="en-US" altLang="ko-KR" dirty="0"/>
              <a:t>a1 ⊕ b1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q0 = a0 ∧ b0 ⊕ (a0 ∨ b1)</a:t>
            </a:r>
            <a:r>
              <a:rPr lang="ko-KR" altLang="en-US" dirty="0"/>
              <a:t> </a:t>
            </a:r>
            <a:r>
              <a:rPr lang="en-US" altLang="ko-KR" dirty="0"/>
              <a:t>⊕</a:t>
            </a:r>
            <a:r>
              <a:rPr lang="ko-KR" altLang="en-US" dirty="0"/>
              <a:t> </a:t>
            </a:r>
            <a:r>
              <a:rPr lang="en-US" altLang="ko-KR" dirty="0"/>
              <a:t>a1 ∨ b0 ⊕ (a1 ∨ b1)</a:t>
            </a:r>
            <a:br>
              <a:rPr lang="en-US" altLang="ko-KR" dirty="0"/>
            </a:br>
            <a:r>
              <a:rPr lang="en-US" altLang="ko-KR" dirty="0"/>
              <a:t>q1 =</a:t>
            </a:r>
            <a:r>
              <a:rPr lang="ko-KR" altLang="en-US" dirty="0"/>
              <a:t> </a:t>
            </a:r>
            <a:r>
              <a:rPr lang="en-US" altLang="ko-KR" dirty="0"/>
              <a:t>a1 ⊕ b1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q0 = a0 ∧ b0 ⊕ (a0 ∨ b1)</a:t>
            </a:r>
            <a:r>
              <a:rPr lang="ko-KR" altLang="en-US" dirty="0"/>
              <a:t> </a:t>
            </a:r>
            <a:r>
              <a:rPr lang="en-US" altLang="ko-KR" dirty="0"/>
              <a:t>⊕</a:t>
            </a:r>
            <a:r>
              <a:rPr lang="ko-KR" altLang="en-US" dirty="0"/>
              <a:t> </a:t>
            </a:r>
            <a:r>
              <a:rPr lang="en-US" altLang="ko-KR" dirty="0"/>
              <a:t>a1 ∨ b0 ⊕ (a1 ∨ b1) ⊕ b1</a:t>
            </a:r>
            <a:br>
              <a:rPr lang="en-US" altLang="ko-KR" dirty="0"/>
            </a:br>
            <a:r>
              <a:rPr lang="en-US" altLang="ko-KR" dirty="0"/>
              <a:t>q1 =</a:t>
            </a:r>
            <a:r>
              <a:rPr lang="ko-KR" altLang="en-US" dirty="0"/>
              <a:t> </a:t>
            </a:r>
            <a:r>
              <a:rPr lang="en-US" altLang="ko-KR" dirty="0"/>
              <a:t>a1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q0 = a0 ∧ b0 ⊕ (a0 ∨ b1)</a:t>
            </a:r>
            <a:r>
              <a:rPr lang="ko-KR" altLang="en-US" dirty="0"/>
              <a:t> </a:t>
            </a:r>
            <a:r>
              <a:rPr lang="en-US" altLang="ko-KR" dirty="0"/>
              <a:t>⊕</a:t>
            </a:r>
            <a:r>
              <a:rPr lang="ko-KR" altLang="en-US" dirty="0"/>
              <a:t> </a:t>
            </a:r>
            <a:r>
              <a:rPr lang="en-US" altLang="ko-KR" dirty="0"/>
              <a:t>a1 ∨ b0 ⊕ [(m0 ∨ m1)] ⊕ b1</a:t>
            </a:r>
            <a:br>
              <a:rPr lang="en-US" altLang="ko-KR" dirty="0"/>
            </a:br>
            <a:r>
              <a:rPr lang="en-US" altLang="ko-KR" dirty="0"/>
              <a:t>q1 =</a:t>
            </a:r>
            <a:r>
              <a:rPr lang="ko-KR" altLang="en-US" dirty="0"/>
              <a:t> </a:t>
            </a:r>
            <a:r>
              <a:rPr lang="en-US" altLang="ko-KR" dirty="0"/>
              <a:t>a1 = m1</a:t>
            </a:r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71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7D4F4-E5A2-2045-A334-B2407DF5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Masked</a:t>
            </a:r>
            <a:r>
              <a:rPr kumimoji="1" lang="ko-KR" altLang="en-US" dirty="0"/>
              <a:t> </a:t>
            </a:r>
            <a:r>
              <a:rPr kumimoji="1" lang="en-US" altLang="ko-KR" dirty="0"/>
              <a:t>OR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1D423-BC1E-4743-8A78-6F95725C2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q0 = (a0 ∧ b0 ⊕ (a0 ∨ b1))</a:t>
            </a:r>
            <a:r>
              <a:rPr lang="ko-KR" altLang="en-US" sz="2400" dirty="0"/>
              <a:t> </a:t>
            </a:r>
            <a:r>
              <a:rPr lang="en-US" altLang="ko-KR" sz="2400" dirty="0"/>
              <a:t>⊕</a:t>
            </a:r>
            <a:r>
              <a:rPr lang="ko-KR" altLang="en-US" sz="2400" dirty="0"/>
              <a:t> </a:t>
            </a:r>
            <a:r>
              <a:rPr lang="en-US" altLang="ko-KR" sz="2400" dirty="0"/>
              <a:t>(a1 ∨ b0 ⊕ ([(m0 ∨ m1)] ⊕ b1))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q1 =</a:t>
            </a:r>
            <a:r>
              <a:rPr lang="ko-KR" altLang="en-US" sz="2400" dirty="0"/>
              <a:t> </a:t>
            </a:r>
            <a:r>
              <a:rPr lang="en-US" altLang="ko-KR" sz="2400" dirty="0"/>
              <a:t>a1 = m1</a:t>
            </a:r>
          </a:p>
          <a:p>
            <a:endParaRPr kumimoji="1"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C99EF7-C310-C741-AB60-09855F9D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147" y="2942184"/>
            <a:ext cx="4859079" cy="3385791"/>
          </a:xfrm>
          <a:prstGeom prst="rect">
            <a:avLst/>
          </a:prstGeom>
        </p:spPr>
      </p:pic>
      <p:sp>
        <p:nvSpPr>
          <p:cNvPr id="15" name="왼쪽 중괄호[L] 14">
            <a:extLst>
              <a:ext uri="{FF2B5EF4-FFF2-40B4-BE49-F238E27FC236}">
                <a16:creationId xmlns:a16="http://schemas.microsoft.com/office/drawing/2014/main" id="{21001B55-C3C5-AA49-92D4-8581062A3459}"/>
              </a:ext>
            </a:extLst>
          </p:cNvPr>
          <p:cNvSpPr/>
          <p:nvPr/>
        </p:nvSpPr>
        <p:spPr>
          <a:xfrm rot="5400000">
            <a:off x="1903228" y="1403503"/>
            <a:ext cx="255182" cy="1212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DAE14F76-AFC0-8349-9247-7282EDFA7777}"/>
              </a:ext>
            </a:extLst>
          </p:cNvPr>
          <p:cNvSpPr/>
          <p:nvPr/>
        </p:nvSpPr>
        <p:spPr>
          <a:xfrm rot="5400000">
            <a:off x="3554820" y="1403502"/>
            <a:ext cx="255182" cy="1212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왼쪽 중괄호[L] 16">
            <a:extLst>
              <a:ext uri="{FF2B5EF4-FFF2-40B4-BE49-F238E27FC236}">
                <a16:creationId xmlns:a16="http://schemas.microsoft.com/office/drawing/2014/main" id="{F0630C47-D245-8744-989F-C2E89466F6FF}"/>
              </a:ext>
            </a:extLst>
          </p:cNvPr>
          <p:cNvSpPr/>
          <p:nvPr/>
        </p:nvSpPr>
        <p:spPr>
          <a:xfrm rot="5400000">
            <a:off x="5362353" y="1403503"/>
            <a:ext cx="255182" cy="1212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왼쪽 중괄호[L] 17">
            <a:extLst>
              <a:ext uri="{FF2B5EF4-FFF2-40B4-BE49-F238E27FC236}">
                <a16:creationId xmlns:a16="http://schemas.microsoft.com/office/drawing/2014/main" id="{9CA6C628-BC01-1645-B273-6894272C5E5A}"/>
              </a:ext>
            </a:extLst>
          </p:cNvPr>
          <p:cNvSpPr/>
          <p:nvPr/>
        </p:nvSpPr>
        <p:spPr>
          <a:xfrm rot="5400000">
            <a:off x="7573926" y="737196"/>
            <a:ext cx="265816" cy="2534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32BA9F50-0C21-084D-B1B8-D8DB72B218C3}"/>
              </a:ext>
            </a:extLst>
          </p:cNvPr>
          <p:cNvSpPr/>
          <p:nvPr/>
        </p:nvSpPr>
        <p:spPr>
          <a:xfrm rot="5400000">
            <a:off x="2729024" y="71735"/>
            <a:ext cx="255184" cy="28637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왼쪽 중괄호[L] 19">
            <a:extLst>
              <a:ext uri="{FF2B5EF4-FFF2-40B4-BE49-F238E27FC236}">
                <a16:creationId xmlns:a16="http://schemas.microsoft.com/office/drawing/2014/main" id="{1722FEF8-3B9B-3E47-990D-0E7E06C67C9C}"/>
              </a:ext>
            </a:extLst>
          </p:cNvPr>
          <p:cNvSpPr/>
          <p:nvPr/>
        </p:nvSpPr>
        <p:spPr>
          <a:xfrm rot="5400000">
            <a:off x="6769405" y="-515756"/>
            <a:ext cx="318959" cy="4089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ABB566-CBA3-E842-A976-6F6660EE5EA0}"/>
              </a:ext>
            </a:extLst>
          </p:cNvPr>
          <p:cNvSpPr txBox="1"/>
          <p:nvPr/>
        </p:nvSpPr>
        <p:spPr>
          <a:xfrm>
            <a:off x="1850063" y="1588649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t1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3B390-707C-6643-BEAF-CFD4CDB9B02F}"/>
              </a:ext>
            </a:extLst>
          </p:cNvPr>
          <p:cNvSpPr txBox="1"/>
          <p:nvPr/>
        </p:nvSpPr>
        <p:spPr>
          <a:xfrm>
            <a:off x="3519380" y="1571908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t2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03C5C-F6F9-3D42-9620-4BDE2058981B}"/>
              </a:ext>
            </a:extLst>
          </p:cNvPr>
          <p:cNvSpPr txBox="1"/>
          <p:nvPr/>
        </p:nvSpPr>
        <p:spPr>
          <a:xfrm>
            <a:off x="5302109" y="1571908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t3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516CA-1CE9-3D4A-8977-A860B2E50D1B}"/>
              </a:ext>
            </a:extLst>
          </p:cNvPr>
          <p:cNvSpPr txBox="1"/>
          <p:nvPr/>
        </p:nvSpPr>
        <p:spPr>
          <a:xfrm>
            <a:off x="7545569" y="1575693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t4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4F74F-EB76-8C4D-A7EB-73F51162E220}"/>
              </a:ext>
            </a:extLst>
          </p:cNvPr>
          <p:cNvSpPr txBox="1"/>
          <p:nvPr/>
        </p:nvSpPr>
        <p:spPr>
          <a:xfrm>
            <a:off x="2636876" y="1008715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t5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D6AE9-6868-6E40-B366-684CCB125722}"/>
              </a:ext>
            </a:extLst>
          </p:cNvPr>
          <p:cNvSpPr txBox="1"/>
          <p:nvPr/>
        </p:nvSpPr>
        <p:spPr>
          <a:xfrm>
            <a:off x="6741038" y="1008715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t6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A71298-51D5-CE42-BC39-6F22B6D59EC9}"/>
              </a:ext>
            </a:extLst>
          </p:cNvPr>
          <p:cNvSpPr txBox="1"/>
          <p:nvPr/>
        </p:nvSpPr>
        <p:spPr>
          <a:xfrm>
            <a:off x="5742445" y="2567954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t1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E00AFD-D1E2-0048-A58F-86C90E619287}"/>
              </a:ext>
            </a:extLst>
          </p:cNvPr>
          <p:cNvSpPr txBox="1"/>
          <p:nvPr/>
        </p:nvSpPr>
        <p:spPr>
          <a:xfrm>
            <a:off x="6622387" y="2580558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t2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B13CE6-2E85-3F47-8619-F9A674542EE3}"/>
              </a:ext>
            </a:extLst>
          </p:cNvPr>
          <p:cNvSpPr txBox="1"/>
          <p:nvPr/>
        </p:nvSpPr>
        <p:spPr>
          <a:xfrm>
            <a:off x="7333754" y="2580558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t3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549687-4046-9D40-BD9D-828667870B4A}"/>
              </a:ext>
            </a:extLst>
          </p:cNvPr>
          <p:cNvSpPr txBox="1"/>
          <p:nvPr/>
        </p:nvSpPr>
        <p:spPr>
          <a:xfrm>
            <a:off x="8061264" y="2562780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t4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EC6BC5-06F7-2543-B357-012B28569031}"/>
              </a:ext>
            </a:extLst>
          </p:cNvPr>
          <p:cNvSpPr txBox="1"/>
          <p:nvPr/>
        </p:nvSpPr>
        <p:spPr>
          <a:xfrm>
            <a:off x="8772631" y="2568239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t5</a:t>
            </a:r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7596DF-B5FA-274D-B1FD-2867CB5B7F5D}"/>
              </a:ext>
            </a:extLst>
          </p:cNvPr>
          <p:cNvSpPr txBox="1"/>
          <p:nvPr/>
        </p:nvSpPr>
        <p:spPr>
          <a:xfrm>
            <a:off x="9483998" y="2562780"/>
            <a:ext cx="69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t6</a:t>
            </a:r>
            <a:endParaRPr kumimoji="1"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373EFE-485A-124B-819A-E69FCA5D30F0}"/>
              </a:ext>
            </a:extLst>
          </p:cNvPr>
          <p:cNvSpPr/>
          <p:nvPr/>
        </p:nvSpPr>
        <p:spPr>
          <a:xfrm>
            <a:off x="10211508" y="257040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q0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BDE93DC-DF64-7144-99B1-BD0DCF7A6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6" r="49577" b="66986"/>
          <a:stretch/>
        </p:blipFill>
        <p:spPr>
          <a:xfrm>
            <a:off x="2842953" y="2580558"/>
            <a:ext cx="2627017" cy="106640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0C5C54C-A954-CF47-9B96-BCEEB2CCE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76" r="49577" b="46591"/>
          <a:stretch/>
        </p:blipFill>
        <p:spPr>
          <a:xfrm>
            <a:off x="2842952" y="3790777"/>
            <a:ext cx="2627017" cy="73412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26E97FE-E143-CB43-8B8F-425D216F4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" t="56587" r="49082" b="26080"/>
          <a:stretch/>
        </p:blipFill>
        <p:spPr>
          <a:xfrm>
            <a:off x="2862927" y="4747884"/>
            <a:ext cx="2627017" cy="73412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6E90CEC-A663-E341-8E6A-900AB1BC6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" t="76728" r="49097" b="5939"/>
          <a:stretch/>
        </p:blipFill>
        <p:spPr>
          <a:xfrm>
            <a:off x="2842951" y="5588261"/>
            <a:ext cx="2627017" cy="7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2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A3CB5-FD89-C547-A9A9-9AD7903B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 1 order Masking PIPO</a:t>
            </a:r>
            <a:endParaRPr kumimoji="1"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210D84F-10E3-734E-86DA-C267D01C9F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라운드마다 표의 상태가 유지되도록 구현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225A01C-6BCB-F64B-9939-2987B8F0E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05883"/>
              </p:ext>
            </p:extLst>
          </p:nvPr>
        </p:nvGraphicFramePr>
        <p:xfrm>
          <a:off x="127590" y="1697864"/>
          <a:ext cx="118765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619">
                  <a:extLst>
                    <a:ext uri="{9D8B030D-6E8A-4147-A177-3AD203B41FA5}">
                      <a16:colId xmlns:a16="http://schemas.microsoft.com/office/drawing/2014/main" val="511119476"/>
                    </a:ext>
                  </a:extLst>
                </a:gridCol>
                <a:gridCol w="1319619">
                  <a:extLst>
                    <a:ext uri="{9D8B030D-6E8A-4147-A177-3AD203B41FA5}">
                      <a16:colId xmlns:a16="http://schemas.microsoft.com/office/drawing/2014/main" val="3815126442"/>
                    </a:ext>
                  </a:extLst>
                </a:gridCol>
                <a:gridCol w="1319619">
                  <a:extLst>
                    <a:ext uri="{9D8B030D-6E8A-4147-A177-3AD203B41FA5}">
                      <a16:colId xmlns:a16="http://schemas.microsoft.com/office/drawing/2014/main" val="293129386"/>
                    </a:ext>
                  </a:extLst>
                </a:gridCol>
                <a:gridCol w="1319619">
                  <a:extLst>
                    <a:ext uri="{9D8B030D-6E8A-4147-A177-3AD203B41FA5}">
                      <a16:colId xmlns:a16="http://schemas.microsoft.com/office/drawing/2014/main" val="3782269503"/>
                    </a:ext>
                  </a:extLst>
                </a:gridCol>
                <a:gridCol w="1319619">
                  <a:extLst>
                    <a:ext uri="{9D8B030D-6E8A-4147-A177-3AD203B41FA5}">
                      <a16:colId xmlns:a16="http://schemas.microsoft.com/office/drawing/2014/main" val="1688289704"/>
                    </a:ext>
                  </a:extLst>
                </a:gridCol>
                <a:gridCol w="1319619">
                  <a:extLst>
                    <a:ext uri="{9D8B030D-6E8A-4147-A177-3AD203B41FA5}">
                      <a16:colId xmlns:a16="http://schemas.microsoft.com/office/drawing/2014/main" val="284657556"/>
                    </a:ext>
                  </a:extLst>
                </a:gridCol>
                <a:gridCol w="1319619">
                  <a:extLst>
                    <a:ext uri="{9D8B030D-6E8A-4147-A177-3AD203B41FA5}">
                      <a16:colId xmlns:a16="http://schemas.microsoft.com/office/drawing/2014/main" val="2926276149"/>
                    </a:ext>
                  </a:extLst>
                </a:gridCol>
                <a:gridCol w="1319619">
                  <a:extLst>
                    <a:ext uri="{9D8B030D-6E8A-4147-A177-3AD203B41FA5}">
                      <a16:colId xmlns:a16="http://schemas.microsoft.com/office/drawing/2014/main" val="3217806706"/>
                    </a:ext>
                  </a:extLst>
                </a:gridCol>
                <a:gridCol w="1319619">
                  <a:extLst>
                    <a:ext uri="{9D8B030D-6E8A-4147-A177-3AD203B41FA5}">
                      <a16:colId xmlns:a16="http://schemas.microsoft.com/office/drawing/2014/main" val="520676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X[4]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X[6]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X[7]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AddRK</a:t>
                      </a:r>
                      <a:r>
                        <a:rPr lang="en-US" altLang="ko-KR" dirty="0"/>
                        <a:t> 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S-layer 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1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P-layer 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ROL7(m0)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ROL4(m1)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ROL3(m2)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ROL6(m1)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ROL5(m0)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ROL1(m0)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ROL2(m2)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77751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091E6882-390A-EC42-96A5-43721F12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9" y="3897772"/>
            <a:ext cx="3845531" cy="18850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CDFFD8-EB2A-3B4F-933F-75A51079F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732" y="3897773"/>
            <a:ext cx="3854832" cy="26399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371FB1-A695-F14D-9A30-1DA2BB104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534" y="3897770"/>
            <a:ext cx="2025471" cy="24951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BEF745E-929B-0F49-83B6-ED7FF55FB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976" y="4082341"/>
            <a:ext cx="1870884" cy="21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2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F7337-5DB6-DE46-97F9-74B86986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1 order Masking PIPO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35953-C78C-6947-A2B1-C724976231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ADD RK : </a:t>
            </a:r>
            <a:r>
              <a:rPr kumimoji="1" lang="ko-KR" altLang="en-US" dirty="0"/>
              <a:t>마스크 초기화 단계에서 </a:t>
            </a:r>
            <a:r>
              <a:rPr kumimoji="1" lang="ko-KR" altLang="en-US" dirty="0" err="1"/>
              <a:t>마스킹</a:t>
            </a:r>
            <a:r>
              <a:rPr kumimoji="1" lang="ko-KR" altLang="en-US" dirty="0"/>
              <a:t> 된 상태이므로 추가 연산 </a:t>
            </a:r>
            <a:r>
              <a:rPr kumimoji="1" lang="en-US" altLang="ko-KR" dirty="0"/>
              <a:t>X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S-layer   :   AND </a:t>
            </a:r>
            <a:r>
              <a:rPr kumimoji="1" lang="ko-KR" altLang="en-US" dirty="0"/>
              <a:t>연산 </a:t>
            </a:r>
            <a:r>
              <a:rPr kumimoji="1" lang="en-US" altLang="ko-KR" dirty="0"/>
              <a:t>17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OR</a:t>
            </a:r>
            <a:r>
              <a:rPr kumimoji="1" lang="ko-KR" altLang="en-US" dirty="0"/>
              <a:t>연산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 XOR </a:t>
            </a:r>
            <a:r>
              <a:rPr kumimoji="1" lang="ko-KR" altLang="en-US" dirty="0"/>
              <a:t>연산</a:t>
            </a:r>
            <a:r>
              <a:rPr kumimoji="1" lang="en-US" altLang="ko-KR" dirty="0"/>
              <a:t> 44</a:t>
            </a:r>
            <a:r>
              <a:rPr kumimoji="1" lang="ko-KR" altLang="en-US" dirty="0"/>
              <a:t>개 추가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P-layer   :</a:t>
            </a:r>
            <a:r>
              <a:rPr kumimoji="1" lang="ko-KR" altLang="en-US" dirty="0"/>
              <a:t> 마스크 초기화 단계에서 </a:t>
            </a:r>
            <a:r>
              <a:rPr kumimoji="1" lang="ko-KR" altLang="en-US" dirty="0" err="1"/>
              <a:t>마스킹</a:t>
            </a:r>
            <a:r>
              <a:rPr kumimoji="1" lang="ko-KR" altLang="en-US" dirty="0"/>
              <a:t> 된 상태이므로 추가 연산 </a:t>
            </a:r>
            <a:r>
              <a:rPr kumimoji="1" lang="en-US" altLang="ko-KR" dirty="0"/>
              <a:t>X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246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9F572-5EC8-D144-92EA-AE206A97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1 order Masking PIPO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1FDF9-2CE0-5F4B-952E-D73A88306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 레퍼런스 </a:t>
            </a:r>
            <a:r>
              <a:rPr kumimoji="1" lang="en-US" altLang="ko-KR" sz="2000" dirty="0"/>
              <a:t>3,452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clock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cycle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이전 결과 </a:t>
            </a:r>
            <a:r>
              <a:rPr lang="en-US" altLang="ko" sz="2000" dirty="0"/>
              <a:t>16,273</a:t>
            </a:r>
            <a:r>
              <a:rPr lang="ko-KR" altLang="en-US" sz="2000" dirty="0"/>
              <a:t> </a:t>
            </a:r>
            <a:r>
              <a:rPr lang="en-US" altLang="ko" sz="2000" dirty="0"/>
              <a:t>clock</a:t>
            </a:r>
            <a:r>
              <a:rPr lang="ko-KR" altLang="en-US" sz="2000" dirty="0"/>
              <a:t> </a:t>
            </a:r>
            <a:r>
              <a:rPr lang="en-US" altLang="ko" sz="2000" dirty="0"/>
              <a:t>cycle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제안기법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3,612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clock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cycle</a:t>
            </a:r>
            <a:r>
              <a:rPr kumimoji="1" lang="ko-KR" altLang="en-US" sz="2000" dirty="0"/>
              <a:t> </a:t>
            </a:r>
            <a:br>
              <a:rPr kumimoji="1" lang="en-US" altLang="ko-KR" sz="2000" dirty="0"/>
            </a:br>
            <a:r>
              <a:rPr kumimoji="1" lang="en-US" altLang="ko-KR" sz="2000" dirty="0"/>
              <a:t>(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함수호출</a:t>
            </a:r>
            <a:r>
              <a:rPr kumimoji="1" lang="ko-KR" altLang="en-US" sz="2000" dirty="0"/>
              <a:t> 수 감소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약간 최적화 있음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어셈블리로하면 더 감소</a:t>
            </a:r>
            <a:r>
              <a:rPr kumimoji="1" lang="en-US" altLang="ko-KR" sz="2000" dirty="0"/>
              <a:t>)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868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FA1E32E5-E29F-E546-8B9F-D4791A15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기존연구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비트를 사용하는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마스킹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9CB96E-D61B-7847-84AF-2CEB7D641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ko-KR" sz="1800" dirty="0"/>
              <a:t>Gross</a:t>
            </a:r>
            <a:r>
              <a:rPr lang="ko-KR" altLang="en-US" sz="1800" dirty="0"/>
              <a:t> </a:t>
            </a:r>
            <a:r>
              <a:rPr lang="en" altLang="ko-KR" sz="1800" dirty="0"/>
              <a:t>et al. First-Order Masking with Only Two Random Bits</a:t>
            </a:r>
          </a:p>
          <a:p>
            <a:endParaRPr lang="en" altLang="ko-KR" sz="1800" dirty="0"/>
          </a:p>
          <a:p>
            <a:r>
              <a:rPr lang="ko-KR" altLang="en-US" sz="1800" dirty="0" err="1"/>
              <a:t>마스킹은</a:t>
            </a:r>
            <a:r>
              <a:rPr lang="ko-KR" altLang="en-US" sz="1800" dirty="0"/>
              <a:t> 오래전부터 </a:t>
            </a:r>
            <a:r>
              <a:rPr lang="ko-KR" altLang="en-US" sz="1800" dirty="0" err="1"/>
              <a:t>부채널</a:t>
            </a:r>
            <a:r>
              <a:rPr lang="ko-KR" altLang="en-US" sz="1800" dirty="0"/>
              <a:t> 공격에 효율적인 </a:t>
            </a:r>
            <a:r>
              <a:rPr lang="ko-KR" altLang="en-US" sz="1800" dirty="0" err="1"/>
              <a:t>대응기법</a:t>
            </a:r>
            <a:br>
              <a:rPr lang="en-US" altLang="ko-KR" sz="1800" dirty="0"/>
            </a:br>
            <a:r>
              <a:rPr lang="ko-KR" altLang="en-US" sz="1800" dirty="0"/>
              <a:t>그러나 </a:t>
            </a:r>
            <a:r>
              <a:rPr lang="ko-KR" altLang="en-US" sz="1800" dirty="0" err="1"/>
              <a:t>마스킹에</a:t>
            </a:r>
            <a:r>
              <a:rPr lang="ko-KR" altLang="en-US" sz="1800" dirty="0"/>
              <a:t> 필요한 </a:t>
            </a:r>
            <a:r>
              <a:rPr lang="ko-KR" altLang="en-US" sz="1800" dirty="0" err="1"/>
              <a:t>렌덤</a:t>
            </a:r>
            <a:r>
              <a:rPr lang="ko-KR" altLang="en-US" sz="1800" dirty="0"/>
              <a:t> 비트 생성은 많은 비용이 </a:t>
            </a:r>
            <a:r>
              <a:rPr lang="ko-KR" altLang="en-US" sz="1800" dirty="0" err="1"/>
              <a:t>듬</a:t>
            </a:r>
            <a:endParaRPr lang="en-US" altLang="ko-KR" sz="1800" dirty="0"/>
          </a:p>
          <a:p>
            <a:endParaRPr lang="en-US" altLang="ko-KR" sz="1800" dirty="0"/>
          </a:p>
          <a:p>
            <a:pPr>
              <a:buFont typeface="Wingdings" pitchFamily="2" charset="2"/>
              <a:buChar char="Ø"/>
            </a:pPr>
            <a:r>
              <a:rPr lang="ko-KR" altLang="en-US" sz="1800" dirty="0" err="1"/>
              <a:t>마스킹을</a:t>
            </a:r>
            <a:r>
              <a:rPr lang="ko-KR" altLang="en-US" sz="1800" dirty="0"/>
              <a:t> 최소화 하는 것을 목표</a:t>
            </a:r>
            <a:endParaRPr lang="en-US" altLang="ko-KR" sz="1800" dirty="0"/>
          </a:p>
          <a:p>
            <a:pPr>
              <a:buFont typeface="Wingdings" pitchFamily="2" charset="2"/>
              <a:buChar char="Ø"/>
            </a:pPr>
            <a:endParaRPr lang="en-US" altLang="ko-KR" sz="1800" dirty="0"/>
          </a:p>
          <a:p>
            <a:pPr>
              <a:buFont typeface="Wingdings" pitchFamily="2" charset="2"/>
              <a:buChar char="Ø"/>
            </a:pPr>
            <a:r>
              <a:rPr lang="en-US" altLang="ko-KR" sz="1800" dirty="0"/>
              <a:t>2</a:t>
            </a:r>
            <a:r>
              <a:rPr lang="ko-KR" altLang="en-US" sz="1800" dirty="0"/>
              <a:t> 비트를 사용하는 </a:t>
            </a:r>
            <a:r>
              <a:rPr lang="en-US" altLang="ko-KR" sz="1800" dirty="0"/>
              <a:t>1</a:t>
            </a:r>
            <a:r>
              <a:rPr lang="ko-KR" altLang="en-US" sz="1800" dirty="0"/>
              <a:t>차 </a:t>
            </a:r>
            <a:r>
              <a:rPr lang="ko-KR" altLang="en-US" sz="1800" dirty="0" err="1"/>
              <a:t>마스킹</a:t>
            </a:r>
            <a:r>
              <a:rPr lang="ko-KR" altLang="en-US" sz="1800" dirty="0"/>
              <a:t> 기법 제안</a:t>
            </a:r>
            <a:endParaRPr lang="en-US" altLang="ko-KR" sz="1800" dirty="0"/>
          </a:p>
          <a:p>
            <a:pPr>
              <a:buFont typeface="Wingdings" pitchFamily="2" charset="2"/>
              <a:buChar char="Ø"/>
            </a:pPr>
            <a:endParaRPr lang="en-US" altLang="ko-KR" sz="1800" dirty="0"/>
          </a:p>
          <a:p>
            <a:pPr>
              <a:buFont typeface="Wingdings" pitchFamily="2" charset="2"/>
              <a:buChar char="Ø"/>
            </a:pPr>
            <a:r>
              <a:rPr lang="ko-KR" altLang="en-US" sz="1800" dirty="0"/>
              <a:t>새로운 </a:t>
            </a:r>
            <a:r>
              <a:rPr lang="ko-KR" altLang="en-US" sz="1800" dirty="0" err="1"/>
              <a:t>마스킹</a:t>
            </a:r>
            <a:r>
              <a:rPr lang="ko-KR" altLang="en-US" sz="1800" dirty="0"/>
              <a:t> </a:t>
            </a:r>
            <a:r>
              <a:rPr lang="en-US" altLang="ko-KR" sz="1800" dirty="0"/>
              <a:t>AND</a:t>
            </a:r>
            <a:r>
              <a:rPr lang="ko-KR" altLang="en-US" sz="1800" dirty="0"/>
              <a:t> 게이트 제안</a:t>
            </a:r>
            <a:r>
              <a:rPr lang="en-US" altLang="ko-KR" sz="1800" dirty="0"/>
              <a:t> </a:t>
            </a:r>
          </a:p>
          <a:p>
            <a:pPr>
              <a:buFont typeface="Wingdings" pitchFamily="2" charset="2"/>
              <a:buChar char="Ø"/>
            </a:pPr>
            <a:endParaRPr lang="en-US" altLang="ko-KR" sz="1800" dirty="0"/>
          </a:p>
          <a:p>
            <a:pPr>
              <a:buFont typeface="Wingdings" pitchFamily="2" charset="2"/>
              <a:buChar char="Ø"/>
            </a:pPr>
            <a:r>
              <a:rPr lang="en-US" altLang="ko-KR" sz="1800" dirty="0"/>
              <a:t>2</a:t>
            </a:r>
            <a:r>
              <a:rPr lang="ko-KR" altLang="en-US" sz="1800" dirty="0"/>
              <a:t> 비트의 무작위성으로 </a:t>
            </a:r>
            <a:r>
              <a:rPr lang="en-US" altLang="ko-KR" sz="1800" dirty="0"/>
              <a:t>AES</a:t>
            </a:r>
            <a:r>
              <a:rPr lang="ko-KR" altLang="en-US" sz="1800" dirty="0"/>
              <a:t>구현하고 보안 분석</a:t>
            </a:r>
            <a:endParaRPr lang="en-US" altLang="ko-KR" sz="1800" dirty="0"/>
          </a:p>
          <a:p>
            <a:pPr>
              <a:buFont typeface="Wingdings" pitchFamily="2" charset="2"/>
              <a:buChar char="Ø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8442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52F22C-6883-4349-8443-16CC3EE8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821" y="1281962"/>
            <a:ext cx="6756259" cy="51109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AA9D9F-DB14-B542-AF16-008BFB78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masked XOR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4E4611-EB8F-E54C-900E-D9615EC7F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800" dirty="0" err="1"/>
              <a:t>마스킹</a:t>
            </a:r>
            <a:r>
              <a:rPr kumimoji="1" lang="ko-KR" altLang="en-US" sz="1800" dirty="0"/>
              <a:t> 목표 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민감한 정보를 무작위 데이터와 결합하여 보호</a:t>
            </a:r>
          </a:p>
          <a:p>
            <a:pPr marL="0" indent="0">
              <a:buNone/>
            </a:pPr>
            <a:endParaRPr lang="en" altLang="ko-KR" sz="1800" dirty="0"/>
          </a:p>
          <a:p>
            <a:pPr marL="0" indent="0">
              <a:buNone/>
            </a:pPr>
            <a:endParaRPr lang="en" altLang="ko-KR" sz="1800" dirty="0"/>
          </a:p>
          <a:p>
            <a:pPr marL="0" indent="0">
              <a:buNone/>
            </a:pPr>
            <a:r>
              <a:rPr lang="en" altLang="ko-KR" sz="1800" dirty="0"/>
              <a:t>a0 = a ⊕ m0, a1 = m0</a:t>
            </a:r>
          </a:p>
          <a:p>
            <a:pPr marL="0" indent="0">
              <a:buNone/>
            </a:pPr>
            <a:r>
              <a:rPr lang="en" altLang="ko-KR" sz="1800" dirty="0"/>
              <a:t>b0 = b ⊕ m1, b1 = m1</a:t>
            </a:r>
          </a:p>
          <a:p>
            <a:pPr marL="0" indent="0">
              <a:buNone/>
            </a:pPr>
            <a:endParaRPr kumimoji="1" lang="en" altLang="ko-KR" sz="1800" dirty="0"/>
          </a:p>
          <a:p>
            <a:pPr marL="0" indent="0">
              <a:buNone/>
            </a:pPr>
            <a:r>
              <a:rPr lang="en" altLang="ko-KR" sz="1800" dirty="0"/>
              <a:t>q0 = a0 ⊕ b0 </a:t>
            </a:r>
          </a:p>
          <a:p>
            <a:pPr marL="0" indent="0">
              <a:buNone/>
            </a:pPr>
            <a:r>
              <a:rPr lang="en" altLang="ko-KR" sz="1800" dirty="0"/>
              <a:t>q1 = a1 ⊕ b1</a:t>
            </a:r>
            <a:endParaRPr kumimoji="1" lang="en" altLang="ko-KR" sz="1800" dirty="0"/>
          </a:p>
          <a:p>
            <a:pPr marL="0" indent="0">
              <a:buNone/>
            </a:pPr>
            <a:endParaRPr kumimoji="1" lang="en" altLang="ko-KR" sz="1800" dirty="0"/>
          </a:p>
          <a:p>
            <a:pPr marL="0" indent="0">
              <a:buNone/>
            </a:pPr>
            <a:r>
              <a:rPr lang="en" altLang="ko-KR" sz="1800" dirty="0"/>
              <a:t>q = q0 ⊕ q1 </a:t>
            </a:r>
          </a:p>
          <a:p>
            <a:pPr marL="0" indent="0">
              <a:buNone/>
            </a:pPr>
            <a:r>
              <a:rPr lang="en" altLang="ko-KR" sz="1800" dirty="0"/>
              <a:t>= (a ⊕ m0) ⊕ (b ⊕ m1) ⊕ m0 ⊕ m1 = a ⊕ b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9905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5D890-BA2B-B14D-8ED3-5FD1E878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masked XOR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41685-D2B2-694E-BD8F-B7E2EAE2F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동일한 마스크 사용은 위험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q</a:t>
            </a:r>
            <a:r>
              <a:rPr lang="en" altLang="ko-KR" sz="2000" dirty="0"/>
              <a:t>0 =a0 ⊕b0 =(a⊕m0)⊕(b⊕m0)=</a:t>
            </a:r>
            <a:r>
              <a:rPr lang="en" altLang="ko-KR" sz="2000" dirty="0" err="1"/>
              <a:t>a⊕b</a:t>
            </a:r>
            <a:r>
              <a:rPr lang="en" altLang="ko-KR" sz="2000" dirty="0"/>
              <a:t> </a:t>
            </a:r>
          </a:p>
          <a:p>
            <a:pPr marL="0" indent="0">
              <a:buNone/>
            </a:pPr>
            <a:r>
              <a:rPr lang="en" altLang="ko-KR" sz="2000" dirty="0" err="1"/>
              <a:t>a⊕b</a:t>
            </a:r>
            <a:r>
              <a:rPr lang="ko-KR" altLang="en-US" sz="2000" dirty="0"/>
              <a:t>가 노출</a:t>
            </a:r>
            <a:endParaRPr lang="en-US" altLang="ko-KR" sz="2000" dirty="0"/>
          </a:p>
          <a:p>
            <a:pPr marL="0" indent="0">
              <a:buNone/>
            </a:pPr>
            <a:endParaRPr lang="en" altLang="ko-KR" sz="2000" dirty="0"/>
          </a:p>
          <a:p>
            <a:pPr marL="0" indent="0">
              <a:buNone/>
            </a:pPr>
            <a:r>
              <a:rPr lang="ko-KR" altLang="en-US" sz="2000" dirty="0"/>
              <a:t>해결 </a:t>
            </a:r>
            <a:r>
              <a:rPr lang="en-US" altLang="ko-KR" sz="2000" dirty="0"/>
              <a:t>:</a:t>
            </a:r>
            <a:r>
              <a:rPr lang="ko-KR" altLang="en-US" sz="2000" dirty="0"/>
              <a:t> 여러 </a:t>
            </a:r>
            <a:r>
              <a:rPr lang="ko-KR" altLang="en-US" sz="2000" dirty="0" err="1"/>
              <a:t>마스킹</a:t>
            </a:r>
            <a:r>
              <a:rPr lang="ko-KR" altLang="en-US" sz="2000" dirty="0"/>
              <a:t> 사용</a:t>
            </a:r>
            <a:endParaRPr lang="en" altLang="ko-KR" sz="2000" dirty="0"/>
          </a:p>
          <a:p>
            <a:pPr marL="0" indent="0">
              <a:buNone/>
            </a:pPr>
            <a:r>
              <a:rPr lang="en" altLang="ko-KR" sz="2000" dirty="0"/>
              <a:t>q0 =a0 ⊕b0 ⊕c0 ⊕···⊕z0</a:t>
            </a:r>
            <a:br>
              <a:rPr lang="en" altLang="ko-KR" sz="2000" dirty="0"/>
            </a:br>
            <a:r>
              <a:rPr lang="en" altLang="ko-KR" sz="2000" dirty="0"/>
              <a:t>= (a ⊕ m0) ⊕ (b ⊕ m1) ⊕ (c ⊕ m2) ⊕ . . . (z ⊕ m25) </a:t>
            </a:r>
          </a:p>
          <a:p>
            <a:pPr marL="0" indent="0">
              <a:buNone/>
            </a:pPr>
            <a:r>
              <a:rPr lang="en" altLang="ko-KR" sz="2000" dirty="0"/>
              <a:t>q1 =a1 ⊕b1 ⊕c1 ⊕···⊕z1 =m0 ⊕m1 ⊕m2 ⊕···⊕m25 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더 좋은 해결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마스크 두개를 교대하는 방식으로 안전한 </a:t>
            </a:r>
            <a:r>
              <a:rPr kumimoji="1" lang="ko-KR" altLang="en-US" sz="2000" dirty="0" err="1"/>
              <a:t>마스킹</a:t>
            </a:r>
            <a:r>
              <a:rPr kumimoji="1" lang="ko-KR" altLang="en-US" sz="2000" dirty="0"/>
              <a:t> 가능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" altLang="ko-KR" sz="2000" dirty="0"/>
              <a:t>q0 =(a⊕m0)⊕(b⊕m1)⊕(c⊕m1)⊕...(z⊕m1) = a ⊕ b ⊕ c ⊕ · · · ⊕ z ⊕ m′ </a:t>
            </a:r>
          </a:p>
          <a:p>
            <a:pPr marL="0" indent="0">
              <a:buNone/>
            </a:pPr>
            <a:r>
              <a:rPr kumimoji="1" lang="en" altLang="ko-KR" sz="2000" dirty="0"/>
              <a:t>q1 =m0 ⊕m1 ⊕m1 ⊕···⊕m1 = m′ </a:t>
            </a:r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544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97602-9EAD-004D-9889-806C81B5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masked AND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1E3EF-BAE8-8D48-B780-F006277F3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ko-KR" dirty="0"/>
              <a:t>q = a ∧ b = (a0 ⊕ a1)(b0 ⊕ b1) = </a:t>
            </a:r>
          </a:p>
          <a:p>
            <a:pPr marL="0" indent="0">
              <a:buNone/>
            </a:pPr>
            <a:r>
              <a:rPr lang="en" altLang="ko-KR" dirty="0"/>
              <a:t>a0 ∧ b0 ⊕ a0 ∧ b1 ⊕ a1 ∧ b0 ⊕ a1 ∧ 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</a:t>
            </a:r>
            <a:r>
              <a:rPr lang="ko-KR" altLang="en-US" dirty="0" err="1"/>
              <a:t>마스킹</a:t>
            </a:r>
            <a:r>
              <a:rPr lang="ko-KR" altLang="en-US" dirty="0"/>
              <a:t> </a:t>
            </a:r>
            <a:r>
              <a:rPr lang="en-US" altLang="ko-KR" dirty="0"/>
              <a:t>AND – </a:t>
            </a:r>
            <a:r>
              <a:rPr lang="ko-KR" altLang="en-US" dirty="0"/>
              <a:t>새로운 임의의 마스크 사용</a:t>
            </a:r>
          </a:p>
          <a:p>
            <a:pPr marL="0" indent="0">
              <a:buNone/>
            </a:pPr>
            <a:r>
              <a:rPr lang="en" altLang="ko-KR" dirty="0"/>
              <a:t>q0 = a0 ∧ b0 ⊕ </a:t>
            </a:r>
            <a:r>
              <a:rPr lang="en" altLang="ko-KR" dirty="0">
                <a:solidFill>
                  <a:srgbClr val="C00000"/>
                </a:solidFill>
              </a:rPr>
              <a:t>m2</a:t>
            </a:r>
            <a:r>
              <a:rPr lang="en" altLang="ko-KR" dirty="0"/>
              <a:t> ⊕ a0 ∧ b1 </a:t>
            </a:r>
          </a:p>
          <a:p>
            <a:pPr marL="0" indent="0">
              <a:buNone/>
            </a:pPr>
            <a:r>
              <a:rPr lang="en" altLang="ko-KR" dirty="0"/>
              <a:t>q1 = a1 ∧ b0 ⊕ </a:t>
            </a:r>
            <a:r>
              <a:rPr lang="en" altLang="ko-KR" dirty="0">
                <a:solidFill>
                  <a:srgbClr val="C00000"/>
                </a:solidFill>
              </a:rPr>
              <a:t>m2</a:t>
            </a:r>
            <a:r>
              <a:rPr lang="en" altLang="ko-KR" dirty="0"/>
              <a:t> ⊕ a1 ∧ b1</a:t>
            </a:r>
            <a:endParaRPr lang="ko-KR" altLang="en-US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15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A7573-9302-9A4E-AD5A-5797B10C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 Without Fresh Randomness 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ADA1D-8850-7246-8857-7518AA249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 </a:t>
            </a:r>
            <a:r>
              <a:rPr lang="en" altLang="ko-KR" sz="2000" dirty="0" err="1"/>
              <a:t>Biryukov</a:t>
            </a:r>
            <a:r>
              <a:rPr lang="en" altLang="ko-KR" sz="2000" dirty="0"/>
              <a:t> et al.</a:t>
            </a:r>
            <a:r>
              <a:rPr lang="ko-KR" altLang="en-US" sz="2000" dirty="0"/>
              <a:t>의 새로운 임의의 마스크 추가가 필요 없는 기법</a:t>
            </a:r>
            <a:endParaRPr lang="en-US" altLang="ko-KR" sz="2000" dirty="0"/>
          </a:p>
          <a:p>
            <a:r>
              <a:rPr lang="en-US" altLang="ko-KR" sz="2000" dirty="0"/>
              <a:t>q0 = a0 ∧ b0 ⊕ (a0 ∨ ¬b1)</a:t>
            </a:r>
            <a:br>
              <a:rPr lang="en-US" altLang="ko-KR" sz="2000" dirty="0"/>
            </a:br>
            <a:r>
              <a:rPr lang="en-US" altLang="ko-KR" sz="2000" dirty="0"/>
              <a:t>q1 = a1 ∧ b0 ⊕ (a1 ∨ ¬b1)</a:t>
            </a:r>
          </a:p>
          <a:p>
            <a:r>
              <a:rPr kumimoji="1" lang="en-US" altLang="ko-KR" sz="2000" dirty="0"/>
              <a:t>q0 = a</a:t>
            </a:r>
            <a:r>
              <a:rPr lang="en-US" altLang="ko-KR" sz="2000" dirty="0"/>
              <a:t> ⊕ b ⊕m1</a:t>
            </a:r>
            <a:br>
              <a:rPr kumimoji="1" lang="en-US" altLang="ko-KR" sz="2000" dirty="0"/>
            </a:br>
            <a:r>
              <a:rPr kumimoji="1" lang="en-US" altLang="ko-KR" sz="2000" dirty="0"/>
              <a:t> (a</a:t>
            </a:r>
            <a:r>
              <a:rPr lang="en-US" altLang="ko-KR" sz="2000" dirty="0"/>
              <a:t> ⊕ b ⊕ m1) ⊕ m0 ⊕ m1 = a ⊕ b ⊕ </a:t>
            </a:r>
            <a:r>
              <a:rPr lang="en-US" altLang="ko-KR" sz="2000" dirty="0">
                <a:solidFill>
                  <a:srgbClr val="C00000"/>
                </a:solidFill>
              </a:rPr>
              <a:t>m0 (</a:t>
            </a:r>
            <a:r>
              <a:rPr lang="ko-KR" altLang="en-US" sz="2000" dirty="0">
                <a:solidFill>
                  <a:srgbClr val="C00000"/>
                </a:solidFill>
              </a:rPr>
              <a:t>마스크값으로 인해 안전</a:t>
            </a:r>
            <a:r>
              <a:rPr lang="en-US" altLang="ko-KR" sz="2000" dirty="0">
                <a:solidFill>
                  <a:srgbClr val="C00000"/>
                </a:solidFill>
              </a:rPr>
              <a:t>)</a:t>
            </a:r>
          </a:p>
          <a:p>
            <a:r>
              <a:rPr lang="ko-KR" altLang="en-US" sz="2000" dirty="0"/>
              <a:t>위와 동일 경우 </a:t>
            </a:r>
            <a:br>
              <a:rPr lang="en-US" altLang="ko-KR" sz="2000" dirty="0"/>
            </a:br>
            <a:r>
              <a:rPr lang="en" altLang="ko-KR" sz="2000" dirty="0" err="1"/>
              <a:t>Biryukov</a:t>
            </a:r>
            <a:r>
              <a:rPr lang="en" altLang="ko-KR" sz="2000" dirty="0"/>
              <a:t> et al </a:t>
            </a:r>
            <a:r>
              <a:rPr lang="ko-KR" altLang="en-US" sz="2000" dirty="0"/>
              <a:t>의 방식은</a:t>
            </a:r>
            <a:br>
              <a:rPr lang="en-US" altLang="ko-KR" sz="2000" dirty="0"/>
            </a:br>
            <a:r>
              <a:rPr lang="ko-KR" altLang="en-US" sz="2000" dirty="0"/>
              <a:t>안전하지 않음 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4DF1F0-D85C-AA42-9D33-7565ECC6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010" y="2954679"/>
            <a:ext cx="8186276" cy="34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7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D330-7662-C04C-975C-87426069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ko-KR" altLang="en-US" dirty="0"/>
              <a:t>새로운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78C36-E89C-3542-A82D-24B0ECA52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" altLang="ko-KR" sz="2000" dirty="0"/>
              <a:t>q0  =a0 ∧b0 ⊕(a0 ∨¬b1)</a:t>
            </a:r>
            <a:br>
              <a:rPr lang="en" altLang="ko-KR" sz="2000" dirty="0"/>
            </a:br>
            <a:r>
              <a:rPr lang="en" altLang="ko-KR" sz="2000" dirty="0"/>
              <a:t>=a0 ∧b0 ⊕¬(¬a0 ∧b1)</a:t>
            </a:r>
            <a:br>
              <a:rPr lang="en" altLang="ko-KR" sz="2000" dirty="0"/>
            </a:br>
            <a:r>
              <a:rPr lang="en" altLang="ko-KR" sz="2000" dirty="0"/>
              <a:t>=a0 ∧b0 ⊕(a0 ∧b1 ⊕b1)⊕1 </a:t>
            </a:r>
          </a:p>
          <a:p>
            <a:r>
              <a:rPr lang="en" altLang="ko-KR" sz="2000" dirty="0"/>
              <a:t>q1  =a1 ∧b0 ⊕(a1 ∨¬b1)</a:t>
            </a:r>
            <a:br>
              <a:rPr lang="en" altLang="ko-KR" sz="2000" dirty="0"/>
            </a:br>
            <a:r>
              <a:rPr lang="en" altLang="ko-KR" sz="2000" dirty="0"/>
              <a:t>=a1 ∧b0 ⊕¬(¬a1 ∧b1)</a:t>
            </a:r>
            <a:br>
              <a:rPr lang="en" altLang="ko-KR" sz="2000" dirty="0"/>
            </a:br>
            <a:r>
              <a:rPr lang="en" altLang="ko-KR" sz="2000" dirty="0"/>
              <a:t>=a1 ∧b0 ⊕(a1 ∧b1 ⊕b1)⊕1 </a:t>
            </a:r>
          </a:p>
          <a:p>
            <a:endParaRPr lang="en" altLang="ko-KR" sz="2000" dirty="0"/>
          </a:p>
          <a:p>
            <a:r>
              <a:rPr lang="en-US" altLang="ko-KR" sz="2000" dirty="0"/>
              <a:t>q =       </a:t>
            </a:r>
            <a:r>
              <a:rPr lang="en" altLang="ko-KR" sz="2000" dirty="0"/>
              <a:t>a0 ∧ b0 ⊕ (a0 ∧ b1 ⊕ b1)) </a:t>
            </a:r>
            <a:r>
              <a:rPr lang="en" altLang="ko-KR" sz="2000" dirty="0">
                <a:solidFill>
                  <a:srgbClr val="FF0000"/>
                </a:solidFill>
              </a:rPr>
              <a:t>⊕1</a:t>
            </a:r>
            <a:r>
              <a:rPr lang="en" altLang="ko-KR" sz="2000" dirty="0"/>
              <a:t> </a:t>
            </a:r>
            <a:r>
              <a:rPr lang="en" altLang="ko-KR" sz="2000" dirty="0">
                <a:solidFill>
                  <a:srgbClr val="0070C0"/>
                </a:solidFill>
              </a:rPr>
              <a:t>⊕ a1</a:t>
            </a:r>
            <a:br>
              <a:rPr lang="en" altLang="ko-KR" sz="2000" dirty="0"/>
            </a:br>
            <a:r>
              <a:rPr lang="en" altLang="ko-KR" sz="2000" dirty="0"/>
              <a:t>      ⊕ (a1 ∧ b0 ⊕ (a1 ∧ b1 ⊕ b1)) </a:t>
            </a:r>
            <a:r>
              <a:rPr lang="en" altLang="ko-KR" sz="2000" dirty="0">
                <a:solidFill>
                  <a:srgbClr val="FF0000"/>
                </a:solidFill>
              </a:rPr>
              <a:t>⊕ 1</a:t>
            </a:r>
            <a:r>
              <a:rPr lang="en" altLang="ko-KR" sz="2000" dirty="0"/>
              <a:t> </a:t>
            </a:r>
            <a:r>
              <a:rPr lang="en" altLang="ko-KR" sz="2000" dirty="0">
                <a:solidFill>
                  <a:srgbClr val="0070C0"/>
                </a:solidFill>
              </a:rPr>
              <a:t>⊕ a1 </a:t>
            </a:r>
          </a:p>
          <a:p>
            <a:endParaRPr lang="en" altLang="ko-KR" sz="2000" dirty="0"/>
          </a:p>
          <a:p>
            <a:r>
              <a:rPr lang="en" altLang="ko-KR" sz="2000" dirty="0"/>
              <a:t>q0 = (a0 ∧ b0 ⊕ (a0 ∧ b1 ⊕ b1)) ⊕ ((a1 ∧ b0 ⊕ (a1 ∧ b1 ⊕ b1)) ⊕ a1) = (a ∧ b) ⊕ m0 </a:t>
            </a:r>
          </a:p>
          <a:p>
            <a:r>
              <a:rPr lang="en" altLang="ko-KR" sz="2000" dirty="0"/>
              <a:t>q1 = a1 = m0</a:t>
            </a:r>
          </a:p>
          <a:p>
            <a:endParaRPr kumimoji="1" lang="en" altLang="ko-KR" sz="2000" dirty="0"/>
          </a:p>
          <a:p>
            <a:endParaRPr kumimoji="1" lang="en" altLang="ko-KR" sz="2000" dirty="0"/>
          </a:p>
          <a:p>
            <a:r>
              <a:rPr lang="en" altLang="ko-KR" sz="2000" dirty="0"/>
              <a:t>(a1 ∧ b1 ⊕ b1)) ⊕ a1</a:t>
            </a:r>
            <a:endParaRPr kumimoji="1"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57A2C3-FFB3-034F-ACDD-E60C4551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567" y="1615352"/>
            <a:ext cx="4864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4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E6A6F-CEA3-9149-854D-2C9E3FAA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새로운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01FEF-B701-2746-B5BC-30BB70A58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7EECB3-30D4-B048-891D-13AE62BE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2" y="1152525"/>
            <a:ext cx="4864100" cy="1651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FD2CB2-7A4A-844D-83D2-4B3B0A20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80" y="976312"/>
            <a:ext cx="6654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20B06-4BCA-E741-A543-FF2084B7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적용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5D195-8A3C-DC4B-9F7F-7BD92F802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마스크 수동 추적은 복잡한 작업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자동화로 접근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SMT </a:t>
            </a:r>
            <a:r>
              <a:rPr kumimoji="1" lang="ko-KR" altLang="en-US" dirty="0"/>
              <a:t>문제</a:t>
            </a:r>
            <a:r>
              <a:rPr kumimoji="1" lang="en-US" altLang="ko-KR" dirty="0"/>
              <a:t>?</a:t>
            </a:r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en-US" altLang="ko-KR" dirty="0"/>
              <a:t>Z3 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게이트에 입력이 다른 마스크 같도록 하거나 원하는 마스크 같도록 설정</a:t>
            </a:r>
          </a:p>
        </p:txBody>
      </p:sp>
    </p:spTree>
    <p:extLst>
      <p:ext uri="{BB962C8B-B14F-4D97-AF65-F5344CB8AC3E}">
        <p14:creationId xmlns:p14="http://schemas.microsoft.com/office/powerpoint/2010/main" val="151996998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8536</TotalTime>
  <Words>703</Words>
  <Application>Microsoft Macintosh PowerPoint</Application>
  <PresentationFormat>와이드스크린</PresentationFormat>
  <Paragraphs>194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Wingdings</vt:lpstr>
      <vt:lpstr>CryptoCraft 테마</vt:lpstr>
      <vt:lpstr>제목 테마</vt:lpstr>
      <vt:lpstr>2byte mask 1차 마스킹 PIPO 제안</vt:lpstr>
      <vt:lpstr> 기존연구 : 2개의 비트를 사용하는 1차 마스킹</vt:lpstr>
      <vt:lpstr> masked XOR</vt:lpstr>
      <vt:lpstr> masked XOR</vt:lpstr>
      <vt:lpstr>masked AND</vt:lpstr>
      <vt:lpstr> Without Fresh Randomness </vt:lpstr>
      <vt:lpstr> 새로운 구조</vt:lpstr>
      <vt:lpstr> 새로운 구조</vt:lpstr>
      <vt:lpstr> 적용</vt:lpstr>
      <vt:lpstr> 검증</vt:lpstr>
      <vt:lpstr> 검증</vt:lpstr>
      <vt:lpstr> 검증</vt:lpstr>
      <vt:lpstr> 결론 </vt:lpstr>
      <vt:lpstr> PIPO에 적용</vt:lpstr>
      <vt:lpstr> Masked OR</vt:lpstr>
      <vt:lpstr> Masked OR</vt:lpstr>
      <vt:lpstr>  1 order Masking PIPO</vt:lpstr>
      <vt:lpstr> 1 order Masking PIPO</vt:lpstr>
      <vt:lpstr> 1 order Masking PIPO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37</cp:revision>
  <dcterms:created xsi:type="dcterms:W3CDTF">2019-03-05T04:29:07Z</dcterms:created>
  <dcterms:modified xsi:type="dcterms:W3CDTF">2021-05-23T11:21:40Z</dcterms:modified>
</cp:coreProperties>
</file>