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8" r:id="rId2"/>
    <p:sldId id="259" r:id="rId3"/>
    <p:sldId id="272" r:id="rId4"/>
    <p:sldId id="267" r:id="rId5"/>
    <p:sldId id="273" r:id="rId6"/>
    <p:sldId id="274" r:id="rId7"/>
    <p:sldId id="275" r:id="rId8"/>
    <p:sldId id="278" r:id="rId9"/>
    <p:sldId id="279" r:id="rId10"/>
    <p:sldId id="280" r:id="rId11"/>
    <p:sldId id="281" r:id="rId12"/>
    <p:sldId id="282" r:id="rId13"/>
    <p:sldId id="283" r:id="rId14"/>
    <p:sldId id="270" r:id="rId15"/>
    <p:sldId id="284" r:id="rId16"/>
    <p:sldId id="285" r:id="rId17"/>
    <p:sldId id="260" r:id="rId18"/>
  </p:sldIdLst>
  <p:sldSz cx="12192000" cy="6858000"/>
  <p:notesSz cx="6858000" cy="9144000"/>
  <p:embeddedFontLst>
    <p:embeddedFont>
      <p:font typeface="맑은 고딕" panose="020B0503020000020004" pitchFamily="50" charset="-127"/>
      <p:regular r:id="rId20"/>
      <p:bold r:id="rId21"/>
    </p:embeddedFont>
    <p:embeddedFont>
      <p:font typeface="함초롬돋움" panose="020B0604000101010101" pitchFamily="50" charset="-127"/>
      <p:regular r:id="rId22"/>
      <p:bold r:id="rId23"/>
    </p:embeddedFont>
    <p:embeddedFont>
      <p:font typeface="나눔스퀘어_ac ExtraBold" panose="020B0600000101010101" pitchFamily="50" charset="-127"/>
      <p:bold r:id="rId24"/>
    </p:embeddedFont>
    <p:embeddedFont>
      <p:font typeface="Cambria Math" panose="02040503050406030204" pitchFamily="18" charset="0"/>
      <p:regular r:id="rId25"/>
    </p:embeddedFont>
    <p:embeddedFont>
      <p:font typeface="나눔스퀘어_ac" panose="020B0600000101010101" pitchFamily="50" charset="-127"/>
      <p:regular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0" autoAdjust="0"/>
    <p:restoredTop sz="87500" autoAdjust="0"/>
  </p:normalViewPr>
  <p:slideViewPr>
    <p:cSldViewPr snapToGrid="0">
      <p:cViewPr varScale="1">
        <p:scale>
          <a:sx n="78" d="100"/>
          <a:sy n="78" d="100"/>
        </p:scale>
        <p:origin x="12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저 값을 </a:t>
            </a:r>
            <a:r>
              <a:rPr lang="ko-KR" altLang="en-US" dirty="0" err="1" smtClean="0"/>
              <a:t>손실함수에</a:t>
            </a:r>
            <a:r>
              <a:rPr lang="ko-KR" altLang="en-US" dirty="0" smtClean="0"/>
              <a:t> 더함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6771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459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훈련 때 데이터를 흘릴 때마다 삭제할 뉴런 무작위로 선택</a:t>
            </a:r>
            <a:endParaRPr lang="en-US" altLang="ko-KR" dirty="0" smtClean="0"/>
          </a:p>
          <a:p>
            <a:r>
              <a:rPr lang="ko-KR" altLang="en-US" dirty="0" err="1" smtClean="0"/>
              <a:t>순전파</a:t>
            </a:r>
            <a:r>
              <a:rPr lang="ko-KR" altLang="en-US" dirty="0" smtClean="0"/>
              <a:t> 때 신호를 통과시키는 뉴런은 </a:t>
            </a:r>
            <a:r>
              <a:rPr lang="ko-KR" altLang="en-US" dirty="0" err="1" smtClean="0"/>
              <a:t>역전파</a:t>
            </a:r>
            <a:r>
              <a:rPr lang="ko-KR" altLang="en-US" dirty="0" smtClean="0"/>
              <a:t> 때도 그대로 통과</a:t>
            </a:r>
            <a:r>
              <a:rPr lang="en-US" altLang="ko-KR" baseline="0" dirty="0" smtClean="0"/>
              <a:t>. </a:t>
            </a:r>
            <a:r>
              <a:rPr lang="ko-KR" altLang="en-US" baseline="0" dirty="0" smtClean="0"/>
              <a:t>반대의 경우도 동일 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차단</a:t>
            </a:r>
            <a:r>
              <a:rPr lang="en-US" altLang="ko-KR" baseline="0" dirty="0" smtClean="0"/>
              <a:t>)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1436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훈련 </a:t>
            </a:r>
            <a:r>
              <a:rPr lang="ko-KR" altLang="en-US" dirty="0" err="1" smtClean="0"/>
              <a:t>데이터랑</a:t>
            </a:r>
            <a:r>
              <a:rPr lang="ko-KR" altLang="en-US" dirty="0" smtClean="0"/>
              <a:t> 시험 데이터에 대한 정확도 차이 줄어듦</a:t>
            </a:r>
            <a:endParaRPr lang="en-US" altLang="ko-KR" dirty="0" smtClean="0"/>
          </a:p>
          <a:p>
            <a:r>
              <a:rPr lang="ko-KR" altLang="en-US" dirty="0" smtClean="0"/>
              <a:t>훈련 데이터에 대한 정확도가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100%</a:t>
            </a:r>
            <a:r>
              <a:rPr lang="ko-KR" altLang="en-US" baseline="0" dirty="0" smtClean="0"/>
              <a:t>에 도달 </a:t>
            </a:r>
            <a:r>
              <a:rPr lang="en-US" altLang="ko-KR" baseline="0" dirty="0" smtClean="0"/>
              <a:t>X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4666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59479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값의 적절함 여부를 시험 데이터로 확인하게 됨 </a:t>
            </a:r>
            <a:r>
              <a:rPr lang="en-US" altLang="ko-KR" dirty="0" smtClean="0"/>
              <a:t>-&gt; </a:t>
            </a:r>
            <a:r>
              <a:rPr lang="ko-KR" altLang="en-US" dirty="0" err="1" smtClean="0"/>
              <a:t>하이퍼파라미터</a:t>
            </a:r>
            <a:r>
              <a:rPr lang="ko-KR" altLang="en-US" dirty="0" smtClean="0"/>
              <a:t> 값이 시험 데이터에만 적합하도록 </a:t>
            </a:r>
            <a:r>
              <a:rPr lang="ko-KR" altLang="en-US" dirty="0" err="1" smtClean="0"/>
              <a:t>조정돼버림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4804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무작위로 </a:t>
            </a:r>
            <a:r>
              <a:rPr lang="ko-KR" altLang="en-US" dirty="0" err="1" smtClean="0"/>
              <a:t>샘플링해</a:t>
            </a:r>
            <a:r>
              <a:rPr lang="ko-KR" altLang="en-US" dirty="0" smtClean="0"/>
              <a:t> 탐색하는 것이 좋은</a:t>
            </a:r>
            <a:r>
              <a:rPr lang="ko-KR" altLang="en-US" baseline="0" dirty="0" smtClean="0"/>
              <a:t> 결과를 낸다고 함</a:t>
            </a:r>
            <a:endParaRPr lang="en-US" altLang="ko-KR" baseline="0" dirty="0" smtClean="0"/>
          </a:p>
          <a:p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의 거듭제곱 단위로 범위 지정</a:t>
            </a:r>
            <a:endParaRPr lang="en-US" altLang="ko-KR" baseline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334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이 </a:t>
            </a:r>
            <a:r>
              <a:rPr lang="ko-KR" altLang="en-US" dirty="0"/>
              <a:t>기법들을 사용하여 </a:t>
            </a:r>
            <a:r>
              <a:rPr lang="ko-KR" altLang="en-US" dirty="0" err="1"/>
              <a:t>딥러닝</a:t>
            </a:r>
            <a:r>
              <a:rPr lang="ko-KR" altLang="en-US" dirty="0"/>
              <a:t> 학습의 효율과 정확도를 높일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자비에</a:t>
            </a:r>
            <a:r>
              <a:rPr lang="ko-KR" altLang="en-US" baseline="0" dirty="0"/>
              <a:t> </a:t>
            </a:r>
            <a:r>
              <a:rPr lang="en-US" altLang="ko-KR" baseline="0" dirty="0" smtClean="0"/>
              <a:t>| </a:t>
            </a:r>
            <a:r>
              <a:rPr lang="ko-KR" altLang="en-US" baseline="0" dirty="0" smtClean="0"/>
              <a:t>히</a:t>
            </a:r>
            <a:endParaRPr lang="en-US" altLang="ko-KR" baseline="0" dirty="0" smtClean="0"/>
          </a:p>
          <a:p>
            <a:r>
              <a:rPr lang="ko-KR" altLang="en-US" baseline="0" dirty="0" smtClean="0"/>
              <a:t>배치 정규화 알고리즘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대부분의 사람들 사용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262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9299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딥러닝의</a:t>
            </a:r>
            <a:r>
              <a:rPr lang="ko-KR" altLang="en-US" dirty="0" smtClean="0"/>
              <a:t> 학습시간이 긴데 </a:t>
            </a:r>
            <a:r>
              <a:rPr lang="ko-KR" altLang="en-US" dirty="0" err="1" smtClean="0"/>
              <a:t>줄여줌</a:t>
            </a:r>
            <a:endParaRPr lang="en-US" altLang="ko-KR" dirty="0" smtClean="0"/>
          </a:p>
          <a:p>
            <a:r>
              <a:rPr lang="ko-KR" altLang="en-US" dirty="0" err="1" smtClean="0"/>
              <a:t>초깃값을</a:t>
            </a:r>
            <a:r>
              <a:rPr lang="ko-KR" altLang="en-US" dirty="0" smtClean="0"/>
              <a:t> 고르기 위한 고민 과정 삭제</a:t>
            </a:r>
            <a:endParaRPr lang="en-US" altLang="ko-KR" dirty="0" smtClean="0"/>
          </a:p>
          <a:p>
            <a:r>
              <a:rPr lang="ko-KR" altLang="en-US" dirty="0" smtClean="0"/>
              <a:t>골치 아픈 요소들 제거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4913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032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거의 모든 경우에서 배치 정규화를 사용했을 때가 학습 진도가 빠름</a:t>
            </a:r>
            <a:endParaRPr lang="en-US" altLang="ko-KR" dirty="0" smtClean="0"/>
          </a:p>
          <a:p>
            <a:r>
              <a:rPr lang="ko-KR" altLang="en-US" dirty="0" smtClean="0"/>
              <a:t>배치 정규화를 이용하지 않는 경우엔 </a:t>
            </a:r>
            <a:r>
              <a:rPr lang="ko-KR" altLang="en-US" dirty="0" err="1" smtClean="0"/>
              <a:t>초깃값이</a:t>
            </a:r>
            <a:r>
              <a:rPr lang="ko-KR" altLang="en-US" dirty="0" smtClean="0"/>
              <a:t> 잘 </a:t>
            </a:r>
            <a:r>
              <a:rPr lang="ko-KR" altLang="en-US" dirty="0" err="1" smtClean="0"/>
              <a:t>분포돼있지</a:t>
            </a:r>
            <a:r>
              <a:rPr lang="ko-KR" altLang="en-US" dirty="0" smtClean="0"/>
              <a:t> 않으면 학습이 전혀 진행되지 않는 모습도 확인 가능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083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03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100 </a:t>
            </a:r>
            <a:r>
              <a:rPr lang="ko-KR" altLang="en-US" dirty="0" err="1" smtClean="0"/>
              <a:t>에폭쯤부터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훈련데이터</a:t>
            </a:r>
            <a:r>
              <a:rPr lang="ko-KR" altLang="en-US" dirty="0" smtClean="0"/>
              <a:t> 정확도 거의 </a:t>
            </a:r>
            <a:r>
              <a:rPr lang="en-US" altLang="ko-KR" dirty="0" smtClean="0"/>
              <a:t>100%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56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35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2021-05-24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OwfxN46EuO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5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Deep Learning 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기초 </a:t>
            </a: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4</a:t>
            </a:r>
            <a:b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</a:br>
            <a:r>
              <a:rPr lang="en-US" altLang="ko-KR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(</a:t>
            </a:r>
            <a:r>
              <a:rPr lang="ko-KR" altLang="en-US" sz="3200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딥러닝 학습의 효율과 정확도를 높이는 </a:t>
            </a:r>
            <a:r>
              <a:rPr lang="ko-KR" altLang="en-US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기술들 </a:t>
            </a:r>
            <a:r>
              <a:rPr lang="en-US" altLang="ko-KR" sz="32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2)</a:t>
            </a:r>
            <a:endParaRPr lang="ko-KR" altLang="en-US" sz="3200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https://youtu.be/OwfxN46EuOU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오버피팅을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막는 방법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 감소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20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가중치 감소 </a:t>
                </a:r>
                <a:r>
                  <a:rPr lang="en-US" altLang="ko-KR" sz="20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(Weight decay)</a:t>
                </a: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큰 가중치는 그에 상응하는 큰 페널티 부과 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 </a:t>
                </a:r>
                <a:r>
                  <a:rPr lang="ko-KR" altLang="en-US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오버피팅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억제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가중치 매개변수 값이 커서  </a:t>
                </a:r>
                <a:r>
                  <a:rPr lang="ko-KR" altLang="en-US" sz="16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오버피팅이</a:t>
                </a:r>
                <a:r>
                  <a:rPr lang="ko-KR" altLang="en-US" sz="16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발생하는 경우 多</a:t>
                </a:r>
                <a:endParaRPr lang="en-US" altLang="ko-KR" sz="16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가중치의 제곱 노름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(L2 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노름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을 </a:t>
                </a:r>
                <a:r>
                  <a:rPr lang="ko-KR" altLang="en-US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손실함수에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더해 가중치가 커지는 것을 억제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endParaRPr lang="en-US" altLang="ko-KR" sz="1800" dirty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모든 가중치 각각의 </a:t>
                </a:r>
                <a:r>
                  <a:rPr lang="ko-KR" altLang="en-US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손실함수에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1</m:t>
                        </m:r>
                      </m:num>
                      <m:den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  <m:r>
                      <a:rPr lang="ko-KR" altLang="en-US" sz="1800" i="1"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𝜆</m:t>
                    </m:r>
                    <m:sSup>
                      <m:sSupPr>
                        <m:ctrlP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을 더함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4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6156" y="3476534"/>
            <a:ext cx="2600688" cy="1295581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3562350" y="4193960"/>
            <a:ext cx="3278462" cy="70525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정규화의 세기를 조절하는 </a:t>
            </a:r>
            <a:r>
              <a:rPr lang="ko-KR" altLang="en-US" sz="1400" dirty="0" err="1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하이퍼파라미터</a:t>
            </a:r>
            <a:endParaRPr lang="en-US" altLang="ko-KR" sz="1400" dirty="0" smtClean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값이 클수록 큰 가중치에 대한 페널티도 ↑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13" name="구부러진 연결선 12"/>
          <p:cNvCxnSpPr>
            <a:stCxn id="14" idx="4"/>
          </p:cNvCxnSpPr>
          <p:nvPr/>
        </p:nvCxnSpPr>
        <p:spPr>
          <a:xfrm rot="16200000" flipH="1">
            <a:off x="3220450" y="4041124"/>
            <a:ext cx="306324" cy="377476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타원 13"/>
          <p:cNvSpPr/>
          <p:nvPr/>
        </p:nvSpPr>
        <p:spPr>
          <a:xfrm>
            <a:off x="3093148" y="3782858"/>
            <a:ext cx="183451" cy="293842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5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D6AC148-36C9-435B-B06B-2027EDDBBBB3}"/>
              </a:ext>
            </a:extLst>
          </p:cNvPr>
          <p:cNvCxnSpPr>
            <a:cxnSpLocks/>
          </p:cNvCxnSpPr>
          <p:nvPr/>
        </p:nvCxnSpPr>
        <p:spPr>
          <a:xfrm>
            <a:off x="2180202" y="3170003"/>
            <a:ext cx="572523" cy="511409"/>
          </a:xfrm>
          <a:prstGeom prst="straightConnector1">
            <a:avLst/>
          </a:prstGeom>
          <a:ln w="190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구부러진 연결선 26"/>
          <p:cNvCxnSpPr>
            <a:stCxn id="28" idx="6"/>
          </p:cNvCxnSpPr>
          <p:nvPr/>
        </p:nvCxnSpPr>
        <p:spPr>
          <a:xfrm flipV="1">
            <a:off x="3264784" y="1853315"/>
            <a:ext cx="4755266" cy="111878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타원 27"/>
          <p:cNvSpPr/>
          <p:nvPr/>
        </p:nvSpPr>
        <p:spPr>
          <a:xfrm>
            <a:off x="2432233" y="2777551"/>
            <a:ext cx="832551" cy="389091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직사각형 32"/>
              <p:cNvSpPr/>
              <p:nvPr/>
            </p:nvSpPr>
            <p:spPr>
              <a:xfrm>
                <a:off x="8088587" y="1474204"/>
                <a:ext cx="2615588" cy="758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ko-KR" altLang="en-US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1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altLang="ko-KR" sz="1400" i="1" dirty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이 있을 때 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L2 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노름은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40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en-US" altLang="ko-KR" sz="140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400" b="0" i="1" smtClean="0">
                            <a:latin typeface="Cambria Math" panose="02040503050406030204" pitchFamily="18" charset="0"/>
                            <a:ea typeface="나눔스퀘어_ac" panose="020B0600000101010101" pitchFamily="50" charset="-127"/>
                          </a:rPr>
                          <m:t>+…+</m:t>
                        </m:r>
                        <m:sSubSup>
                          <m:sSubSupPr>
                            <m:ctrlPr>
                              <a:rPr lang="en-US" altLang="ko-KR" sz="14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</m:ctrlPr>
                          </m:sSubSupPr>
                          <m:e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400" b="0" i="1" smtClean="0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ko-KR" sz="1400" i="1">
                                <a:latin typeface="Cambria Math" panose="02040503050406030204" pitchFamily="18" charset="0"/>
                                <a:ea typeface="나눔스퀘어_ac" panose="020B0600000101010101" pitchFamily="50" charset="-127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ko-KR" altLang="en-US" sz="1400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33" name="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587" y="1474204"/>
                <a:ext cx="2615588" cy="758221"/>
              </a:xfrm>
              <a:prstGeom prst="rect">
                <a:avLst/>
              </a:prstGeom>
              <a:blipFill>
                <a:blip r:embed="rId5"/>
                <a:stretch>
                  <a:fillRect l="-699" b="-7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802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오버피팅을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막는 방법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가중치 감소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특징  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구현이 간단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지나친 학습 억제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5" name="Picture 4" descr="https://blog.kakaocdn.net/dn/czamVS/btq4rIBHXCk/mFzYCCm6fjHgSqkU8KjhC1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967" y="2699779"/>
            <a:ext cx="3821383" cy="2633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7711113" y="5333169"/>
            <a:ext cx="201208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 감소를 적용한 모습</a:t>
            </a:r>
            <a:endParaRPr lang="ko-KR" altLang="en-US" sz="1400" dirty="0"/>
          </a:p>
        </p:txBody>
      </p:sp>
      <p:pic>
        <p:nvPicPr>
          <p:cNvPr id="17" name="Picture 2" descr="https://blog.kakaocdn.net/dn/AdbIt/btq4rdaRhv3/uhZkX80y9y2c7rZits175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979" y="2699779"/>
            <a:ext cx="3709384" cy="2556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직사각형 17"/>
          <p:cNvSpPr/>
          <p:nvPr/>
        </p:nvSpPr>
        <p:spPr>
          <a:xfrm>
            <a:off x="1958013" y="5347296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오버피팅이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발생한 모습</a:t>
            </a:r>
            <a:endParaRPr lang="ko-KR" altLang="en-US" sz="1400" dirty="0"/>
          </a:p>
        </p:txBody>
      </p:sp>
      <p:sp>
        <p:nvSpPr>
          <p:cNvPr id="20" name="직사각형 19"/>
          <p:cNvSpPr/>
          <p:nvPr/>
        </p:nvSpPr>
        <p:spPr>
          <a:xfrm>
            <a:off x="3557730" y="5949526"/>
            <a:ext cx="545213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데이터와 시험 데이터의 정확도 차이가 줄었음 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err="1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억제 효과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데이터에 대한 정확도가 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100%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 도달하지 못했음</a:t>
            </a:r>
            <a:endParaRPr lang="ko-KR" altLang="en-US" sz="14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914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오버피팅을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막는 방법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드롭아웃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드롭아웃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(Dropout)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 모델이 복잡해질 경우 가중치 감소만으로는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억제하기 어려움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드롭아웃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기법 이용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뉴런을 임의로 삭제하면서 학습하는 방법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시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은닉층의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뉴런을 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무작위로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골라 삭제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삭제된 뉴런은 신호 전달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X (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순전파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역전파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모두 적용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Test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시 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모든 뉴런에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신호 전달</a:t>
            </a:r>
            <a:r>
              <a:rPr lang="en-US" altLang="ko-KR" sz="1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Test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시에 각 뉴런의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출력에다가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훈련 때 삭제 안 한 비율을 곱하여 출력</a:t>
            </a: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무작위 삭제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매번 다른 모델을 학습시키는 효과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8194" name="Picture 2" descr="https://blog.kakaocdn.net/dn/ZFXSA/btqJZnEUY2p/3knuvIZdUmIXrTuTrp5oF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925" y="4483664"/>
            <a:ext cx="4111625" cy="2145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02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오버피팅을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막는 방법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–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드롭아웃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드롭아웃을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이용하면 표현력을 높이면서도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억제 가능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나눔스퀘어_ac" panose="020B0600000101010101" pitchFamily="50" charset="-127"/>
              <a:buChar char="√"/>
            </a:pPr>
            <a:endParaRPr lang="en-US" altLang="ko-KR" sz="14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42" name="Picture 2" descr="https://blog.kakaocdn.net/dn/dxO0DZ/btqJWRsUsyD/cKK1q244zeTAH6MEE6b85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1475" y="2885665"/>
            <a:ext cx="8467725" cy="3248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75503" y="6084987"/>
            <a:ext cx="365388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드롭아웃을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적용한 모습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dropout_ratio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= 0.15)</a:t>
            </a:r>
            <a:endParaRPr lang="ko-KR" altLang="en-US" sz="1400" dirty="0"/>
          </a:p>
        </p:txBody>
      </p:sp>
      <p:sp>
        <p:nvSpPr>
          <p:cNvPr id="7" name="직사각형 6"/>
          <p:cNvSpPr/>
          <p:nvPr/>
        </p:nvSpPr>
        <p:spPr>
          <a:xfrm>
            <a:off x="2810736" y="6190841"/>
            <a:ext cx="181331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오버피팅이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발생한 모습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3961441" y="1854934"/>
            <a:ext cx="4269117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MNIST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훈련 데이터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(6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사용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층 네트워크를 사용하여 네트워크 복잡도↑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층 뉴런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활성화 함수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88313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효율적으로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값 찾기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층의 뉴런 수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배치 크기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매개변수 갱신 시의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학습률과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가중치 감소 등이 해당됨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하이퍼파라미터의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값을 적절히 설정하지 않으면 모델의 성능이 크게 떨어질 수 있음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2039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효율적으로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값 찾기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검증 데이터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(Validation data)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데이터</a:t>
            </a:r>
            <a:r>
              <a:rPr lang="en-US" altLang="ko-KR" sz="18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매개변수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가중치와 편향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학습용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시험 데이터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신경망의 범용 성능 평가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하이퍼파라미터의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성능 평가용 데이터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하이퍼파라미터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전용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 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√ </a:t>
            </a:r>
            <a:r>
              <a:rPr lang="ko-KR" altLang="en-US" sz="1400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하이퍼파라미터의</a:t>
            </a:r>
            <a:r>
              <a:rPr lang="ko-KR" altLang="en-US" sz="1400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성능 평가 시 시험 데이터를 사용해서는 안됨</a:t>
            </a:r>
            <a:endParaRPr lang="en-US" altLang="ko-KR" sz="1400" dirty="0" smtClean="0">
              <a:solidFill>
                <a:srgbClr val="FF0000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√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하이퍼파라미터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값이 시험 데이터에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되기 때문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범용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성능이 떨어지는 모델이 될 </a:t>
            </a:r>
            <a:r>
              <a:rPr lang="ko-KR" altLang="en-US" sz="140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수 </a:t>
            </a:r>
            <a:r>
              <a:rPr lang="ko-KR" altLang="en-US" sz="140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있음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보통 훈련 데이터의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20%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검증 데이터로 분리함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9623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 </a:t>
            </a:r>
            <a:r>
              <a:rPr lang="ko-KR" altLang="en-US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효율적으로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하이퍼파라미터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값 찾기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800" b="1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하이퍼파라미터 최적화</a:t>
                </a:r>
                <a:endParaRPr lang="en-US" altLang="ko-KR" sz="1800" b="1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  <a:buFont typeface="나눔스퀘어_ac" panose="020B0600000101010101" pitchFamily="50" charset="-127"/>
                  <a:buChar char="-"/>
                </a:pPr>
                <a:r>
                  <a:rPr lang="ko-KR" altLang="en-US" sz="18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하이퍼파라미터의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‘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최적 값</a:t>
                </a:r>
                <a:r>
                  <a:rPr lang="en-US" altLang="ko-KR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’</a:t>
                </a:r>
                <a:r>
                  <a:rPr lang="ko-KR" altLang="en-US" sz="18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이 존재하는 범위를 줄여나가는 것이 핵심</a:t>
                </a:r>
                <a:endParaRPr lang="en-US" altLang="ko-KR" sz="18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하이퍼파라미어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값의 대략적인 범위 설정 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  <m:r>
                      <a:rPr lang="en-US" altLang="ko-KR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 ~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 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로그 스케일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설정된 범위 내에서 </a:t>
                </a:r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무작위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로 </a:t>
                </a:r>
                <a:r>
                  <a:rPr lang="ko-KR" altLang="en-US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하이퍼파라미터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값 추출 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샘플링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해당 값으로 학습 후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,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검증 데이터로 정확도를 평가 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시간 단축을 위해 </a:t>
                </a:r>
                <a:r>
                  <a:rPr lang="ko-KR" altLang="en-US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에폭을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작게 설정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정확도에 따라 위 작업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(2-3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단계</a:t>
                </a:r>
                <a:r>
                  <a:rPr lang="en-US" altLang="ko-KR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)</a:t>
                </a: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을 반복하여 범위를 </a:t>
                </a:r>
                <a:r>
                  <a:rPr lang="ko-KR" altLang="en-US" sz="1400" dirty="0" err="1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좁혀감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1400" dirty="0" smtClean="0"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압축된 범위에서 값을 하나 선택</a:t>
                </a:r>
                <a:endParaRPr lang="en-US" altLang="ko-KR" sz="1400" dirty="0" smtClean="0">
                  <a:latin typeface="나눔스퀘어_ac" panose="020B0600000101010101" pitchFamily="50" charset="-127"/>
                  <a:ea typeface="나눔스퀘어_ac" panose="020B0600000101010101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5" name="텍스트 개체 틀 4">
                <a:extLst>
                  <a:ext uri="{FF2B5EF4-FFF2-40B4-BE49-F238E27FC236}">
                    <a16:creationId xmlns:a16="http://schemas.microsoft.com/office/drawing/2014/main" id="{7416100C-898A-4819-9162-2F3FABC540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utoShape 2" descr="https://media.vlpt.us/post-images/dscwinterstudy/98bd1470-3a04-11ea-a976-bbc34e4880b0/%ED%95%AD%EB%93%B1%ED%95%A8%EC%88%98.pn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1266" name="Picture 2" descr="https://blog.kakaocdn.net/dn/Gq9oP/btqJZojwDXC/gEwKL0LTp6eiERWoxF9W01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4231892"/>
            <a:ext cx="3927475" cy="2405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7208" y="4562259"/>
            <a:ext cx="5986967" cy="18615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직사각형 6"/>
              <p:cNvSpPr/>
              <p:nvPr/>
            </p:nvSpPr>
            <p:spPr>
              <a:xfrm>
                <a:off x="5996130" y="3744598"/>
                <a:ext cx="3390672" cy="7263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학습이 잘 진행될 때의 </a:t>
                </a:r>
                <a:r>
                  <a:rPr lang="ko-KR" altLang="en-US" sz="1400" dirty="0" err="1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학습률</a:t>
                </a:r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: 0.001 ~ 0.01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가중치 감소 계수 </a:t>
                </a:r>
                <a:r>
                  <a:rPr lang="en-US" altLang="ko-KR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−8</m:t>
                        </m:r>
                      </m:sup>
                    </m:sSup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나눔스퀘어_ac" panose="020B0600000101010101" pitchFamily="50" charset="-127"/>
                        <a:sym typeface="Wingdings" panose="05000000000000000000" pitchFamily="2" charset="2"/>
                      </a:rPr>
                      <m:t> ~</m:t>
                    </m:r>
                    <m:sSup>
                      <m:sSupPr>
                        <m:ctrlP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10</m:t>
                        </m:r>
                      </m:e>
                      <m:sup>
                        <m:r>
                          <a:rPr lang="en-US" altLang="ko-KR" sz="1400" i="1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en-US" altLang="ko-KR" sz="14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나눔스퀘어_ac" panose="020B0600000101010101" pitchFamily="50" charset="-127"/>
                            <a:sym typeface="Wingdings" panose="05000000000000000000" pitchFamily="2" charset="2"/>
                          </a:rPr>
                          <m:t>6</m:t>
                        </m:r>
                      </m:sup>
                    </m:sSup>
                  </m:oMath>
                </a14:m>
                <a:endParaRPr lang="ko-KR" altLang="en-US" sz="1400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직사각형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6130" y="3744598"/>
                <a:ext cx="3390672" cy="726353"/>
              </a:xfrm>
              <a:prstGeom prst="rect">
                <a:avLst/>
              </a:prstGeom>
              <a:blipFill>
                <a:blip r:embed="rId6"/>
                <a:stretch>
                  <a:fillRect l="-540" b="-58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9448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54449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오버피팅을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막는 방법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–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감소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드롭아웃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효율적으로 </a:t>
            </a:r>
            <a:r>
              <a:rPr lang="ko-KR" altLang="en-US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하이퍼파라미터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값 찾기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867" y="2318013"/>
            <a:ext cx="2049600" cy="2646571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267F1287-558E-4AFD-B489-8B74D332FC81}"/>
              </a:ext>
            </a:extLst>
          </p:cNvPr>
          <p:cNvSpPr/>
          <p:nvPr/>
        </p:nvSpPr>
        <p:spPr>
          <a:xfrm>
            <a:off x="3367262" y="3796218"/>
            <a:ext cx="8241174" cy="24556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배치 정규화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지난 세미나에서 마지막으로 설명한 부분</a:t>
            </a:r>
            <a:r>
              <a:rPr lang="en-US" altLang="ko-KR" sz="20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&lt;</a:t>
            </a: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의문사항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초깃값에</a:t>
            </a:r>
            <a:r>
              <a:rPr lang="ko-KR" altLang="en-US" sz="2000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의존하지 않고 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학습을 잘 진행할 수 있는 방법은 없을까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411163" y="1878374"/>
            <a:ext cx="7885112" cy="191257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가중치의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초깃값도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신경망 학습에서 중요</a:t>
            </a:r>
            <a:endParaRPr lang="en-US" altLang="ko-KR" dirty="0" smtClean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적절한 가중치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층의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활성화값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분포가 고르게 퍼짐 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원활한 학습 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활성화함수의 종류에 따라 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Xavier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초깃값과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He </a:t>
            </a:r>
            <a:r>
              <a:rPr lang="ko-KR" altLang="en-US" dirty="0" err="1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초깃값이</a:t>
            </a:r>
            <a:r>
              <a:rPr lang="ko-KR" altLang="en-US" dirty="0" smtClean="0">
                <a:solidFill>
                  <a:schemeClr val="tx1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있음</a:t>
            </a:r>
            <a:endParaRPr lang="en-US" altLang="ko-KR" dirty="0">
              <a:solidFill>
                <a:schemeClr val="tx1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4738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배치 정규화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배치 정규화 </a:t>
            </a:r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(Batch Normalization)</a:t>
            </a:r>
            <a:endParaRPr lang="en-US" altLang="ko-KR" sz="18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학습하는 과정 자체를 전체적으로 </a:t>
            </a:r>
            <a:r>
              <a:rPr lang="ko-KR" altLang="en-US" sz="2000" dirty="0" err="1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안정화하여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 속도를 가속시킬 수 있는 근본적인 방법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마다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정규화하는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layer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를 두어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변형된 분포가 나오지 않도록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활성화값이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적절히 분포되도록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조절함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1026" name="Picture 2" descr="https://blog.kakaocdn.net/dn/wtJei/btq4qFrVrGC/kgy6kPpbCSTlcOjYDLGSj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231" y="4125933"/>
            <a:ext cx="7769738" cy="2187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타원 6"/>
          <p:cNvSpPr/>
          <p:nvPr/>
        </p:nvSpPr>
        <p:spPr>
          <a:xfrm>
            <a:off x="657226" y="2403518"/>
            <a:ext cx="3971924" cy="453982"/>
          </a:xfrm>
          <a:prstGeom prst="ellipse">
            <a:avLst/>
          </a:prstGeom>
          <a:noFill/>
          <a:ln w="285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" name="구부러진 연결선 7"/>
          <p:cNvCxnSpPr>
            <a:stCxn id="7" idx="4"/>
          </p:cNvCxnSpPr>
          <p:nvPr/>
        </p:nvCxnSpPr>
        <p:spPr>
          <a:xfrm rot="16200000" flipH="1">
            <a:off x="2526507" y="2974181"/>
            <a:ext cx="1800225" cy="1566862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구부러진 연결선 9"/>
          <p:cNvCxnSpPr/>
          <p:nvPr/>
        </p:nvCxnSpPr>
        <p:spPr>
          <a:xfrm>
            <a:off x="3305175" y="2857498"/>
            <a:ext cx="3314700" cy="1724026"/>
          </a:xfrm>
          <a:prstGeom prst="curvedConnector3">
            <a:avLst>
              <a:gd name="adj1" fmla="val 50000"/>
            </a:avLst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160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배치 정규화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특징  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정규화를 하는 이유</a:t>
            </a:r>
            <a:r>
              <a:rPr lang="en-US" altLang="ko-KR" sz="1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en-US" altLang="ko-KR" sz="24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학습을 빨리 진행할 수 있음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학습 속도 개선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초깃값에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크게 의존하지 않음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선택을 위한 초기 과정 삭제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억제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드롭아웃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등의 필요성 감소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딥러닝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학습에서의 부정적인 요소 제거 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45167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배치 정규화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배치 정규화 알고리즘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①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미니배치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단위로 정규화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[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분포의 평균이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0,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분산이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1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되도록 정규화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]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② 각 정규화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계층마다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정규화된 해당 데이터에 고유한 확대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(Scale)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와 이동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(Shift)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변환 수행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2050" name="Picture 2" descr="https://blog.kakaocdn.net/dn/ecXGZ9/btqJZndIoGW/imBN7xnDacMl0y8vxBH6d0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3825" y="2352675"/>
            <a:ext cx="2422198" cy="204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806450" y="2567276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평균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800511" y="3221956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분산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059337" y="4273853"/>
            <a:ext cx="31806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아주 작은 값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(0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으로 나누게 되는 사태 방지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4" name="구부러진 연결선 13"/>
          <p:cNvCxnSpPr>
            <a:stCxn id="15" idx="4"/>
            <a:endCxn id="13" idx="1"/>
          </p:cNvCxnSpPr>
          <p:nvPr/>
        </p:nvCxnSpPr>
        <p:spPr>
          <a:xfrm rot="16200000" flipH="1">
            <a:off x="2799383" y="4167788"/>
            <a:ext cx="184720" cy="335187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2647950" y="3966907"/>
            <a:ext cx="152400" cy="27611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오른쪽 중괄호 16"/>
          <p:cNvSpPr/>
          <p:nvPr/>
        </p:nvSpPr>
        <p:spPr>
          <a:xfrm>
            <a:off x="3667490" y="2435917"/>
            <a:ext cx="556054" cy="1614232"/>
          </a:xfrm>
          <a:prstGeom prst="rightBrace">
            <a:avLst>
              <a:gd name="adj1" fmla="val 43889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/>
          <p:cNvSpPr/>
          <p:nvPr/>
        </p:nvSpPr>
        <p:spPr>
          <a:xfrm>
            <a:off x="4307112" y="3089144"/>
            <a:ext cx="47532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 과정을 활성화 함수의 앞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/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뒤에 삽입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데이터 분포 치우침 방지</a:t>
            </a:r>
            <a:endParaRPr lang="ko-KR" altLang="en-US" sz="1400" dirty="0"/>
          </a:p>
        </p:txBody>
      </p:sp>
      <p:pic>
        <p:nvPicPr>
          <p:cNvPr id="3074" name="Picture 2" descr="https://blog.kakaocdn.net/dn/bgGsT8/btqJ6dgEhaU/ckyiRm3vEm4S9fQP0Fn60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7490" y="5724397"/>
            <a:ext cx="1597025" cy="49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직사각형 15"/>
          <p:cNvSpPr/>
          <p:nvPr/>
        </p:nvSpPr>
        <p:spPr>
          <a:xfrm>
            <a:off x="4649676" y="6246983"/>
            <a:ext cx="5020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확대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8" name="구부러진 연결선 17"/>
          <p:cNvCxnSpPr>
            <a:stCxn id="19" idx="4"/>
            <a:endCxn id="16" idx="1"/>
          </p:cNvCxnSpPr>
          <p:nvPr/>
        </p:nvCxnSpPr>
        <p:spPr>
          <a:xfrm rot="16200000" flipH="1">
            <a:off x="4389438" y="6140634"/>
            <a:ext cx="274974" cy="245501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타원 18"/>
          <p:cNvSpPr/>
          <p:nvPr/>
        </p:nvSpPr>
        <p:spPr>
          <a:xfrm>
            <a:off x="4327975" y="5849783"/>
            <a:ext cx="152400" cy="276115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5405554" y="5722980"/>
            <a:ext cx="49244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이동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22" name="구부러진 연결선 21"/>
          <p:cNvCxnSpPr>
            <a:stCxn id="23" idx="7"/>
            <a:endCxn id="21" idx="1"/>
          </p:cNvCxnSpPr>
          <p:nvPr/>
        </p:nvCxnSpPr>
        <p:spPr>
          <a:xfrm rot="5400000" flipH="1" flipV="1">
            <a:off x="5208787" y="5693523"/>
            <a:ext cx="13421" cy="380114"/>
          </a:xfrm>
          <a:prstGeom prst="curvedConnector4">
            <a:avLst>
              <a:gd name="adj1" fmla="val 1703301"/>
              <a:gd name="adj2" fmla="val 52936"/>
            </a:avLst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타원 22"/>
          <p:cNvSpPr/>
          <p:nvPr/>
        </p:nvSpPr>
        <p:spPr>
          <a:xfrm>
            <a:off x="4895358" y="5849854"/>
            <a:ext cx="152400" cy="27611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직사각형 23"/>
              <p:cNvSpPr/>
              <p:nvPr/>
            </p:nvSpPr>
            <p:spPr>
              <a:xfrm>
                <a:off x="6416279" y="5756565"/>
                <a:ext cx="2757293" cy="707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초깃값  </a:t>
                </a:r>
                <a14:m>
                  <m:oMath xmlns:m="http://schemas.openxmlformats.org/officeDocument/2006/math">
                    <m:r>
                      <a:rPr lang="ko-KR" altLang="en-US" sz="140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=1,  </m:t>
                    </m:r>
                    <m:r>
                      <a:rPr lang="ko-KR" altLang="en-US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sz="14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 부터 시작하여</a:t>
                </a:r>
                <a:endParaRPr lang="en-US" altLang="ko-KR" sz="1400" dirty="0" smtClean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ko-KR" altLang="en-US" sz="1400" dirty="0" smtClean="0">
                    <a:solidFill>
                      <a:schemeClr val="accent5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학습하면서 적합한 값으로 조정 </a:t>
                </a:r>
                <a:endParaRPr lang="ko-KR" altLang="en-US" sz="1400" dirty="0">
                  <a:solidFill>
                    <a:schemeClr val="accent5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24" name="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6279" y="5756565"/>
                <a:ext cx="2757293" cy="707566"/>
              </a:xfrm>
              <a:prstGeom prst="rect">
                <a:avLst/>
              </a:prstGeom>
              <a:blipFill>
                <a:blip r:embed="rId5"/>
                <a:stretch>
                  <a:fillRect l="-664" b="-86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376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배치 정규화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8165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배치 정규화의 효과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배치 정규화를 사용하면 학습이 빨라지고 가중치 </a:t>
            </a:r>
            <a:r>
              <a:rPr lang="ko-KR" altLang="en-US" sz="18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초깃값에</a:t>
            </a: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크게 의존하지 않아도 됨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4098" name="Picture 2" descr="https://blog.kakaocdn.net/dn/cIxq4s/btqJZnx74oQ/63KujKE9Ej197xgpdfIF5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088" y="2411187"/>
            <a:ext cx="3581400" cy="2872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직사각형 24"/>
          <p:cNvSpPr/>
          <p:nvPr/>
        </p:nvSpPr>
        <p:spPr>
          <a:xfrm>
            <a:off x="1335088" y="5545692"/>
            <a:ext cx="38988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배치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정규화가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학습을 빨리 진전시킴을 알 수 있음</a:t>
            </a:r>
            <a:endParaRPr lang="ko-KR" altLang="en-US" sz="1400" dirty="0"/>
          </a:p>
        </p:txBody>
      </p:sp>
      <p:pic>
        <p:nvPicPr>
          <p:cNvPr id="4100" name="Picture 4" descr="https://blog.kakaocdn.net/dn/bG4eSZ/btqJWRl7rKT/S0IV3XbcDrCBcVYkCnCRKk/im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6726" y="2411187"/>
            <a:ext cx="3952250" cy="3924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직사각형 25"/>
          <p:cNvSpPr/>
          <p:nvPr/>
        </p:nvSpPr>
        <p:spPr>
          <a:xfrm>
            <a:off x="5948988" y="6380942"/>
            <a:ext cx="486222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초깃값의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표준편차에 변화를 주어 학습 경과를 관찰한 그래프</a:t>
            </a:r>
            <a:endParaRPr lang="ko-KR" altLang="en-US" sz="14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5"/>
          <a:srcRect t="8439" b="5526"/>
          <a:stretch/>
        </p:blipFill>
        <p:spPr>
          <a:xfrm>
            <a:off x="8522977" y="1925246"/>
            <a:ext cx="1630673" cy="312573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10596794" y="2560567"/>
            <a:ext cx="87499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40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표준편차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28" name="구부러진 연결선 27"/>
          <p:cNvCxnSpPr>
            <a:stCxn id="30" idx="6"/>
            <a:endCxn id="27" idx="1"/>
          </p:cNvCxnSpPr>
          <p:nvPr/>
        </p:nvCxnSpPr>
        <p:spPr>
          <a:xfrm>
            <a:off x="10167051" y="2458386"/>
            <a:ext cx="429743" cy="256070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9334500" y="2356205"/>
            <a:ext cx="832551" cy="20436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335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오버피팅을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막는 방법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오버피팅</a:t>
            </a:r>
            <a:r>
              <a:rPr lang="ko-KR" altLang="en-US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24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과적합</a:t>
            </a:r>
            <a:r>
              <a:rPr lang="en-US" altLang="ko-KR" sz="24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 </a:t>
            </a: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20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신경망이 훈련 데이터에만 지나치게 적응되어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그 외의 데이터에는 제대로 대응하지 못하는 상태</a:t>
            </a:r>
            <a:endParaRPr lang="en-US" altLang="ko-KR" sz="2200" b="1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But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기계학습은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범용 성능을 지향함</a:t>
            </a: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데이터에 포함되지 않은 아직 학습하지 않은 데이터가 주어져도 바르게 식별해야 바람직한 </a:t>
            </a: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모델임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오버피팅을</a:t>
            </a:r>
            <a:r>
              <a:rPr lang="ko-KR" altLang="en-US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억제하는 기술 중요 ★</a:t>
            </a:r>
            <a:endParaRPr lang="en-US" altLang="ko-KR" sz="16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014931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</a:t>
            </a:r>
            <a:r>
              <a:rPr lang="ko-KR" altLang="en-US" dirty="0" err="1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오버피팅을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막는 방법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오버피팅이</a:t>
            </a:r>
            <a:r>
              <a:rPr lang="ko-KR" altLang="en-US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일어나는 경우</a:t>
            </a:r>
            <a:endParaRPr lang="en-US" altLang="ko-KR" sz="2000" b="1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매개변수가 많고 표현력이 높은 모델의 경우</a:t>
            </a: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>
              <a:lnSpc>
                <a:spcPct val="150000"/>
              </a:lnSpc>
              <a:buFont typeface="나눔스퀘어_ac" panose="020B0600000101010101" pitchFamily="50" charset="-127"/>
              <a:buChar char="-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데이터가 적은 경우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5122" name="Picture 2" descr="https://blog.kakaocdn.net/dn/AdbIt/btq4rdaRhv3/uhZkX80y9y2c7rZits175k/im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" y="3284537"/>
            <a:ext cx="4148900" cy="2859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/>
          <p:cNvSpPr/>
          <p:nvPr/>
        </p:nvSpPr>
        <p:spPr>
          <a:xfrm>
            <a:off x="1805613" y="6200926"/>
            <a:ext cx="182293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오버피팅이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발생한 상황</a:t>
            </a:r>
            <a:endParaRPr lang="ko-KR" altLang="en-US" sz="1400" dirty="0"/>
          </a:p>
        </p:txBody>
      </p:sp>
      <p:sp>
        <p:nvSpPr>
          <p:cNvPr id="8" name="직사각형 7"/>
          <p:cNvSpPr/>
          <p:nvPr/>
        </p:nvSpPr>
        <p:spPr>
          <a:xfrm>
            <a:off x="5091738" y="3356073"/>
            <a:ext cx="4269117" cy="10307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MNIST </a:t>
            </a:r>
            <a:r>
              <a:rPr lang="ko-KR" altLang="en-US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데이터셋의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훈련 데이터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(6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만개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중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300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 사용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층 네트워크를 사용하여 네트워크 복잡도↑</a:t>
            </a:r>
            <a:endParaRPr lang="en-US" altLang="ko-KR" sz="14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 층 뉴런 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100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</a:t>
            </a:r>
            <a:r>
              <a:rPr lang="en-US" altLang="ko-KR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</a:t>
            </a:r>
            <a:r>
              <a:rPr lang="ko-KR" altLang="en-US" sz="1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활성화 함수 </a:t>
            </a:r>
            <a:r>
              <a:rPr lang="en-US" altLang="ko-KR" sz="14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ReLU</a:t>
            </a:r>
            <a:endParaRPr lang="ko-KR" altLang="en-US" sz="14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091738" y="4714081"/>
            <a:ext cx="4041491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훈련 데이터와 시험 데이터의 정확도 차이가 큼</a:t>
            </a:r>
            <a:endParaRPr lang="en-US" altLang="ko-KR" sz="1400" dirty="0" smtClean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1400" dirty="0" err="1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오버피팅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발생 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모델이 훈련데이터에만 </a:t>
            </a:r>
            <a:r>
              <a:rPr lang="ko-KR" altLang="en-US" sz="1400" dirty="0" err="1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적응해버림</a:t>
            </a:r>
            <a:r>
              <a:rPr lang="en-US" altLang="ko-KR" sz="1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</a:t>
            </a:r>
            <a:endParaRPr lang="ko-KR" altLang="en-US" sz="1400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398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1802</TotalTime>
  <Words>1090</Words>
  <Application>Microsoft Office PowerPoint</Application>
  <PresentationFormat>와이드스크린</PresentationFormat>
  <Paragraphs>167</Paragraphs>
  <Slides>17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Arial</vt:lpstr>
      <vt:lpstr>맑은 고딕</vt:lpstr>
      <vt:lpstr>함초롬돋움</vt:lpstr>
      <vt:lpstr>Wingdings</vt:lpstr>
      <vt:lpstr>나눔스퀘어_ac ExtraBold</vt:lpstr>
      <vt:lpstr>Cambria Math</vt:lpstr>
      <vt:lpstr>나눔스퀘어_ac</vt:lpstr>
      <vt:lpstr>Office 테마</vt:lpstr>
      <vt:lpstr>Deep Learning 기초 4 (딥러닝 학습의 효율과 정확도를 높이는 기술들 2)</vt:lpstr>
      <vt:lpstr>PowerPoint 프레젠테이션</vt:lpstr>
      <vt:lpstr>01. 배치 정규화</vt:lpstr>
      <vt:lpstr>01. 배치 정규화</vt:lpstr>
      <vt:lpstr>01. 배치 정규화</vt:lpstr>
      <vt:lpstr>01. 배치 정규화</vt:lpstr>
      <vt:lpstr>01. 배치 정규화</vt:lpstr>
      <vt:lpstr>02. 오버피팅을 막는 방법 </vt:lpstr>
      <vt:lpstr>02. 오버피팅을 막는 방법 </vt:lpstr>
      <vt:lpstr>02. 오버피팅을 막는 방법 – 가중치 감소</vt:lpstr>
      <vt:lpstr>02. 오버피팅을 막는 방법 – 가중치 감소</vt:lpstr>
      <vt:lpstr>02. 오버피팅을 막는 방법 – 드롭아웃</vt:lpstr>
      <vt:lpstr>02. 오버피팅을 막는 방법 – 드롭아웃</vt:lpstr>
      <vt:lpstr>03. 효율적으로 하이퍼파라미터 값 찾기</vt:lpstr>
      <vt:lpstr>03. 효율적으로 하이퍼파라미터 값 찾기</vt:lpstr>
      <vt:lpstr>03. 효율적으로 하이퍼파라미터 값 찾기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user</cp:lastModifiedBy>
  <cp:revision>280</cp:revision>
  <dcterms:created xsi:type="dcterms:W3CDTF">2021-02-28T19:38:14Z</dcterms:created>
  <dcterms:modified xsi:type="dcterms:W3CDTF">2021-05-23T19:42:49Z</dcterms:modified>
</cp:coreProperties>
</file>