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0" r:id="rId4"/>
    <p:sldId id="281" r:id="rId5"/>
    <p:sldId id="282" r:id="rId6"/>
    <p:sldId id="283" r:id="rId7"/>
    <p:sldId id="285" r:id="rId8"/>
    <p:sldId id="284" r:id="rId9"/>
    <p:sldId id="286" r:id="rId10"/>
    <p:sldId id="288" r:id="rId11"/>
    <p:sldId id="290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18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NCC-Sign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 주소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/>
              <a:t>https://youtu.be/VkbuGhO5thE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BD3C0-A2BC-7228-615D-81C1B2643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EA355-2F7F-8A0F-8CB3-C77174FD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NCC-Sign </a:t>
            </a:r>
            <a:r>
              <a:rPr lang="ko-KR" altLang="en-US" dirty="0"/>
              <a:t>성능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1D275-F335-8FD9-3A64-FE92864271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KPQClean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8A04E4-2D83-FF12-951F-048806CB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3" y="1537946"/>
            <a:ext cx="7108653" cy="5112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94A2CC-23D9-AF6C-3964-56A0786C0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209" y="2238209"/>
            <a:ext cx="3134162" cy="23815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34D269-1664-5D0E-84A6-5622632AF8C2}"/>
              </a:ext>
            </a:extLst>
          </p:cNvPr>
          <p:cNvSpPr/>
          <p:nvPr/>
        </p:nvSpPr>
        <p:spPr>
          <a:xfrm>
            <a:off x="1406106" y="3312543"/>
            <a:ext cx="6228270" cy="2268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7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NCC-Sign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격자 기반 </a:t>
                </a:r>
                <a:r>
                  <a:rPr lang="ko-KR" altLang="en-US" dirty="0" err="1"/>
                  <a:t>양자내성</a:t>
                </a:r>
                <a:r>
                  <a:rPr lang="ko-KR" altLang="en-US" dirty="0"/>
                  <a:t> 전자서명 알고리즘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KpqC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공모전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라운드 후보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 err="1"/>
                  <a:t>비사이클로토믹</a:t>
                </a:r>
                <a:r>
                  <a:rPr lang="ko-KR" altLang="en-US" dirty="0"/>
                  <a:t> 다항식</a:t>
                </a:r>
                <a:r>
                  <a:rPr lang="en-US" altLang="ko-KR" dirty="0"/>
                  <a:t>(Non-Cyclotomic Polynomials)</a:t>
                </a:r>
                <a:r>
                  <a:rPr lang="ko-KR" altLang="en-US" dirty="0"/>
                  <a:t> 사용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NTT</a:t>
                </a:r>
                <a:r>
                  <a:rPr lang="ko-KR" altLang="en-US" dirty="0"/>
                  <a:t> 대신 </a:t>
                </a:r>
                <a:r>
                  <a:rPr lang="en-US" altLang="ko-KR" dirty="0"/>
                  <a:t>Toom-Cook </a:t>
                </a:r>
                <a:r>
                  <a:rPr lang="ko-KR" altLang="en-US" dirty="0"/>
                  <a:t>및 </a:t>
                </a:r>
                <a:r>
                  <a:rPr lang="en-US" altLang="ko-KR" dirty="0"/>
                  <a:t>Karatsuba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연산이 상수 시간으로 수행되어 타이밍 공격에 안전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CRYSTALS-</a:t>
                </a:r>
                <a:r>
                  <a:rPr lang="en-US" altLang="ko-KR" dirty="0" err="1"/>
                  <a:t>Dilithium</a:t>
                </a:r>
                <a:r>
                  <a:rPr lang="ko-KR" altLang="en-US" dirty="0"/>
                  <a:t>의 설계방식을 따름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비사이클로토믹</a:t>
                </a:r>
                <a:r>
                  <a:rPr lang="ko-KR" altLang="en-US" dirty="0"/>
                  <a:t> 다항식 사용으로 </a:t>
                </a:r>
                <a:r>
                  <a:rPr lang="en-US" altLang="ko-KR" dirty="0"/>
                  <a:t>MLWE </a:t>
                </a:r>
                <a:r>
                  <a:rPr lang="ko-KR" altLang="en-US" dirty="0"/>
                  <a:t>대신 </a:t>
                </a:r>
                <a:r>
                  <a:rPr lang="en-US" altLang="ko-KR" dirty="0"/>
                  <a:t>RLWE</a:t>
                </a:r>
                <a:r>
                  <a:rPr lang="ko-KR" altLang="en-US" dirty="0"/>
                  <a:t>에 기반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두 개의 다항식을 활용한 새로운 최적화된 </a:t>
                </a:r>
                <a:r>
                  <a:rPr lang="ko-KR" altLang="en-US" dirty="0" err="1"/>
                  <a:t>해싱</a:t>
                </a:r>
                <a:r>
                  <a:rPr lang="ko-KR" altLang="en-US" dirty="0"/>
                  <a:t> 기법 사용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CRYSTALS-</a:t>
                </a:r>
                <a:r>
                  <a:rPr lang="en-US" altLang="ko-KR" dirty="0" err="1"/>
                  <a:t>Dilithium</a:t>
                </a:r>
                <a:r>
                  <a:rPr lang="ko-KR" altLang="en-US" dirty="0"/>
                  <a:t>보다 더 강한 보안성을 제공하면서 유사한 수준의 키 크기 및 서명 크기 유지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750" r="-2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5E497-F996-DFE5-D15D-B966012C1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2BE5-9FE8-3D4D-EBAD-C19E40DA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Cyclotomic Polynomials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FB20EA9-DD2F-AF81-2030-311EF49B687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기존의 효율적인 격자 기반 서명 알고리즘은 대부분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의 거듭제곱 </a:t>
                </a:r>
                <a:r>
                  <a:rPr lang="ko-KR" altLang="en-US" dirty="0" err="1"/>
                  <a:t>사이클로토믹</a:t>
                </a:r>
                <a:r>
                  <a:rPr lang="ko-KR" altLang="en-US" dirty="0"/>
                  <a:t> 다항식</a:t>
                </a:r>
                <a:r>
                  <a:rPr lang="en-US" altLang="ko-KR" dirty="0"/>
                  <a:t>(Cyclotomic Polynomials)</a:t>
                </a:r>
                <a:r>
                  <a:rPr lang="ko-KR" altLang="en-US" dirty="0"/>
                  <a:t> 사용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(ex. CRYSTALS-</a:t>
                </a:r>
                <a:r>
                  <a:rPr lang="en-US" altLang="ko-KR" dirty="0" err="1"/>
                  <a:t>Dilithium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효율성 측면에서 장점이 존재하지만 구조적 위협이 있음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높은 속도와 작은 서명 및 키 크기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불필요한 대수 구조를 이용한 공격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수체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/>
                  <a:t>가 특정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/>
                  <a:t>에 대해 많은 부분체를 가짐</a:t>
                </a:r>
                <a:r>
                  <a:rPr lang="en-US" altLang="ko-KR" dirty="0"/>
                  <a:t>[1]</a:t>
                </a:r>
              </a:p>
              <a:p>
                <a:pPr lvl="1"/>
                <a:r>
                  <a:rPr lang="ko-KR" altLang="en-US" dirty="0"/>
                  <a:t>수체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/>
                  <a:t>가 작은 </a:t>
                </a:r>
                <a:r>
                  <a:rPr lang="ko-KR" altLang="en-US" dirty="0" err="1"/>
                  <a:t>갈루아</a:t>
                </a:r>
                <a:r>
                  <a:rPr lang="ko-KR" altLang="en-US" dirty="0"/>
                  <a:t> 군을 갖고 있음</a:t>
                </a:r>
                <a:r>
                  <a:rPr lang="en-US" altLang="ko-KR" dirty="0"/>
                  <a:t>[2]</a:t>
                </a:r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FB20EA9-DD2F-AF81-2030-311EF49B6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4B0033-DA27-5FC8-EA30-6C6D44EC39BD}"/>
              </a:ext>
            </a:extLst>
          </p:cNvPr>
          <p:cNvSpPr txBox="1"/>
          <p:nvPr/>
        </p:nvSpPr>
        <p:spPr>
          <a:xfrm>
            <a:off x="0" y="6210300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/>
                <a:latin typeface="CMR9"/>
              </a:rPr>
              <a:t>[1]</a:t>
            </a:r>
            <a:r>
              <a:rPr lang="ko-KR" altLang="en-US" sz="1000" dirty="0">
                <a:effectLst/>
                <a:latin typeface="CMR9"/>
              </a:rPr>
              <a:t> </a:t>
            </a:r>
            <a:r>
              <a:rPr lang="en-US" altLang="ko-Kore-KR" sz="1000" dirty="0" err="1">
                <a:effectLst/>
                <a:latin typeface="CMR9"/>
              </a:rPr>
              <a:t>Bauch</a:t>
            </a:r>
            <a:r>
              <a:rPr lang="en-US" altLang="ko-Kore-KR" sz="1000" dirty="0">
                <a:effectLst/>
                <a:latin typeface="CMR9"/>
              </a:rPr>
              <a:t>, J., Bernstein, D.J., Valence, </a:t>
            </a:r>
            <a:r>
              <a:rPr lang="en-US" altLang="ko-Kore-KR" sz="1000" dirty="0" err="1">
                <a:effectLst/>
                <a:latin typeface="CMR9"/>
              </a:rPr>
              <a:t>H.d.</a:t>
            </a:r>
            <a:r>
              <a:rPr lang="en-US" altLang="ko-Kore-KR" sz="1000" dirty="0">
                <a:effectLst/>
                <a:latin typeface="CMR9"/>
              </a:rPr>
              <a:t>, Lange, T., </a:t>
            </a:r>
            <a:r>
              <a:rPr lang="en-US" altLang="ko-Kore-KR" sz="1000" dirty="0" err="1">
                <a:effectLst/>
                <a:latin typeface="CMR9"/>
              </a:rPr>
              <a:t>Vredendaal</a:t>
            </a:r>
            <a:r>
              <a:rPr lang="en-US" altLang="ko-Kore-KR" sz="1000" dirty="0">
                <a:effectLst/>
                <a:latin typeface="CMR9"/>
              </a:rPr>
              <a:t>, C.v.: Short gen- </a:t>
            </a:r>
            <a:r>
              <a:rPr lang="en-US" altLang="ko-Kore-KR" sz="1000" dirty="0" err="1">
                <a:effectLst/>
                <a:latin typeface="CMR9"/>
              </a:rPr>
              <a:t>erators</a:t>
            </a:r>
            <a:r>
              <a:rPr lang="en-US" altLang="ko-Kore-KR" sz="1000" dirty="0">
                <a:effectLst/>
                <a:latin typeface="CMR9"/>
              </a:rPr>
              <a:t> without quantum computers: the case of </a:t>
            </a:r>
            <a:r>
              <a:rPr lang="en-US" altLang="ko-Kore-KR" sz="1000" dirty="0" err="1">
                <a:effectLst/>
                <a:latin typeface="CMR9"/>
              </a:rPr>
              <a:t>multiquadratics</a:t>
            </a:r>
            <a:r>
              <a:rPr lang="en-US" altLang="ko-Kore-KR" sz="1000" dirty="0">
                <a:effectLst/>
                <a:latin typeface="CMR9"/>
              </a:rPr>
              <a:t>. In: Annual Inter- national Conference on the Theory and Applications of Cryptographic Techniques. pp. 27–59. Springer (2017) </a:t>
            </a:r>
          </a:p>
          <a:p>
            <a:r>
              <a:rPr lang="en-US" altLang="ko-KR" sz="1000" dirty="0">
                <a:latin typeface="CMR9"/>
              </a:rPr>
              <a:t>[2]</a:t>
            </a:r>
            <a:r>
              <a:rPr lang="ko-KR" altLang="en-US" sz="1000" dirty="0">
                <a:latin typeface="CMR9"/>
              </a:rPr>
              <a:t> </a:t>
            </a:r>
            <a:r>
              <a:rPr lang="en-US" altLang="ko-Kore-KR" sz="1000" dirty="0">
                <a:effectLst/>
                <a:latin typeface="CMR9"/>
              </a:rPr>
              <a:t>Campbell, P., Groves, M., Shepherd, D.: Soliloquy: A cautionary tale. In: ETSI 2nd Quantum-Safe Crypto Workshop. vol. 3, pp. 1–9 (2014) </a:t>
            </a:r>
          </a:p>
          <a:p>
            <a:endParaRPr lang="en-US" altLang="ko-Kore-KR" sz="1000" dirty="0">
              <a:effectLst/>
              <a:latin typeface="CMR9"/>
            </a:endParaRPr>
          </a:p>
        </p:txBody>
      </p:sp>
    </p:spTree>
    <p:extLst>
      <p:ext uri="{BB962C8B-B14F-4D97-AF65-F5344CB8AC3E}">
        <p14:creationId xmlns:p14="http://schemas.microsoft.com/office/powerpoint/2010/main" val="299709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CE426-8CB4-892E-13A6-30B53FFA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D3D66-BF35-08B8-2034-3FCAFBD4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Cyclotomic Polynomials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4847E22-7B62-CABD-499C-1A27AC46232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서브필드 공격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수체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/>
                  <a:t>의 부분체를 통해 </a:t>
                </a:r>
                <a:r>
                  <a:rPr lang="en-US" altLang="ko-KR" dirty="0"/>
                  <a:t>Ring-LWE</a:t>
                </a:r>
                <a:r>
                  <a:rPr lang="ko-KR" altLang="en-US" dirty="0"/>
                  <a:t> 문제를 약한 하위 문제로 환원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보안 강도가 실제보다 낮아질 수 있음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Ring Homomorphism</a:t>
                </a:r>
                <a:r>
                  <a:rPr lang="ko-KR" altLang="en-US" dirty="0"/>
                  <a:t> 기반 공격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링 동형사상을 이용하여 원래의 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/>
                  <a:t>에서 더 작은 링으로 만들어서 암호문 분석을 시도하는 공격</a:t>
                </a:r>
                <a:r>
                  <a:rPr lang="en-US" altLang="ko-KR" dirty="0"/>
                  <a:t>[1,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2]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완전동형암호</a:t>
                </a:r>
                <a:r>
                  <a:rPr lang="en-US" altLang="ko-KR" dirty="0"/>
                  <a:t>(FHE)</a:t>
                </a:r>
                <a:r>
                  <a:rPr lang="ko-KR" altLang="en-US" dirty="0"/>
                  <a:t> 관련 공격 사례</a:t>
                </a:r>
                <a:r>
                  <a:rPr lang="en-US" altLang="ko-KR" dirty="0"/>
                  <a:t>[3]</a:t>
                </a:r>
              </a:p>
              <a:p>
                <a:pPr lvl="1"/>
                <a:r>
                  <a:rPr lang="en-US" altLang="ko-KR" dirty="0"/>
                  <a:t>Gentry</a:t>
                </a:r>
                <a:r>
                  <a:rPr lang="ko-KR" altLang="en-US" dirty="0"/>
                  <a:t>의 초기 </a:t>
                </a:r>
                <a:r>
                  <a:rPr lang="en-US" altLang="ko-KR" dirty="0"/>
                  <a:t>FHE </a:t>
                </a:r>
                <a:r>
                  <a:rPr lang="ko-KR" altLang="en-US" dirty="0"/>
                  <a:t>및 </a:t>
                </a:r>
                <a:r>
                  <a:rPr lang="en-US" altLang="ko-KR" dirty="0"/>
                  <a:t>soliloquy </a:t>
                </a:r>
                <a:r>
                  <a:rPr lang="ko-KR" altLang="en-US" dirty="0"/>
                  <a:t>등 </a:t>
                </a:r>
                <a:r>
                  <a:rPr lang="ko-KR" altLang="en-US" dirty="0" err="1"/>
                  <a:t>사이클로토믹</a:t>
                </a:r>
                <a:r>
                  <a:rPr lang="ko-KR" altLang="en-US" dirty="0"/>
                  <a:t> 기반 </a:t>
                </a:r>
                <a:r>
                  <a:rPr lang="en-US" altLang="ko-KR" dirty="0"/>
                  <a:t>FHE</a:t>
                </a:r>
                <a:r>
                  <a:rPr lang="ko-KR" altLang="en-US" dirty="0"/>
                  <a:t>들은 구조적 약점으로 인해 양자 또는 다항 시간 공격에 무너짐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STOC 2009</a:t>
                </a:r>
                <a:r>
                  <a:rPr lang="ko-KR" altLang="en-US" dirty="0"/>
                  <a:t>에서 공개된 공격은 이러한 약점이 실제로 악용 가능함을 보여줌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4847E22-7B62-CABD-499C-1A27AC462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95D7AB-6FDC-E515-7F3C-0971FCD941E2}"/>
              </a:ext>
            </a:extLst>
          </p:cNvPr>
          <p:cNvSpPr txBox="1"/>
          <p:nvPr/>
        </p:nvSpPr>
        <p:spPr>
          <a:xfrm>
            <a:off x="0" y="6146159"/>
            <a:ext cx="1112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/>
                <a:latin typeface="CMR9"/>
              </a:rPr>
              <a:t>[1]</a:t>
            </a:r>
            <a:r>
              <a:rPr lang="ko-KR" altLang="en-US" sz="1000" dirty="0">
                <a:effectLst/>
                <a:latin typeface="CMR9"/>
              </a:rPr>
              <a:t> </a:t>
            </a:r>
            <a:r>
              <a:rPr lang="en-US" altLang="ko-Kore-KR" sz="1000" dirty="0" err="1">
                <a:effectLst/>
                <a:latin typeface="CMR9"/>
              </a:rPr>
              <a:t>Eisentra</a:t>
            </a:r>
            <a:r>
              <a:rPr lang="en-US" altLang="ko-Kore-KR" sz="1000" dirty="0">
                <a:effectLst/>
                <a:latin typeface="CMR9"/>
              </a:rPr>
              <a:t> ̈ger, K., </a:t>
            </a:r>
            <a:r>
              <a:rPr lang="en-US" altLang="ko-Kore-KR" sz="1000" dirty="0" err="1">
                <a:effectLst/>
                <a:latin typeface="CMR9"/>
              </a:rPr>
              <a:t>Hallgren</a:t>
            </a:r>
            <a:r>
              <a:rPr lang="en-US" altLang="ko-Kore-KR" sz="1000" dirty="0">
                <a:effectLst/>
                <a:latin typeface="CMR9"/>
              </a:rPr>
              <a:t>, S., Lauter, K.: Weak instances of PLWE. In: Interna- </a:t>
            </a:r>
            <a:r>
              <a:rPr lang="en-US" altLang="ko-Kore-KR" sz="1000" dirty="0" err="1">
                <a:effectLst/>
                <a:latin typeface="CMR9"/>
              </a:rPr>
              <a:t>tional</a:t>
            </a:r>
            <a:r>
              <a:rPr lang="en-US" altLang="ko-Kore-KR" sz="1000" dirty="0">
                <a:effectLst/>
                <a:latin typeface="CMR9"/>
              </a:rPr>
              <a:t> Conference on Selected Areas in Cryptography. pp. 183–194. Springer (2014) </a:t>
            </a:r>
          </a:p>
          <a:p>
            <a:r>
              <a:rPr lang="en-US" altLang="ko-KR" sz="1000" dirty="0">
                <a:latin typeface="CMR9"/>
              </a:rPr>
              <a:t>[2]</a:t>
            </a:r>
            <a:r>
              <a:rPr lang="ko-KR" altLang="en-US" sz="1000" dirty="0">
                <a:latin typeface="CMR9"/>
              </a:rPr>
              <a:t> </a:t>
            </a:r>
            <a:r>
              <a:rPr lang="en-US" altLang="ko-Kore-KR" sz="1000" dirty="0">
                <a:effectLst/>
                <a:latin typeface="CMR9"/>
              </a:rPr>
              <a:t>Elias, Y., Lauter, K.E., </a:t>
            </a:r>
            <a:r>
              <a:rPr lang="en-US" altLang="ko-Kore-KR" sz="1000" dirty="0" err="1">
                <a:effectLst/>
                <a:latin typeface="CMR9"/>
              </a:rPr>
              <a:t>Ozman</a:t>
            </a:r>
            <a:r>
              <a:rPr lang="en-US" altLang="ko-Kore-KR" sz="1000" dirty="0">
                <a:effectLst/>
                <a:latin typeface="CMR9"/>
              </a:rPr>
              <a:t>, E., </a:t>
            </a:r>
            <a:r>
              <a:rPr lang="en-US" altLang="ko-Kore-KR" sz="1000" dirty="0" err="1">
                <a:effectLst/>
                <a:latin typeface="CMR9"/>
              </a:rPr>
              <a:t>Stange</a:t>
            </a:r>
            <a:r>
              <a:rPr lang="en-US" altLang="ko-Kore-KR" sz="1000" dirty="0">
                <a:effectLst/>
                <a:latin typeface="CMR9"/>
              </a:rPr>
              <a:t>, K.E.: Provably weak instances of ring- LWE. In: Annual Cryptology Conference. pp. 63–92. Springer (2015) </a:t>
            </a:r>
          </a:p>
          <a:p>
            <a:r>
              <a:rPr lang="en-US" altLang="ko-KR" sz="1000" dirty="0">
                <a:effectLst/>
                <a:latin typeface="CMR9"/>
              </a:rPr>
              <a:t>[3]</a:t>
            </a:r>
            <a:r>
              <a:rPr lang="ko-KR" altLang="en-US" sz="1000" dirty="0">
                <a:effectLst/>
                <a:latin typeface="CMR9"/>
              </a:rPr>
              <a:t> </a:t>
            </a:r>
            <a:r>
              <a:rPr lang="en-US" altLang="ko-Kore-KR" sz="1000" dirty="0">
                <a:effectLst/>
                <a:latin typeface="CMR9"/>
              </a:rPr>
              <a:t>Biasse,J.F.,Song,F.:Efficientquantumalgorithmsforcomputingclassgroupsand solving the principal ideal problem in arbitrary degree number fields. In: Proceed- </a:t>
            </a:r>
            <a:r>
              <a:rPr lang="en-US" altLang="ko-Kore-KR" sz="1000" dirty="0" err="1">
                <a:effectLst/>
                <a:latin typeface="CMR9"/>
              </a:rPr>
              <a:t>ings</a:t>
            </a:r>
            <a:r>
              <a:rPr lang="en-US" altLang="ko-Kore-KR" sz="1000" dirty="0">
                <a:effectLst/>
                <a:latin typeface="CMR9"/>
              </a:rPr>
              <a:t> of the twenty-seventh annual ACM-SIAM symposium on Discrete algorithms. pp. 893–902. SIAM (2016) </a:t>
            </a:r>
          </a:p>
          <a:p>
            <a:endParaRPr lang="en-US" altLang="ko-Kore-KR" sz="1000" dirty="0">
              <a:effectLst/>
              <a:latin typeface="CMR9"/>
            </a:endParaRPr>
          </a:p>
        </p:txBody>
      </p:sp>
    </p:spTree>
    <p:extLst>
      <p:ext uri="{BB962C8B-B14F-4D97-AF65-F5344CB8AC3E}">
        <p14:creationId xmlns:p14="http://schemas.microsoft.com/office/powerpoint/2010/main" val="222391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5A0E8-8AF5-65AB-B9E1-435E60224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ABBC7-C2F7-69C6-4A35-C7828433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NCC-Sign </a:t>
            </a:r>
            <a:r>
              <a:rPr lang="ko-KR" altLang="en-US" dirty="0"/>
              <a:t>대응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C10952F-7571-FDF4-CB05-17900EA85C4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 err="1"/>
                  <a:t>비사이클로토믹</a:t>
                </a:r>
                <a:r>
                  <a:rPr lang="ko-KR" altLang="en-US" dirty="0"/>
                  <a:t> 다항식 사용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불필요한 대수 구조 제거</a:t>
                </a:r>
                <a:endParaRPr lang="en-US" altLang="ko-KR" dirty="0"/>
              </a:p>
              <a:p>
                <a:pPr lvl="1"/>
                <a:r>
                  <a:rPr lang="ko-KR" altLang="en-US" dirty="0" err="1"/>
                  <a:t>갈루아</a:t>
                </a:r>
                <a:r>
                  <a:rPr lang="ko-KR" altLang="en-US" dirty="0"/>
                  <a:t> 군이 큰 소수 차수 다항식 선택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기존 공격 기법들이 적용될 수 없는 환경을 만들었음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비구조적 격자 선택으로 인해 보안적으로는 더 강해졌으나 키 크기 및 서명 크기 등이 커짐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C10952F-7571-FDF4-CB05-17900EA85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 r="-11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7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DCE2C-D452-19AC-DBE2-3F3341DF6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68D6-2FEF-A701-9B81-B539E1A9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NCC-Sign</a:t>
            </a:r>
            <a:r>
              <a:rPr lang="ko-KR" altLang="en-US" dirty="0"/>
              <a:t> 내부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F1CBDF3-5EAB-692B-828D-2F4E8A65450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Expand</a:t>
                </a:r>
              </a:p>
              <a:p>
                <a:pPr lvl="1"/>
                <a:r>
                  <a:rPr lang="en-US" altLang="ko-KR" sz="1600" dirty="0" err="1"/>
                  <a:t>ExpandA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랜덤 </a:t>
                </a:r>
                <a:r>
                  <a:rPr lang="ko-KR" altLang="en-US" sz="1600" dirty="0" err="1"/>
                  <a:t>시드를</a:t>
                </a:r>
                <a:r>
                  <a:rPr lang="ko-KR" altLang="en-US" sz="1600" dirty="0"/>
                  <a:t> 바탕으로 공개 다항식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생성</a:t>
                </a:r>
                <a:endParaRPr lang="en-US" altLang="ko-KR" sz="1600" dirty="0"/>
              </a:p>
              <a:p>
                <a:pPr lvl="1"/>
                <a:r>
                  <a:rPr lang="en-US" altLang="ko-KR" sz="1600" dirty="0" err="1"/>
                  <a:t>ExpandS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랜덤 </a:t>
                </a:r>
                <a:r>
                  <a:rPr lang="ko-KR" altLang="en-US" sz="1600" dirty="0" err="1"/>
                  <a:t>시드를</a:t>
                </a:r>
                <a:r>
                  <a:rPr lang="ko-KR" altLang="en-US" sz="1600" dirty="0"/>
                  <a:t> 바탕으로 비밀 다항식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ko-KR" altLang="en-US" sz="1600" dirty="0"/>
                  <a:t> 생성</a:t>
                </a:r>
                <a:endParaRPr lang="en-US" altLang="ko-KR" sz="1600" dirty="0"/>
              </a:p>
              <a:p>
                <a:pPr lvl="1"/>
                <a:r>
                  <a:rPr lang="en-US" altLang="ko-KR" sz="1600" dirty="0" err="1"/>
                  <a:t>ExpandMask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랜덤 </a:t>
                </a:r>
                <a:r>
                  <a:rPr lang="ko-KR" altLang="en-US" sz="1600" dirty="0" err="1"/>
                  <a:t>시드를</a:t>
                </a:r>
                <a:r>
                  <a:rPr lang="ko-KR" altLang="en-US" sz="1600" dirty="0"/>
                  <a:t> 바탕으로 무작위 벡터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ko-KR" altLang="en-US" sz="1600" dirty="0"/>
                  <a:t> 생성</a:t>
                </a:r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r>
                  <a:rPr lang="ko-KR" altLang="en-US" sz="2000" dirty="0"/>
                  <a:t>비트 분해 및 추출</a:t>
                </a:r>
                <a:endParaRPr lang="en-US" altLang="ko-KR" sz="2000" dirty="0"/>
              </a:p>
              <a:p>
                <a:pPr lvl="1"/>
                <a:r>
                  <a:rPr lang="en-US" altLang="ko-KR" sz="1600" dirty="0"/>
                  <a:t>Power2Round: </a:t>
                </a:r>
                <a:r>
                  <a:rPr lang="ko-KR" altLang="en-US" sz="1600" dirty="0"/>
                  <a:t>정수 또는 다항식을 상위 비트와 하위 비트로 분해하여 압축 가능한 형태로 만드는 함수</a:t>
                </a:r>
                <a:endParaRPr lang="en-US" altLang="ko-KR" sz="1600" dirty="0"/>
              </a:p>
              <a:p>
                <a:pPr lvl="1"/>
                <a:r>
                  <a:rPr lang="en-US" altLang="ko-KR" sz="1600" dirty="0" err="1"/>
                  <a:t>HighBits</a:t>
                </a:r>
                <a:r>
                  <a:rPr lang="en-US" altLang="ko-KR" sz="1600" dirty="0"/>
                  <a:t>, </a:t>
                </a:r>
                <a:r>
                  <a:rPr lang="en-US" altLang="ko-KR" sz="1600" dirty="0" err="1"/>
                  <a:t>LowBits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입력 값의 상위 비트와 하위 비트를 추출하는 함수</a:t>
                </a:r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r>
                  <a:rPr lang="ko-KR" altLang="en-US" sz="2000" dirty="0"/>
                  <a:t>해시</a:t>
                </a:r>
                <a:endParaRPr lang="en-US" altLang="ko-KR" sz="2000" dirty="0"/>
              </a:p>
              <a:p>
                <a:pPr lvl="1"/>
                <a:r>
                  <a:rPr lang="en-US" altLang="ko-KR" sz="1600" dirty="0" err="1"/>
                  <a:t>SampleInBall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해시 값을 기반으로 일정 기준 이하의 </a:t>
                </a:r>
                <a:r>
                  <a:rPr lang="ko-KR" altLang="en-US" sz="1600" dirty="0" err="1"/>
                  <a:t>챌린지</a:t>
                </a:r>
                <a:r>
                  <a:rPr lang="ko-KR" altLang="en-US" sz="1600" dirty="0"/>
                  <a:t> 다항식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샘플링하는</a:t>
                </a:r>
                <a:r>
                  <a:rPr lang="ko-KR" altLang="en-US" sz="1600" dirty="0"/>
                  <a:t> 함수</a:t>
                </a:r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r>
                  <a:rPr lang="ko-KR" altLang="en-US" sz="2000" dirty="0"/>
                  <a:t>힌트</a:t>
                </a:r>
                <a:endParaRPr lang="en-US" altLang="ko-KR" sz="2000" dirty="0"/>
              </a:p>
              <a:p>
                <a:pPr lvl="1"/>
                <a:r>
                  <a:rPr lang="en-US" altLang="ko-KR" sz="1600" dirty="0" err="1"/>
                  <a:t>MakeHint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기반으로 검증자가 상위 비트를 정확히 복원할 수 있도록 정보를 생성하는 함수</a:t>
                </a:r>
                <a:endParaRPr lang="en-US" altLang="ko-KR" sz="1600" dirty="0"/>
              </a:p>
              <a:p>
                <a:pPr lvl="1"/>
                <a:r>
                  <a:rPr lang="en-US" altLang="ko-KR" sz="1600" dirty="0" err="1"/>
                  <a:t>UseHint</a:t>
                </a:r>
                <a:r>
                  <a:rPr lang="en-US" altLang="ko-KR" sz="1600" dirty="0"/>
                  <a:t>: Hint</a:t>
                </a:r>
                <a:r>
                  <a:rPr lang="ko-KR" altLang="en-US" sz="1600" dirty="0"/>
                  <a:t> 값을 이용해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의 상위 비트를 복원하는 함수</a:t>
                </a:r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ko-KR" altLang="en-US" sz="20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F1CBDF3-5EAB-692B-828D-2F4E8A6545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40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CC310-2BC8-9991-03A4-50DB52FD3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76693-B640-3DEF-E883-A8D97A99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NCC-Sign </a:t>
            </a:r>
            <a:r>
              <a:rPr lang="en-US" altLang="ko-KR" dirty="0" err="1"/>
              <a:t>KeyGen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D6C58-8AA0-1D8F-27E7-DEEC38CBF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984" y="1251857"/>
            <a:ext cx="5858816" cy="217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8E42A85-F338-9A72-21BC-237637177E7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두 개의 </a:t>
                </a:r>
                <a:r>
                  <a:rPr lang="en-US" altLang="ko-KR" sz="2000" dirty="0"/>
                  <a:t>256</a:t>
                </a:r>
                <a:r>
                  <a:rPr lang="ko-KR" altLang="en-US" sz="2000" dirty="0"/>
                  <a:t>비트 </a:t>
                </a:r>
                <a:r>
                  <a:rPr lang="ko-KR" altLang="en-US" sz="2000" dirty="0" err="1"/>
                  <a:t>시드</a:t>
                </a:r>
                <a:r>
                  <a:rPr lang="ko-KR" altLang="en-US" sz="2000" dirty="0"/>
                  <a:t> 생성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ko-KR" sz="1600" dirty="0"/>
                  <a:t>:</a:t>
                </a:r>
                <a:r>
                  <a:rPr lang="ko-KR" altLang="en-US" sz="1600" dirty="0"/>
                  <a:t> 공개키 생성에 사용</a:t>
                </a:r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600" dirty="0"/>
                  <a:t>:</a:t>
                </a:r>
                <a:r>
                  <a:rPr lang="ko-KR" altLang="en-US" sz="1600" dirty="0"/>
                  <a:t> 비밀키 구성 요소 생성에 사용</a:t>
                </a:r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해시하여 세 개의 </a:t>
                </a:r>
                <a:r>
                  <a:rPr lang="en-US" altLang="ko-KR" sz="2000" dirty="0"/>
                  <a:t>256</a:t>
                </a:r>
                <a:r>
                  <a:rPr lang="ko-KR" altLang="en-US" sz="2000" dirty="0"/>
                  <a:t>비트 </a:t>
                </a:r>
                <a:r>
                  <a:rPr lang="ko-KR" altLang="en-US" sz="2000" dirty="0" err="1"/>
                  <a:t>시드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sz="2000" dirty="0"/>
                  <a:t>생성</a:t>
                </a:r>
                <a:endParaRPr lang="en-US" altLang="ko-KR" sz="2000" dirty="0"/>
              </a:p>
              <a:p>
                <a:pPr lvl="1"/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ko-KR" altLang="en-US" sz="2000" dirty="0"/>
                  <a:t>로부터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2000" dirty="0"/>
                  <a:t>에 속하는 다항식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생성</a:t>
                </a:r>
                <a:endParaRPr lang="en-US" altLang="ko-KR" sz="2000" dirty="0"/>
              </a:p>
              <a:p>
                <a:pPr lvl="1"/>
                <a:endParaRPr lang="en-US" altLang="ko-K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로부터 비밀 다항식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생성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비밀 키 역할을 하는 핵심 요소</a:t>
                </a:r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이용해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000" dirty="0"/>
                  <a:t> 생성</a:t>
                </a:r>
                <a:endParaRPr lang="en-US" altLang="ko-KR" sz="2000" dirty="0"/>
              </a:p>
              <a:p>
                <a:pPr lvl="1"/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고정 비트 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sz="2000" dirty="0"/>
                  <a:t>에 맞춰 상위 비트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와 하위 비트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로 나눔</a:t>
                </a:r>
                <a:endParaRPr lang="en-US" altLang="ko-KR" sz="2000" dirty="0"/>
              </a:p>
              <a:p>
                <a:pPr lvl="1"/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을 해시하여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생성</a:t>
                </a:r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8E42A85-F338-9A72-21BC-237637177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  <a:blipFill>
                <a:blip r:embed="rId3"/>
                <a:stretch>
                  <a:fillRect l="-446" t="-13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0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87575-F482-59BE-2040-E05F53FF4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34D6-46E3-2F34-8F25-4EEF940E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NCC-Sign Sign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60B402-E834-608D-F123-492A9CC3EE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</m:t>
                    </m:r>
                  </m:oMath>
                </a14:m>
                <a:r>
                  <a:rPr lang="ko-KR" altLang="en-US" sz="2000" dirty="0"/>
                  <a:t>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2000" dirty="0"/>
                  <a:t> 값을 해시하여 메시지 바인딩 값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000" dirty="0"/>
                  <a:t> 생성</a:t>
                </a:r>
                <a:endParaRPr lang="en-US" altLang="ko-KR" sz="2000" dirty="0"/>
              </a:p>
              <a:p>
                <a:pPr lvl="1"/>
                <a:endParaRPr lang="en-US" altLang="ko-KR" sz="1600" dirty="0"/>
              </a:p>
              <a:p>
                <a:r>
                  <a:rPr lang="ko-KR" altLang="en-US" sz="2000" dirty="0" err="1"/>
                  <a:t>마스킹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시드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2000" dirty="0"/>
                  <a:t>를 이용하여 무작위 벡터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2000" dirty="0"/>
                  <a:t> 샘플링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600" dirty="0"/>
                  <a:t>는 일종의 노이즈로 서명 값의 랜덤성을 책임짐</a:t>
                </a:r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r>
                  <a:rPr lang="ko-KR" altLang="en-US" sz="2000" dirty="0"/>
                  <a:t>서명에서 </a:t>
                </a:r>
                <a:r>
                  <a:rPr lang="ko-KR" altLang="en-US" sz="2000" dirty="0" err="1"/>
                  <a:t>챌린지</a:t>
                </a:r>
                <a:r>
                  <a:rPr lang="ko-KR" altLang="en-US" sz="2000" dirty="0"/>
                  <a:t> 값 생성을 위해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sz="2000" dirty="0"/>
                  <a:t>로부터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값 추출</a:t>
                </a:r>
                <a:endParaRPr lang="en-US" altLang="ko-KR" sz="2000" dirty="0"/>
              </a:p>
              <a:p>
                <a:pPr lvl="1"/>
                <a:endParaRPr lang="en-US" altLang="ko-KR" sz="1600" dirty="0"/>
              </a:p>
              <a:p>
                <a:r>
                  <a:rPr lang="ko-KR" altLang="en-US" sz="2000" dirty="0"/>
                  <a:t>메시지와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해싱하여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챌린지</a:t>
                </a:r>
                <a:r>
                  <a:rPr lang="ko-KR" altLang="en-US" sz="2000" dirty="0"/>
                  <a:t> 다항식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ko-KR" altLang="en-US" sz="2000" dirty="0"/>
                  <a:t> 생성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해시 결과를 바탕으로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샘플링</a:t>
                </a:r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r>
                  <a:rPr lang="ko-KR" altLang="en-US" sz="2000" dirty="0"/>
                  <a:t>서명 값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와 하위 비트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생성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조건에 만족하지 않으면 서명 실패로 판단 후 서명 재시도</a:t>
                </a:r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r>
                  <a:rPr lang="ko-KR" altLang="en-US" sz="2000" dirty="0"/>
                  <a:t>힌트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생성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조건에 만족하지 않으면 실패 처리 후 다시 시도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60B402-E834-608D-F123-492A9CC3E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  <a:blipFill>
                <a:blip r:embed="rId2"/>
                <a:stretch>
                  <a:fillRect l="-446" t="-13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5121AEE-D6E5-AFC6-EF2C-B0F49293D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801819"/>
            <a:ext cx="4779108" cy="39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8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3E6E3-D9DD-831F-4C3B-6D826326B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C1ED7-90E0-2F3F-52D6-22921897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NCC-Sign Verify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FF0F958-0835-BEC2-8415-2EDAFD33171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서명자와 동일한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 생성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메시지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2000" dirty="0"/>
                  <a:t>과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을 해시하여 메시지 바인딩 값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000" dirty="0"/>
                  <a:t> 생성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서</a:t>
                </a:r>
                <a14:m>
                  <m:oMath xmlns:m="http://schemas.openxmlformats.org/officeDocument/2006/math">
                    <m:r>
                      <a:rPr lang="ko-KR" altLang="en-US" sz="1600" b="0" i="0" smtClean="0">
                        <a:latin typeface="Cambria Math" panose="02040503050406030204" pitchFamily="18" charset="0"/>
                      </a:rPr>
                      <m:t>명자가</m:t>
                    </m:r>
                    <m:r>
                      <a:rPr lang="ko-KR" alt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0" i="0" smtClean="0">
                        <a:latin typeface="Cambria Math" panose="02040503050406030204" pitchFamily="18" charset="0"/>
                      </a:rPr>
                      <m:t>생성한</m:t>
                    </m:r>
                    <m:r>
                      <a:rPr lang="ko-KR" alt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600" dirty="0"/>
                  <a:t> 값과 일치해야 함</a:t>
                </a:r>
                <a:endParaRPr lang="en-US" altLang="ko-KR" sz="16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전달받은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바탕으로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값 복원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서명</a:t>
                </a:r>
                <a14:m>
                  <m:oMath xmlns:m="http://schemas.openxmlformats.org/officeDocument/2006/math">
                    <m:r>
                      <a:rPr lang="ko-KR" altLang="en-US" sz="1600" b="0" i="0" smtClean="0">
                        <a:latin typeface="Cambria Math" panose="02040503050406030204" pitchFamily="18" charset="0"/>
                      </a:rPr>
                      <m:t>자가</m:t>
                    </m:r>
                    <m:r>
                      <a:rPr lang="ko-KR" alt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0" i="0" smtClean="0">
                        <a:latin typeface="Cambria Math" panose="02040503050406030204" pitchFamily="18" charset="0"/>
                      </a:rPr>
                      <m:t>생성한</m:t>
                    </m:r>
                    <m:r>
                      <a:rPr lang="ko-KR" alt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z="1600" dirty="0"/>
                  <a:t> 값과 일치해야 함</a:t>
                </a:r>
                <a:endParaRPr lang="en-US" altLang="ko-KR" sz="16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힌트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이용하여 상위 비트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복원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서명자가 생성한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값과 </a:t>
                </a:r>
                <a:r>
                  <a:rPr lang="ko-KR" altLang="en-US" sz="1600" dirty="0" err="1"/>
                  <a:t>일치해야함</a:t>
                </a:r>
                <a:endParaRPr lang="en-US" altLang="ko-KR" sz="16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최종 조건 확인 및 결과 반환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조건에 맞지 않으면 유효하지 않은 서명으로 간주하고 실패 반환</a:t>
                </a:r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FF0F958-0835-BEC2-8415-2EDAFD331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8ACEF3A-D5FE-9E0A-CA7C-1CCFFD7F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28" y="2779741"/>
            <a:ext cx="5971873" cy="18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9272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906</Words>
  <Application>Microsoft Office PowerPoint</Application>
  <PresentationFormat>와이드스크린</PresentationFormat>
  <Paragraphs>124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CMR9</vt:lpstr>
      <vt:lpstr>맑은 고딕</vt:lpstr>
      <vt:lpstr>Arial</vt:lpstr>
      <vt:lpstr>Cambria Math</vt:lpstr>
      <vt:lpstr>CryptoCraft 테마</vt:lpstr>
      <vt:lpstr>제목 테마</vt:lpstr>
      <vt:lpstr>NCC-Sign</vt:lpstr>
      <vt:lpstr>NCC-Sign</vt:lpstr>
      <vt:lpstr>Cyclotomic Polynomials</vt:lpstr>
      <vt:lpstr>Cyclotomic Polynomials</vt:lpstr>
      <vt:lpstr>NCC-Sign 대응</vt:lpstr>
      <vt:lpstr>NCC-Sign 내부 함수</vt:lpstr>
      <vt:lpstr>NCC-Sign KeyGen</vt:lpstr>
      <vt:lpstr>NCC-Sign Sign</vt:lpstr>
      <vt:lpstr>NCC-Sign Verify</vt:lpstr>
      <vt:lpstr>NCC-Sign 성능 비교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144</cp:revision>
  <dcterms:created xsi:type="dcterms:W3CDTF">2019-03-05T04:29:07Z</dcterms:created>
  <dcterms:modified xsi:type="dcterms:W3CDTF">2025-04-22T23:43:21Z</dcterms:modified>
</cp:coreProperties>
</file>