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9" r:id="rId2"/>
    <p:sldId id="405" r:id="rId3"/>
    <p:sldId id="406" r:id="rId4"/>
    <p:sldId id="408" r:id="rId5"/>
    <p:sldId id="407" r:id="rId6"/>
    <p:sldId id="420" r:id="rId7"/>
    <p:sldId id="409" r:id="rId8"/>
    <p:sldId id="410" r:id="rId9"/>
    <p:sldId id="415" r:id="rId10"/>
    <p:sldId id="411" r:id="rId11"/>
    <p:sldId id="426" r:id="rId12"/>
    <p:sldId id="427" r:id="rId13"/>
    <p:sldId id="428" r:id="rId14"/>
    <p:sldId id="425" r:id="rId15"/>
    <p:sldId id="423" r:id="rId16"/>
    <p:sldId id="422" r:id="rId17"/>
    <p:sldId id="421" r:id="rId18"/>
    <p:sldId id="414" r:id="rId19"/>
    <p:sldId id="343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327"/>
  </p:normalViewPr>
  <p:slideViewPr>
    <p:cSldViewPr snapToGrid="0">
      <p:cViewPr varScale="1">
        <p:scale>
          <a:sx n="144" d="100"/>
          <a:sy n="144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6846-48A6-824B-AB97-435098C2CF82}" type="datetimeFigureOut">
              <a:rPr kumimoji="1" lang="ko-Kore-KR" altLang="en-US" smtClean="0"/>
              <a:t>2024. 3. 29.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1121-BBBC-5A4A-B48E-2FC2C9DA0FD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829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AC67F-2B24-A44D-AFBC-3C1A09E085A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49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1CED-7DE4-B835-44E4-FB386E14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A1BA9B-216C-CD40-5663-E0AFCDAA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C7764-FCE3-FDEA-2A31-55A9A951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917-AD39-CC4D-9798-09F2645A80EA}" type="datetimeFigureOut">
              <a:rPr kumimoji="1" lang="ko-Kore-KR" altLang="en-US" smtClean="0"/>
              <a:t>2024. 3. 29.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2211E9-354C-4453-4D50-9BCB18A3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D0C48-8E28-9A79-F53A-3119073D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50D-B4C3-7647-BE61-EF7B0EF7A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216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6AD45-400F-A135-9DB0-546EEBC1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69CE2-45A8-EA63-E656-DFCFD4C67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9A8D8-BB6B-CD94-6F7C-B0B0D1C7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917-AD39-CC4D-9798-09F2645A80EA}" type="datetimeFigureOut">
              <a:rPr kumimoji="1" lang="ko-Kore-KR" altLang="en-US" smtClean="0"/>
              <a:t>2024. 3. 29.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AD9E5-3F0E-1C0E-DBB0-9109BE71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60F6D-FE26-73F1-73AF-7EF5BCDA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50D-B4C3-7647-BE61-EF7B0EF7A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323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DB4552-B9D8-89E9-4B47-3D7B4D1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D5F75F-4DA3-435B-5EF8-AF52A16C9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B971-BEC8-2C9A-3D08-D9AB3807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917-AD39-CC4D-9798-09F2645A80EA}" type="datetimeFigureOut">
              <a:rPr kumimoji="1" lang="ko-Kore-KR" altLang="en-US" smtClean="0"/>
              <a:t>2024. 3. 29.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A6E07-433C-F418-A1B4-903F826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F4EB76-9E7D-31AE-FF90-674591BE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50D-B4C3-7647-BE61-EF7B0EF7A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70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7974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4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3B21F-4CC0-7811-848D-6AC89D61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FA182-CF10-D2C9-0744-67E41BBE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F1C79-09DC-B4F9-AE61-3DF78F0A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917-AD39-CC4D-9798-09F2645A80EA}" type="datetimeFigureOut">
              <a:rPr kumimoji="1" lang="ko-Kore-KR" altLang="en-US" smtClean="0"/>
              <a:t>2024. 3. 29.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5485D-3A45-9A3E-1369-17351851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2A1B2-1E72-8F96-51D8-87C50E96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50D-B4C3-7647-BE61-EF7B0EF7A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274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A16EC-D32E-3EDA-DEF3-4A351010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9412A5-D2A7-3F39-1EC5-1E4C0A9C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FB7E9-E286-6FA1-B6CF-FFCF4AE5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917-AD39-CC4D-9798-09F2645A80EA}" type="datetimeFigureOut">
              <a:rPr kumimoji="1" lang="ko-Kore-KR" altLang="en-US" smtClean="0"/>
              <a:t>2024. 3. 29.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FFBB6-D0B7-C9F6-59DD-1830D971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1D8C6-1296-8892-AD32-4144C59E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50D-B4C3-7647-BE61-EF7B0EF7A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632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0B6C2-F287-281E-D030-85DA0BA8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B7338-EC6F-9973-3617-51F4DB5AA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30726-FC73-4B22-7086-E33CAEF40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2D5875-2B4F-5772-0C21-E645A020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917-AD39-CC4D-9798-09F2645A80EA}" type="datetimeFigureOut">
              <a:rPr kumimoji="1" lang="ko-Kore-KR" altLang="en-US" smtClean="0"/>
              <a:t>2024. 3. 29.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27216-785F-2440-8CD1-5DCDC2B4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32149-7B90-713F-1803-2EB05A99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50D-B4C3-7647-BE61-EF7B0EF7A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596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B4A82-0309-E2C7-30BD-C2F3B4E0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D79FF-B0C4-BF74-1D51-10DF5D32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9081B-8A07-DF97-A56F-87E827FF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AD985-64DD-F583-E152-1564816C0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5DC62-5561-D94E-753F-904A87A24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ECC801-5480-405B-F28F-C235D83F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917-AD39-CC4D-9798-09F2645A80EA}" type="datetimeFigureOut">
              <a:rPr kumimoji="1" lang="ko-Kore-KR" altLang="en-US" smtClean="0"/>
              <a:t>2024. 3. 29.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5D1748-ED15-A9FC-EB5E-8B4EE5BF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9326E3-B222-9270-DBC5-8D05C937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50D-B4C3-7647-BE61-EF7B0EF7A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59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6965B-9872-62E8-7B96-F8C8717D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8B13CC-FB4D-3D4E-62BD-CA47EC75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917-AD39-CC4D-9798-09F2645A80EA}" type="datetimeFigureOut">
              <a:rPr kumimoji="1" lang="ko-Kore-KR" altLang="en-US" smtClean="0"/>
              <a:t>2024. 3. 29.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AC566A-1BA9-6DCE-4C16-9D6CEEE9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186DD-C9AB-47E7-57CC-7409F0F2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50D-B4C3-7647-BE61-EF7B0EF7A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8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833A57-0C1B-9A76-0414-6767F32A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917-AD39-CC4D-9798-09F2645A80EA}" type="datetimeFigureOut">
              <a:rPr kumimoji="1" lang="ko-Kore-KR" altLang="en-US" smtClean="0"/>
              <a:t>2024. 3. 29.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FC2E9E-017D-FE49-0842-2537F73F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E4782B-1D92-0666-D2D0-FFEB2D0A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50D-B4C3-7647-BE61-EF7B0EF7A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70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2989E-2110-4048-4B8B-B7FDF92F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F9E2C-0037-52BA-BE3E-E2A78F70C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A95E9-AF91-5C6E-DDFD-23EA0902C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8C00E-FACF-BCFC-CDFB-7125EDD1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917-AD39-CC4D-9798-09F2645A80EA}" type="datetimeFigureOut">
              <a:rPr kumimoji="1" lang="ko-Kore-KR" altLang="en-US" smtClean="0"/>
              <a:t>2024. 3. 29.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81AE9-65FB-AA29-8645-031A99A3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DFFA3-C675-87BD-5E88-D0FF02F6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50D-B4C3-7647-BE61-EF7B0EF7A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03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71270-D509-2472-7D2D-0D2F0EE7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736990-6889-9183-EACB-27D2074D0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26FD2-801F-3307-2A50-BB83FAAD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AF717-10FA-9CAD-3F58-8D7C2AE8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B917-AD39-CC4D-9798-09F2645A80EA}" type="datetimeFigureOut">
              <a:rPr kumimoji="1" lang="ko-Kore-KR" altLang="en-US" smtClean="0"/>
              <a:t>2024. 3. 29.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17CA5-BAD4-FAE2-69AA-5332CED2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AFDF1-545B-02C6-7782-F722AD0C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1450D-B4C3-7647-BE61-EF7B0EF7A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552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7CBCC6-7744-09F4-F5F9-AB85ACB3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3149B-6F4E-6BD9-E054-1DA3BA26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A3A0A-7EA3-FE87-A769-7C6B4B3E2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0B917-AD39-CC4D-9798-09F2645A80EA}" type="datetimeFigureOut">
              <a:rPr kumimoji="1" lang="ko-Kore-KR" altLang="en-US" smtClean="0"/>
              <a:t>2024. 3. 29.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B28BD-2CB8-E3B2-0C77-71A763B58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10DDF-F25D-2DA3-5720-243C1CF65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1450D-B4C3-7647-BE61-EF7B0EF7A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82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9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963201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ore-KR" sz="4800" b="1" dirty="0">
                <a:solidFill>
                  <a:srgbClr val="2E75B6"/>
                </a:solidFill>
              </a:rPr>
              <a:t>Quantum Collision Search</a:t>
            </a:r>
            <a:r>
              <a:rPr lang="ko-Kore-KR" altLang="en-US" sz="4800" b="1" dirty="0">
                <a:solidFill>
                  <a:srgbClr val="2E75B6"/>
                </a:solidFill>
              </a:rPr>
              <a:t> </a:t>
            </a:r>
            <a:r>
              <a:rPr lang="en-US" altLang="ko-Kore-KR" sz="4800" b="1" dirty="0">
                <a:solidFill>
                  <a:srgbClr val="2E75B6"/>
                </a:solidFill>
              </a:rPr>
              <a:t>o</a:t>
            </a:r>
            <a:r>
              <a:rPr lang="en-US" altLang="ko-KR" sz="4800" b="1" dirty="0">
                <a:solidFill>
                  <a:srgbClr val="2E75B6"/>
                </a:solidFill>
              </a:rPr>
              <a:t>n Hash Functions</a:t>
            </a:r>
            <a:br>
              <a:rPr lang="en-US" altLang="ko-KR" sz="4800" b="1" dirty="0">
                <a:solidFill>
                  <a:srgbClr val="2E75B6"/>
                </a:solidFill>
              </a:rPr>
            </a:br>
            <a:r>
              <a:rPr lang="en-US" altLang="ko-KR" sz="4800" b="1" dirty="0">
                <a:solidFill>
                  <a:srgbClr val="2E75B6"/>
                </a:solidFill>
              </a:rPr>
              <a:t>(the CNS Algorithm)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25503-0B4D-914A-8611-3A7478C4F07B}"/>
              </a:ext>
            </a:extLst>
          </p:cNvPr>
          <p:cNvSpPr txBox="1"/>
          <p:nvPr/>
        </p:nvSpPr>
        <p:spPr>
          <a:xfrm>
            <a:off x="5503530" y="4369194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600" b="1" dirty="0"/>
              <a:t>장경배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7E4E1-5E7A-2E9A-D490-3179401DFEA1}"/>
              </a:ext>
            </a:extLst>
          </p:cNvPr>
          <p:cNvSpPr txBox="1"/>
          <p:nvPr/>
        </p:nvSpPr>
        <p:spPr>
          <a:xfrm>
            <a:off x="4656338" y="505759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https://youtu.be/4xzw-VC1Fjw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279376" y="1285815"/>
                <a:ext cx="11633247" cy="2772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Asiacrypt17</a:t>
                </a:r>
                <a:r>
                  <a:rPr kumimoji="1" lang="ko-KR" altLang="en-US" sz="2400" dirty="0"/>
                  <a:t>에서</a:t>
                </a:r>
                <a:r>
                  <a:rPr kumimoji="1" lang="en-US" altLang="ko-KR" sz="2400" dirty="0"/>
                  <a:t>, </a:t>
                </a:r>
                <a:r>
                  <a:rPr kumimoji="1" lang="en-US" altLang="ko-KR" sz="2400" dirty="0" err="1"/>
                  <a:t>Chailloux</a:t>
                </a:r>
                <a:r>
                  <a:rPr kumimoji="1" lang="en-US" altLang="ko-KR" sz="2400" dirty="0"/>
                  <a:t>, Naya-</a:t>
                </a:r>
                <a:r>
                  <a:rPr kumimoji="1" lang="en-US" altLang="ko-KR" sz="2400" dirty="0" err="1"/>
                  <a:t>Plasencia</a:t>
                </a:r>
                <a:r>
                  <a:rPr kumimoji="1" lang="en-US" altLang="ko-KR" sz="2400" dirty="0"/>
                  <a:t>, and </a:t>
                </a:r>
                <a:r>
                  <a:rPr kumimoji="1" lang="en-US" altLang="ko-KR" sz="2400" dirty="0" err="1"/>
                  <a:t>Schrottenloher</a:t>
                </a:r>
                <a:r>
                  <a:rPr kumimoji="1" lang="ko-KR" altLang="en-US" sz="2400" dirty="0"/>
                  <a:t>은 효율적인 양자 </a:t>
                </a:r>
                <a:r>
                  <a:rPr kumimoji="1" lang="en-US" altLang="ko-KR" sz="2400" dirty="0"/>
                  <a:t>collision search </a:t>
                </a:r>
                <a:r>
                  <a:rPr kumimoji="1" lang="ko-KR" altLang="en-US" sz="2400" dirty="0"/>
                  <a:t>알고리즘을 제시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:r>
                  <a:rPr kumimoji="1" lang="en-US" altLang="ko-KR" sz="2400" b="1" dirty="0">
                    <a:sym typeface="Wingdings" pitchFamily="2" charset="2"/>
                  </a:rPr>
                  <a:t>CNS </a:t>
                </a:r>
                <a:r>
                  <a:rPr kumimoji="1" lang="ko-KR" altLang="en-US" sz="2400" b="1" dirty="0">
                    <a:sym typeface="Wingdings" pitchFamily="2" charset="2"/>
                  </a:rPr>
                  <a:t>알고리즘</a:t>
                </a:r>
                <a:endParaRPr kumimoji="1" lang="en-US" altLang="ko-KR" sz="2400" b="1" dirty="0">
                  <a:sym typeface="Wingdings" pitchFamily="2" charset="2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>
                  <a:sym typeface="Wingdings" pitchFamily="2" charset="2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24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d>
                      <m:dPr>
                        <m:ctrlPr>
                          <a:rPr kumimoji="1"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𝟐</m:t>
                            </m:r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𝒏</m:t>
                            </m:r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/</m:t>
                            </m:r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𝟓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ko-KR" altLang="en-US" sz="2400" b="1" dirty="0">
                    <a:sym typeface="Wingdings" pitchFamily="2" charset="2"/>
                  </a:rPr>
                  <a:t>의 복잡도를 가지며</a:t>
                </a:r>
                <a:r>
                  <a:rPr kumimoji="1" lang="en-US" altLang="ko-KR" sz="2400" b="1" dirty="0">
                    <a:sym typeface="Wingdings" pitchFamily="2" charset="2"/>
                  </a:rPr>
                  <a:t>, Quantum ram</a:t>
                </a:r>
                <a:r>
                  <a:rPr kumimoji="1" lang="ko-KR" altLang="en-US" sz="2400" b="1" dirty="0">
                    <a:sym typeface="Wingdings" pitchFamily="2" charset="2"/>
                  </a:rPr>
                  <a:t>이 필요 없음</a:t>
                </a:r>
                <a:endParaRPr kumimoji="1" lang="en-US" altLang="ko-KR" sz="2400" b="1" dirty="0">
                  <a:sym typeface="Wingdings" pitchFamily="2" charset="2"/>
                </a:endParaRP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b="1" dirty="0">
                    <a:sym typeface="Wingdings" pitchFamily="2" charset="2"/>
                  </a:rPr>
                  <a:t>BHT </a:t>
                </a:r>
                <a:r>
                  <a:rPr kumimoji="1" lang="ko-KR" altLang="en-US" sz="2400" b="1" dirty="0">
                    <a:sym typeface="Wingdings" pitchFamily="2" charset="2"/>
                  </a:rPr>
                  <a:t>알고리즘 보다 높지만</a:t>
                </a:r>
                <a:r>
                  <a:rPr kumimoji="1" lang="en-US" altLang="ko-KR" sz="2400" b="1" dirty="0">
                    <a:sym typeface="Wingdings" pitchFamily="2" charset="2"/>
                  </a:rPr>
                  <a:t>, </a:t>
                </a:r>
                <a:r>
                  <a:rPr kumimoji="1" lang="ko-KR" altLang="en-US" sz="2400" b="1" dirty="0">
                    <a:sym typeface="Wingdings" pitchFamily="2" charset="2"/>
                  </a:rPr>
                  <a:t>사실 </a:t>
                </a:r>
                <a:r>
                  <a:rPr kumimoji="1" lang="en-US" altLang="ko-KR" sz="2400" b="1" dirty="0">
                    <a:sym typeface="Wingdings" pitchFamily="2" charset="2"/>
                  </a:rPr>
                  <a:t>BHT</a:t>
                </a:r>
                <a:r>
                  <a:rPr kumimoji="1" lang="ko-KR" altLang="en-US" sz="2400" b="1" dirty="0">
                    <a:sym typeface="Wingdings" pitchFamily="2" charset="2"/>
                  </a:rPr>
                  <a:t>는 논란도 많으며</a:t>
                </a:r>
                <a:r>
                  <a:rPr kumimoji="1" lang="en-US" altLang="ko-KR" sz="2400" b="1" dirty="0">
                    <a:sym typeface="Wingdings" pitchFamily="2" charset="2"/>
                  </a:rPr>
                  <a:t> </a:t>
                </a:r>
                <a:r>
                  <a:rPr kumimoji="1" lang="ko-KR" altLang="en-US" sz="2400" b="1" dirty="0">
                    <a:sym typeface="Wingdings" pitchFamily="2" charset="2"/>
                  </a:rPr>
                  <a:t>과도하게 비현실적</a:t>
                </a:r>
                <a:endParaRPr kumimoji="1" lang="en-US" altLang="ko-KR" sz="2400" b="1" dirty="0">
                  <a:sym typeface="Wingdings" pitchFamily="2" charset="2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CNS </a:t>
                </a:r>
                <a:r>
                  <a:rPr kumimoji="1" lang="ko-KR" altLang="en-US" sz="2400" dirty="0"/>
                  <a:t>알</a:t>
                </a:r>
                <a:r>
                  <a:rPr kumimoji="1" lang="ko-Kore-KR" altLang="en-US" sz="2400" dirty="0"/>
                  <a:t>고리즘은 대신 </a:t>
                </a:r>
                <a14:m>
                  <m:oMath xmlns:m="http://schemas.openxmlformats.org/officeDocument/2006/math">
                    <m:r>
                      <a:rPr kumimoji="1" lang="en-US" altLang="ko-KR" sz="24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d>
                      <m:dPr>
                        <m:ctrlPr>
                          <a:rPr kumimoji="1"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𝒏</m:t>
                            </m:r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/</m:t>
                            </m:r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𝟓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ko-KR" altLang="en-US" sz="2400" dirty="0"/>
                  <a:t>의 </a:t>
                </a:r>
                <a:r>
                  <a:rPr kumimoji="1" lang="en-US" altLang="ko-KR" sz="2400" dirty="0"/>
                  <a:t>Classical </a:t>
                </a:r>
                <a:r>
                  <a:rPr kumimoji="1" lang="ko-KR" altLang="en-US" sz="2400" dirty="0"/>
                  <a:t>메모리가 필요함</a:t>
                </a:r>
                <a:endParaRPr kumimoji="1" lang="en-US" altLang="ko-KR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6" y="1285815"/>
                <a:ext cx="11633247" cy="2772682"/>
              </a:xfrm>
              <a:prstGeom prst="rect">
                <a:avLst/>
              </a:prstGeom>
              <a:blipFill>
                <a:blip r:embed="rId2"/>
                <a:stretch>
                  <a:fillRect l="-764" t="-2740" b="-36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767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886A411-7FEB-1AEC-672A-703F7C79DF0D}"/>
              </a:ext>
            </a:extLst>
          </p:cNvPr>
          <p:cNvSpPr txBox="1"/>
          <p:nvPr/>
        </p:nvSpPr>
        <p:spPr>
          <a:xfrm>
            <a:off x="90310" y="1263237"/>
            <a:ext cx="124629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ore-KR" altLang="en-US" sz="2400" dirty="0"/>
              <a:t>크게 </a:t>
            </a:r>
            <a:r>
              <a:rPr kumimoji="1" lang="en-US" altLang="ko-Kore-KR" sz="2400" dirty="0"/>
              <a:t>2 </a:t>
            </a:r>
            <a:r>
              <a:rPr kumimoji="1" lang="ko-Kore-KR" altLang="en-US" sz="2400" dirty="0"/>
              <a:t>가지 단계로 구성됨</a:t>
            </a:r>
            <a:endParaRPr kumimoji="1" lang="en-US" altLang="ko-Kore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ko-KR" sz="2200" b="1" dirty="0"/>
              <a:t>List </a:t>
            </a:r>
            <a:r>
              <a:rPr kumimoji="1" lang="ko-KR" altLang="en-US" sz="2200" b="1" dirty="0"/>
              <a:t>구성</a:t>
            </a:r>
            <a:r>
              <a:rPr kumimoji="1" lang="en-US" altLang="ko-KR" sz="2200" b="1" dirty="0"/>
              <a:t> </a:t>
            </a:r>
            <a:r>
              <a:rPr kumimoji="1" lang="ko-KR" altLang="en-US" sz="2200" dirty="0"/>
              <a:t>그리고 </a:t>
            </a:r>
            <a:r>
              <a:rPr kumimoji="1" lang="en-US" altLang="ko-KR" sz="2200" b="1" dirty="0"/>
              <a:t>Quantum Amplitude Amplification (QAA)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알고리즘을 사용한 </a:t>
            </a:r>
            <a:r>
              <a:rPr kumimoji="1" lang="en-US" altLang="ko-KR" sz="2200" dirty="0"/>
              <a:t>collision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8AB21A-2E22-C561-797A-55CD9373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78" y="3593172"/>
            <a:ext cx="7772400" cy="115955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77D61-CC86-FBEC-AEB0-EF9EEF235755}"/>
                  </a:ext>
                </a:extLst>
              </p:cNvPr>
              <p:cNvSpPr txBox="1"/>
              <p:nvPr/>
            </p:nvSpPr>
            <p:spPr>
              <a:xfrm>
                <a:off x="562341" y="2479964"/>
                <a:ext cx="11676145" cy="957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b="1" dirty="0"/>
                  <a:t>Phase 1.     </a:t>
                </a:r>
              </a:p>
              <a:p>
                <a:r>
                  <a:rPr kumimoji="1" lang="en-US" altLang="ko-Kore-KR" b="1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kumimoji="1" lang="en-US" altLang="ko-Kore-KR" b="1" dirty="0"/>
                  <a:t> : </a:t>
                </a:r>
                <a:r>
                  <a:rPr kumimoji="1" lang="ko-Kore-KR" altLang="en-US" b="1" dirty="0"/>
                  <a:t>해시 함수의 </a:t>
                </a:r>
                <a:r>
                  <a:rPr kumimoji="1" lang="en-US" altLang="ko-Kore-KR" b="1" dirty="0"/>
                  <a:t>output</a:t>
                </a:r>
                <a:r>
                  <a:rPr kumimoji="1" lang="ko-Kore-KR" altLang="en-US" b="1" dirty="0"/>
                  <a:t>의 상위 </a:t>
                </a:r>
                <a:r>
                  <a:rPr kumimoji="1" lang="en-US" altLang="ko-Kore-KR" b="1" dirty="0"/>
                  <a:t>r </a:t>
                </a:r>
                <a:r>
                  <a:rPr kumimoji="1" lang="ko-Kore-KR" altLang="en-US" b="1" dirty="0"/>
                  <a:t>개의</a:t>
                </a:r>
                <a:r>
                  <a:rPr kumimoji="1" lang="en-US" altLang="ko-Kore-KR" b="1" dirty="0"/>
                  <a:t> bit</a:t>
                </a:r>
                <a:r>
                  <a:rPr kumimoji="1" lang="ko-Kore-KR" altLang="en-US" b="1" dirty="0"/>
                  <a:t>가 </a:t>
                </a:r>
                <a:r>
                  <a:rPr kumimoji="1" lang="en-US" altLang="ko-Kore-KR" b="1" dirty="0"/>
                  <a:t>0</a:t>
                </a:r>
                <a:r>
                  <a:rPr kumimoji="1" lang="ko-Kore-KR" altLang="en-US" b="1" dirty="0"/>
                  <a:t>으로 구성되는 </a:t>
                </a:r>
                <a:r>
                  <a:rPr kumimoji="1" lang="en-US" altLang="ko-Kore-KR" b="1" dirty="0"/>
                  <a:t>input-output </a:t>
                </a:r>
                <a:r>
                  <a:rPr kumimoji="1" lang="ko-Kore-KR" altLang="en-US" b="1" dirty="0"/>
                  <a:t>쌍</a:t>
                </a:r>
                <a:endParaRPr kumimoji="1" lang="en-US" altLang="ko-Kore-KR" b="1" dirty="0"/>
              </a:p>
              <a:p>
                <a:r>
                  <a:rPr kumimoji="1" lang="en-US" altLang="ko-Kore-KR" b="1" dirty="0"/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kumimoji="1" lang="en-US" altLang="ko-Kore-KR" b="1" dirty="0"/>
                  <a:t> </a:t>
                </a:r>
                <a:r>
                  <a:rPr kumimoji="1" lang="ko-Kore-KR" altLang="en-US" b="1" dirty="0"/>
                  <a:t>들로 구성되는 </a:t>
                </a:r>
                <a:r>
                  <a:rPr kumimoji="1" lang="en-US" altLang="ko-Kore-KR" b="1" dirty="0"/>
                  <a:t>List </a:t>
                </a:r>
                <a14:m>
                  <m:oMath xmlns:m="http://schemas.openxmlformats.org/officeDocument/2006/math">
                    <m:r>
                      <a:rPr kumimoji="1" lang="en-US" altLang="ko-Kore-KR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kumimoji="1" lang="ko-Kore-KR" altLang="en-US" b="1" dirty="0"/>
                  <a:t> 을 구성</a:t>
                </a:r>
                <a:r>
                  <a:rPr kumimoji="1" lang="en-US" altLang="ko-Kore-KR" b="1" dirty="0"/>
                  <a:t>, List</a:t>
                </a:r>
                <a:r>
                  <a:rPr kumimoji="1" lang="ko-Kore-KR" altLang="en-US" b="1" dirty="0"/>
                  <a:t> 크기는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</a:t>
                </a:r>
                <a:r>
                  <a:rPr kumimoji="1" lang="en-US" altLang="ko-Kore-KR" b="1" dirty="0">
                    <a:sym typeface="Wingdings" pitchFamily="2" charset="2"/>
                  </a:rPr>
                  <a:t> Grover</a:t>
                </a:r>
                <a:r>
                  <a:rPr kumimoji="1" lang="ko-Kore-KR" altLang="en-US" b="1" dirty="0">
                    <a:sym typeface="Wingdings" pitchFamily="2" charset="2"/>
                  </a:rPr>
                  <a:t>를 사용하면 </a:t>
                </a:r>
                <a:r>
                  <a:rPr kumimoji="1" lang="en-US" altLang="ko-Kore-KR" b="1" dirty="0">
                    <a:sym typeface="Wingdings" pitchFamily="2" charset="2"/>
                  </a:rPr>
                  <a:t>list</a:t>
                </a:r>
                <a:r>
                  <a:rPr kumimoji="1" lang="ko-Kore-KR" altLang="en-US" b="1" dirty="0">
                    <a:sym typeface="Wingdings" pitchFamily="2" charset="2"/>
                  </a:rPr>
                  <a:t>를 채우는</a:t>
                </a:r>
                <a:r>
                  <a:rPr kumimoji="1" lang="en-US" altLang="ko-Kore-KR" b="1" dirty="0">
                    <a:sym typeface="Wingdings" pitchFamily="2" charset="2"/>
                  </a:rPr>
                  <a:t> </a:t>
                </a:r>
                <a:r>
                  <a:rPr kumimoji="1" lang="en-US" altLang="ko-KR" b="1" dirty="0">
                    <a:sym typeface="Wingdings" pitchFamily="2" charset="2"/>
                  </a:rPr>
                  <a:t>complexity</a:t>
                </a:r>
                <a:r>
                  <a:rPr kumimoji="1" lang="ko-KR" altLang="en-US" b="1" dirty="0">
                    <a:sym typeface="Wingdings" pitchFamily="2" charset="2"/>
                  </a:rPr>
                  <a:t>가</a:t>
                </a:r>
                <a:r>
                  <a:rPr kumimoji="1" lang="en-US" altLang="ko-KR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ko-Kore-KR" altLang="en-US" b="1" dirty="0"/>
                  <a:t> 로 감소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77D61-CC86-FBEC-AEB0-EF9EEF23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41" y="2479964"/>
                <a:ext cx="11676145" cy="957313"/>
              </a:xfrm>
              <a:prstGeom prst="rect">
                <a:avLst/>
              </a:prstGeom>
              <a:blipFill>
                <a:blip r:embed="rId3"/>
                <a:stretch>
                  <a:fillRect l="-435" t="-3947" b="-657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6B16D972-F8A2-51E0-B8C3-CB808E7AE7A8}"/>
              </a:ext>
            </a:extLst>
          </p:cNvPr>
          <p:cNvSpPr/>
          <p:nvPr/>
        </p:nvSpPr>
        <p:spPr>
          <a:xfrm>
            <a:off x="3546064" y="4408316"/>
            <a:ext cx="550450" cy="3387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8C446-0B70-3533-54C0-DB6B076A94D8}"/>
              </a:ext>
            </a:extLst>
          </p:cNvPr>
          <p:cNvSpPr txBox="1"/>
          <p:nvPr/>
        </p:nvSpPr>
        <p:spPr>
          <a:xfrm>
            <a:off x="2443347" y="4932284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rgbClr val="C00000"/>
                </a:solidFill>
              </a:rPr>
              <a:t>첫 </a:t>
            </a:r>
            <a:r>
              <a:rPr kumimoji="1" lang="en-US" altLang="ko-Kore-KR" b="1" dirty="0">
                <a:solidFill>
                  <a:srgbClr val="C00000"/>
                </a:solidFill>
              </a:rPr>
              <a:t>Phase 1</a:t>
            </a:r>
            <a:r>
              <a:rPr kumimoji="1" lang="ko-Kore-KR" altLang="en-US" b="1" dirty="0">
                <a:solidFill>
                  <a:srgbClr val="C00000"/>
                </a:solidFill>
              </a:rPr>
              <a:t>에 대한 복잡도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6B1E4-1763-8D29-7AF6-64A9101CB02B}"/>
                  </a:ext>
                </a:extLst>
              </p:cNvPr>
              <p:cNvSpPr txBox="1"/>
              <p:nvPr/>
            </p:nvSpPr>
            <p:spPr>
              <a:xfrm>
                <a:off x="8401427" y="5901267"/>
                <a:ext cx="113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/5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6B1E4-1763-8D29-7AF6-64A9101CB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427" y="5901267"/>
                <a:ext cx="113685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BD6133-607D-0A79-51FD-50C3102F2FD3}"/>
                  </a:ext>
                </a:extLst>
              </p:cNvPr>
              <p:cNvSpPr txBox="1"/>
              <p:nvPr/>
            </p:nvSpPr>
            <p:spPr>
              <a:xfrm>
                <a:off x="5826550" y="6202569"/>
                <a:ext cx="6320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/5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BD6133-607D-0A79-51FD-50C3102F2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0" y="6202569"/>
                <a:ext cx="632090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1585502-F708-F077-508F-C20306D214DB}"/>
              </a:ext>
            </a:extLst>
          </p:cNvPr>
          <p:cNvSpPr txBox="1"/>
          <p:nvPr/>
        </p:nvSpPr>
        <p:spPr>
          <a:xfrm>
            <a:off x="8253617" y="5599965"/>
            <a:ext cx="155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# Optimal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913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886A411-7FEB-1AEC-672A-703F7C79DF0D}"/>
              </a:ext>
            </a:extLst>
          </p:cNvPr>
          <p:cNvSpPr txBox="1"/>
          <p:nvPr/>
        </p:nvSpPr>
        <p:spPr>
          <a:xfrm>
            <a:off x="90310" y="1263237"/>
            <a:ext cx="124629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ore-KR" altLang="en-US" sz="2400" dirty="0"/>
              <a:t>크게 </a:t>
            </a:r>
            <a:r>
              <a:rPr kumimoji="1" lang="en-US" altLang="ko-Kore-KR" sz="2400" dirty="0"/>
              <a:t>2 </a:t>
            </a:r>
            <a:r>
              <a:rPr kumimoji="1" lang="ko-Kore-KR" altLang="en-US" sz="2400" dirty="0"/>
              <a:t>가지 단계로 구성됨</a:t>
            </a:r>
            <a:endParaRPr kumimoji="1" lang="en-US" altLang="ko-Kore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ko-KR" sz="2200" b="1" dirty="0"/>
              <a:t>List </a:t>
            </a:r>
            <a:r>
              <a:rPr kumimoji="1" lang="ko-KR" altLang="en-US" sz="2200" b="1" dirty="0"/>
              <a:t>구성</a:t>
            </a:r>
            <a:r>
              <a:rPr kumimoji="1" lang="en-US" altLang="ko-KR" sz="2200" b="1" dirty="0"/>
              <a:t> </a:t>
            </a:r>
            <a:r>
              <a:rPr kumimoji="1" lang="ko-KR" altLang="en-US" sz="2200" dirty="0"/>
              <a:t>그리고 </a:t>
            </a:r>
            <a:r>
              <a:rPr kumimoji="1" lang="en-US" altLang="ko-KR" sz="2200" b="1" dirty="0"/>
              <a:t>Quantum Amplitude Amplification (QAA)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알고리즘을 사용한 </a:t>
            </a:r>
            <a:r>
              <a:rPr kumimoji="1" lang="en-US" altLang="ko-KR" sz="2200" dirty="0"/>
              <a:t>collision search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77D61-CC86-FBEC-AEB0-EF9EEF235755}"/>
                  </a:ext>
                </a:extLst>
              </p:cNvPr>
              <p:cNvSpPr txBox="1"/>
              <p:nvPr/>
            </p:nvSpPr>
            <p:spPr>
              <a:xfrm>
                <a:off x="562341" y="2479964"/>
                <a:ext cx="7894405" cy="1507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b="1" dirty="0"/>
                  <a:t>Phase </a:t>
                </a:r>
                <a:r>
                  <a:rPr kumimoji="1" lang="en-US" altLang="ko-KR" b="1" dirty="0"/>
                  <a:t>2</a:t>
                </a:r>
                <a:r>
                  <a:rPr kumimoji="1" lang="en-US" altLang="ko-Kore-KR" b="1" dirty="0"/>
                  <a:t>.     </a:t>
                </a:r>
              </a:p>
              <a:p>
                <a:r>
                  <a:rPr kumimoji="1" lang="en-US" altLang="ko-Kore-KR" b="1" dirty="0"/>
                  <a:t>    </a:t>
                </a:r>
                <a:r>
                  <a:rPr kumimoji="1" lang="ko-Kore-KR" altLang="en-US" b="1" dirty="0"/>
                  <a:t> </a:t>
                </a:r>
                <a:r>
                  <a:rPr kumimoji="1" lang="en-US" altLang="ko-Kore-KR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kumimoji="1" lang="en-US" altLang="ko-KR" b="1" dirty="0"/>
                  <a:t>(x, H(x))</a:t>
                </a:r>
                <a:r>
                  <a:rPr kumimoji="1" lang="en-US" altLang="ko-Kore-KR" b="1" dirty="0"/>
                  <a:t> </a:t>
                </a:r>
                <a:r>
                  <a:rPr kumimoji="1" lang="ko-Kore-KR" altLang="en-US" b="1" dirty="0"/>
                  <a:t>에대한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endParaRPr kumimoji="1" lang="en-US" altLang="ko-Kore-KR" b="1" dirty="0"/>
              </a:p>
              <a:p>
                <a:r>
                  <a:rPr kumimoji="1" lang="en-US" altLang="ko-Kore-KR" b="1" dirty="0"/>
                  <a:t>	(x</a:t>
                </a:r>
                <a:r>
                  <a:rPr kumimoji="1" lang="en-US" altLang="ko-KR" b="1" dirty="0"/>
                  <a:t>’</a:t>
                </a:r>
                <a:r>
                  <a:rPr kumimoji="1" lang="en-US" altLang="ko-Kore-KR" b="1" dirty="0"/>
                  <a:t>, H(x</a:t>
                </a:r>
                <a:r>
                  <a:rPr kumimoji="1" lang="en-US" altLang="ko-KR" b="1" dirty="0"/>
                  <a:t>’</a:t>
                </a:r>
                <a:r>
                  <a:rPr kumimoji="1" lang="en-US" altLang="ko-Kore-KR" b="1" dirty="0"/>
                  <a:t>)</a:t>
                </a:r>
                <a:r>
                  <a:rPr kumimoji="1" lang="en-US" altLang="ko-KR" b="1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-US" altLang="ko-KR" b="1" dirty="0"/>
                  <a:t> L </a:t>
                </a:r>
                <a:r>
                  <a:rPr kumimoji="1" lang="ko-KR" altLang="en-US" b="1" dirty="0"/>
                  <a:t>이며</a:t>
                </a:r>
                <a:r>
                  <a:rPr kumimoji="1" lang="en-US" altLang="ko-KR" b="1" dirty="0"/>
                  <a:t>,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H(x) = H(x’) </a:t>
                </a:r>
                <a:r>
                  <a:rPr kumimoji="1" lang="ko-KR" altLang="en-US" b="1" dirty="0"/>
                  <a:t>을 찾는 경우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kumimoji="1" lang="en-US" altLang="ko-Kore-KR" b="1" dirty="0"/>
                  <a:t>=1</a:t>
                </a:r>
                <a:r>
                  <a:rPr kumimoji="1" lang="ko-Kore-KR" altLang="en-US" b="1" dirty="0"/>
                  <a:t>을 반환</a:t>
                </a:r>
                <a:r>
                  <a:rPr kumimoji="1" lang="en-US" altLang="ko-KR" b="1" dirty="0"/>
                  <a:t> </a:t>
                </a:r>
                <a:r>
                  <a:rPr kumimoji="1" lang="ko-KR" altLang="en-US" b="1" dirty="0"/>
                  <a:t>아닌 경우 </a:t>
                </a:r>
                <a:r>
                  <a:rPr kumimoji="1" lang="en-US" altLang="ko-KR" b="1" dirty="0"/>
                  <a:t>0</a:t>
                </a:r>
              </a:p>
              <a:p>
                <a:r>
                  <a:rPr kumimoji="1" lang="en-US" altLang="ko-Kore-KR" b="1" dirty="0"/>
                  <a:t>	</a:t>
                </a:r>
                <a:r>
                  <a:rPr kumimoji="1" lang="en-US" altLang="ko-KR" b="1" dirty="0"/>
                  <a:t>1</a:t>
                </a:r>
                <a:r>
                  <a:rPr kumimoji="1" lang="ko-KR" altLang="en-US" b="1" dirty="0"/>
                  <a:t>인 경우</a:t>
                </a:r>
                <a:r>
                  <a:rPr kumimoji="1" lang="en-US" altLang="ko-KR" b="1" dirty="0"/>
                  <a:t>, (</a:t>
                </a:r>
                <a:r>
                  <a:rPr kumimoji="1" lang="en-US" altLang="ko-Kore-KR" b="1" dirty="0"/>
                  <a:t>x</a:t>
                </a:r>
                <a:r>
                  <a:rPr kumimoji="1" lang="en-US" altLang="ko-KR" b="1" dirty="0"/>
                  <a:t> , H(x)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kumimoji="1" lang="en-US" altLang="ko-Kore-KR" b="1" dirty="0"/>
                  <a:t> L </a:t>
                </a:r>
                <a:r>
                  <a:rPr kumimoji="1" lang="ko-Kore-KR" altLang="en-US" b="1" dirty="0"/>
                  <a:t>이지만 </a:t>
                </a:r>
                <a:r>
                  <a:rPr kumimoji="1" lang="en-US" altLang="ko-Kore-KR" b="1" dirty="0"/>
                  <a:t>H</a:t>
                </a:r>
                <a:r>
                  <a:rPr kumimoji="1" lang="en-US" altLang="ko-KR" b="1" dirty="0"/>
                  <a:t>(x) = H(x’) </a:t>
                </a:r>
                <a:r>
                  <a:rPr kumimoji="1" lang="ko-KR" altLang="en-US" b="1" dirty="0"/>
                  <a:t>의 확률이 높음 </a:t>
                </a:r>
                <a:r>
                  <a:rPr kumimoji="1" lang="en-US" altLang="ko-KR" b="1" dirty="0">
                    <a:sym typeface="Wingdings" pitchFamily="2" charset="2"/>
                  </a:rPr>
                  <a:t> Collision</a:t>
                </a:r>
                <a:endParaRPr kumimoji="1" lang="en-US" altLang="ko-Kore-KR" b="1" dirty="0"/>
              </a:p>
              <a:p>
                <a:r>
                  <a:rPr kumimoji="1" lang="en-US" altLang="ko-Kore-KR" b="1" dirty="0"/>
                  <a:t>       </a:t>
                </a:r>
                <a:endParaRPr kumimoji="1" lang="ko-Kore-KR" alt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77D61-CC86-FBEC-AEB0-EF9EEF23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41" y="2479964"/>
                <a:ext cx="7894405" cy="1507849"/>
              </a:xfrm>
              <a:prstGeom prst="rect">
                <a:avLst/>
              </a:prstGeom>
              <a:blipFill>
                <a:blip r:embed="rId2"/>
                <a:stretch>
                  <a:fillRect l="-643" t="-25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E754402-C3D2-FDB8-5925-7B9D3EC4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0" y="3872403"/>
            <a:ext cx="7772400" cy="2285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9F800-BE2F-53E6-36CF-00161F529F29}"/>
              </a:ext>
            </a:extLst>
          </p:cNvPr>
          <p:cNvSpPr txBox="1"/>
          <p:nvPr/>
        </p:nvSpPr>
        <p:spPr>
          <a:xfrm>
            <a:off x="8456746" y="3175465"/>
            <a:ext cx="214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kumimoji="1" lang="ko-Kore-KR" altLang="en-US" b="1" dirty="0">
                <a:solidFill>
                  <a:srgbClr val="C00000"/>
                </a:solidFill>
                <a:sym typeface="Wingdings" pitchFamily="2" charset="2"/>
              </a:rPr>
              <a:t>이걸 </a:t>
            </a:r>
            <a:r>
              <a:rPr kumimoji="1" lang="en-US" altLang="ko-Kore-KR" b="1" dirty="0">
                <a:solidFill>
                  <a:srgbClr val="C00000"/>
                </a:solidFill>
                <a:sym typeface="Wingdings" pitchFamily="2" charset="2"/>
              </a:rPr>
              <a:t>QAA</a:t>
            </a:r>
            <a:r>
              <a:rPr kumimoji="1" lang="ko-Kore-KR" altLang="en-US" b="1" dirty="0">
                <a:solidFill>
                  <a:srgbClr val="C00000"/>
                </a:solidFill>
                <a:sym typeface="Wingdings" pitchFamily="2" charset="2"/>
              </a:rPr>
              <a:t>로 찾음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2082C0-8BB6-96EC-4CF6-CDE22DE4CCC5}"/>
              </a:ext>
            </a:extLst>
          </p:cNvPr>
          <p:cNvSpPr/>
          <p:nvPr/>
        </p:nvSpPr>
        <p:spPr>
          <a:xfrm>
            <a:off x="5549585" y="4741724"/>
            <a:ext cx="1517039" cy="3444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48EDB5-85D0-A254-11B1-65888A615888}"/>
              </a:ext>
            </a:extLst>
          </p:cNvPr>
          <p:cNvSpPr/>
          <p:nvPr/>
        </p:nvSpPr>
        <p:spPr>
          <a:xfrm>
            <a:off x="5222590" y="5593289"/>
            <a:ext cx="512385" cy="3444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760BFE-5E96-8A2F-CB87-7E224DD01856}"/>
                  </a:ext>
                </a:extLst>
              </p:cNvPr>
              <p:cNvSpPr txBox="1"/>
              <p:nvPr/>
            </p:nvSpPr>
            <p:spPr>
              <a:xfrm>
                <a:off x="9627708" y="4741724"/>
                <a:ext cx="902747" cy="500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ko-Kore-K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ore-K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US" altLang="ko-K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ko-Kore-KR" alt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760BFE-5E96-8A2F-CB87-7E224DD01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708" y="4741724"/>
                <a:ext cx="902747" cy="5009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F25CB36-8FC9-C3D9-88B1-2277B6BFBA7F}"/>
              </a:ext>
            </a:extLst>
          </p:cNvPr>
          <p:cNvSpPr txBox="1"/>
          <p:nvPr/>
        </p:nvSpPr>
        <p:spPr>
          <a:xfrm>
            <a:off x="8806649" y="483052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2 </a:t>
            </a:r>
            <a:r>
              <a:rPr kumimoji="1" lang="en-US" altLang="ko-KR" b="1" dirty="0"/>
              <a:t>+ </a:t>
            </a:r>
            <a:r>
              <a:rPr kumimoji="1" lang="en-US" altLang="ko-Kore-KR" b="1" dirty="0"/>
              <a:t>3 </a:t>
            </a:r>
            <a:r>
              <a:rPr kumimoji="1" lang="ko-Kore-KR" altLang="en-US" b="1" dirty="0"/>
              <a:t>을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22A8E-E445-5FDC-3A05-7C894DA1E354}"/>
              </a:ext>
            </a:extLst>
          </p:cNvPr>
          <p:cNvSpPr txBox="1"/>
          <p:nvPr/>
        </p:nvSpPr>
        <p:spPr>
          <a:xfrm>
            <a:off x="10357759" y="483052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accent2"/>
                </a:solidFill>
              </a:rPr>
              <a:t>번 반복</a:t>
            </a:r>
          </a:p>
        </p:txBody>
      </p:sp>
    </p:spTree>
    <p:extLst>
      <p:ext uri="{BB962C8B-B14F-4D97-AF65-F5344CB8AC3E}">
        <p14:creationId xmlns:p14="http://schemas.microsoft.com/office/powerpoint/2010/main" val="320628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8AB21A-2E22-C561-797A-55CD9373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614813"/>
            <a:ext cx="6423471" cy="95831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77D61-CC86-FBEC-AEB0-EF9EEF235755}"/>
                  </a:ext>
                </a:extLst>
              </p:cNvPr>
              <p:cNvSpPr txBox="1"/>
              <p:nvPr/>
            </p:nvSpPr>
            <p:spPr>
              <a:xfrm>
                <a:off x="216112" y="1156234"/>
                <a:ext cx="12421542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b="1" dirty="0"/>
                  <a:t>Phase 1.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kumimoji="1" lang="en-US" altLang="ko-Kore-KR" b="1" dirty="0"/>
                  <a:t> </a:t>
                </a:r>
                <a:r>
                  <a:rPr kumimoji="1" lang="ko-Kore-KR" altLang="en-US" b="1" dirty="0"/>
                  <a:t>들로 구성되는 </a:t>
                </a:r>
                <a:r>
                  <a:rPr kumimoji="1" lang="en-US" altLang="ko-Kore-KR" b="1" dirty="0"/>
                  <a:t>List </a:t>
                </a:r>
                <a14:m>
                  <m:oMath xmlns:m="http://schemas.openxmlformats.org/officeDocument/2006/math">
                    <m:r>
                      <a:rPr kumimoji="1" lang="en-US" altLang="ko-Kore-KR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kumimoji="1" lang="ko-Kore-KR" altLang="en-US" b="1" dirty="0"/>
                  <a:t> 을 구성</a:t>
                </a:r>
                <a:r>
                  <a:rPr kumimoji="1" lang="en-US" altLang="ko-Kore-KR" b="1" dirty="0"/>
                  <a:t>, List</a:t>
                </a:r>
                <a:r>
                  <a:rPr kumimoji="1" lang="ko-Kore-KR" altLang="en-US" b="1" dirty="0"/>
                  <a:t> 크기는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</a:t>
                </a:r>
                <a:r>
                  <a:rPr kumimoji="1" lang="en-US" altLang="ko-Kore-KR" b="1" dirty="0">
                    <a:sym typeface="Wingdings" pitchFamily="2" charset="2"/>
                  </a:rPr>
                  <a:t> Grover</a:t>
                </a:r>
                <a:r>
                  <a:rPr kumimoji="1" lang="ko-Kore-KR" altLang="en-US" b="1" dirty="0">
                    <a:sym typeface="Wingdings" pitchFamily="2" charset="2"/>
                  </a:rPr>
                  <a:t>를 사용하면 </a:t>
                </a:r>
                <a:r>
                  <a:rPr kumimoji="1" lang="en-US" altLang="ko-Kore-KR" b="1" dirty="0">
                    <a:sym typeface="Wingdings" pitchFamily="2" charset="2"/>
                  </a:rPr>
                  <a:t>list</a:t>
                </a:r>
                <a:r>
                  <a:rPr kumimoji="1" lang="ko-Kore-KR" altLang="en-US" b="1" dirty="0">
                    <a:sym typeface="Wingdings" pitchFamily="2" charset="2"/>
                  </a:rPr>
                  <a:t>를 채우는</a:t>
                </a:r>
                <a:r>
                  <a:rPr kumimoji="1" lang="en-US" altLang="ko-Kore-KR" b="1" dirty="0">
                    <a:sym typeface="Wingdings" pitchFamily="2" charset="2"/>
                  </a:rPr>
                  <a:t> </a:t>
                </a:r>
                <a:r>
                  <a:rPr kumimoji="1" lang="en-US" altLang="ko-KR" b="1" dirty="0">
                    <a:sym typeface="Wingdings" pitchFamily="2" charset="2"/>
                  </a:rPr>
                  <a:t>complexity</a:t>
                </a:r>
                <a:r>
                  <a:rPr kumimoji="1" lang="ko-KR" altLang="en-US" b="1" dirty="0">
                    <a:sym typeface="Wingdings" pitchFamily="2" charset="2"/>
                  </a:rPr>
                  <a:t>가</a:t>
                </a:r>
                <a:r>
                  <a:rPr kumimoji="1" lang="en-US" altLang="ko-KR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ko-Kore-KR" altLang="en-US" b="1" dirty="0"/>
                  <a:t> 로 감소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277D61-CC86-FBEC-AEB0-EF9EEF23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2" y="1156234"/>
                <a:ext cx="12421542" cy="379656"/>
              </a:xfrm>
              <a:prstGeom prst="rect">
                <a:avLst/>
              </a:prstGeom>
              <a:blipFill>
                <a:blip r:embed="rId3"/>
                <a:stretch>
                  <a:fillRect l="-408" t="-10000" b="-3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6B16D972-F8A2-51E0-B8C3-CB808E7AE7A8}"/>
              </a:ext>
            </a:extLst>
          </p:cNvPr>
          <p:cNvSpPr/>
          <p:nvPr/>
        </p:nvSpPr>
        <p:spPr>
          <a:xfrm>
            <a:off x="2317382" y="2304123"/>
            <a:ext cx="454917" cy="2799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074389-3D64-840B-DDF5-9DC4A036E1A3}"/>
                  </a:ext>
                </a:extLst>
              </p:cNvPr>
              <p:cNvSpPr txBox="1"/>
              <p:nvPr/>
            </p:nvSpPr>
            <p:spPr>
              <a:xfrm>
                <a:off x="216112" y="2923609"/>
                <a:ext cx="7901522" cy="1230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b="1" dirty="0"/>
                  <a:t>Phase </a:t>
                </a:r>
                <a:r>
                  <a:rPr kumimoji="1" lang="en-US" altLang="ko-KR" b="1" dirty="0"/>
                  <a:t>2</a:t>
                </a:r>
                <a:r>
                  <a:rPr kumimoji="1" lang="en-US" altLang="ko-Kore-KR" b="1" dirty="0"/>
                  <a:t>.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kumimoji="1" lang="en-US" altLang="ko-KR" b="1" dirty="0"/>
                  <a:t>(x, H(x))</a:t>
                </a:r>
                <a:r>
                  <a:rPr kumimoji="1" lang="en-US" altLang="ko-Kore-KR" b="1" dirty="0"/>
                  <a:t> </a:t>
                </a:r>
                <a:r>
                  <a:rPr kumimoji="1" lang="ko-Kore-KR" altLang="en-US" b="1" dirty="0"/>
                  <a:t>에대한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endParaRPr kumimoji="1" lang="en-US" altLang="ko-Kore-KR" b="1" dirty="0"/>
              </a:p>
              <a:p>
                <a:r>
                  <a:rPr kumimoji="1" lang="en-US" altLang="ko-Kore-KR" b="1" dirty="0"/>
                  <a:t>	(x</a:t>
                </a:r>
                <a:r>
                  <a:rPr kumimoji="1" lang="en-US" altLang="ko-KR" b="1" dirty="0"/>
                  <a:t>’</a:t>
                </a:r>
                <a:r>
                  <a:rPr kumimoji="1" lang="en-US" altLang="ko-Kore-KR" b="1" dirty="0"/>
                  <a:t>, H(x</a:t>
                </a:r>
                <a:r>
                  <a:rPr kumimoji="1" lang="en-US" altLang="ko-KR" b="1" dirty="0"/>
                  <a:t>’</a:t>
                </a:r>
                <a:r>
                  <a:rPr kumimoji="1" lang="en-US" altLang="ko-Kore-KR" b="1" dirty="0"/>
                  <a:t>)</a:t>
                </a:r>
                <a:r>
                  <a:rPr kumimoji="1" lang="en-US" altLang="ko-KR" b="1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-US" altLang="ko-KR" b="1" dirty="0"/>
                  <a:t> L </a:t>
                </a:r>
                <a:r>
                  <a:rPr kumimoji="1" lang="ko-KR" altLang="en-US" b="1" dirty="0"/>
                  <a:t>이며</a:t>
                </a:r>
                <a:r>
                  <a:rPr kumimoji="1" lang="en-US" altLang="ko-KR" b="1" dirty="0"/>
                  <a:t>,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H(x) = H(x’) </a:t>
                </a:r>
                <a:r>
                  <a:rPr kumimoji="1" lang="ko-KR" altLang="en-US" b="1" dirty="0"/>
                  <a:t>을 찾는 경우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bSup>
                  </m:oMath>
                </a14:m>
                <a:r>
                  <a:rPr kumimoji="1" lang="en-US" altLang="ko-Kore-KR" b="1" dirty="0"/>
                  <a:t>=1</a:t>
                </a:r>
                <a:r>
                  <a:rPr kumimoji="1" lang="ko-Kore-KR" altLang="en-US" b="1" dirty="0"/>
                  <a:t>을 반환</a:t>
                </a:r>
                <a:r>
                  <a:rPr kumimoji="1" lang="en-US" altLang="ko-KR" b="1" dirty="0"/>
                  <a:t> </a:t>
                </a:r>
                <a:r>
                  <a:rPr kumimoji="1" lang="ko-KR" altLang="en-US" b="1" dirty="0"/>
                  <a:t>아닌 경우 </a:t>
                </a:r>
                <a:r>
                  <a:rPr kumimoji="1" lang="en-US" altLang="ko-KR" b="1" dirty="0"/>
                  <a:t>0</a:t>
                </a:r>
              </a:p>
              <a:p>
                <a:r>
                  <a:rPr kumimoji="1" lang="en-US" altLang="ko-Kore-KR" b="1" dirty="0"/>
                  <a:t>	</a:t>
                </a:r>
                <a:r>
                  <a:rPr kumimoji="1" lang="en-US" altLang="ko-KR" b="1" dirty="0"/>
                  <a:t>1</a:t>
                </a:r>
                <a:r>
                  <a:rPr kumimoji="1" lang="ko-KR" altLang="en-US" b="1" dirty="0"/>
                  <a:t>인 경우</a:t>
                </a:r>
                <a:r>
                  <a:rPr kumimoji="1" lang="en-US" altLang="ko-KR" b="1" dirty="0"/>
                  <a:t>, (</a:t>
                </a:r>
                <a:r>
                  <a:rPr kumimoji="1" lang="en-US" altLang="ko-Kore-KR" b="1" dirty="0"/>
                  <a:t>x</a:t>
                </a:r>
                <a:r>
                  <a:rPr kumimoji="1" lang="en-US" altLang="ko-KR" b="1" dirty="0"/>
                  <a:t> , H(x)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kumimoji="1" lang="en-US" altLang="ko-Kore-KR" b="1" dirty="0"/>
                  <a:t> L </a:t>
                </a:r>
                <a:r>
                  <a:rPr kumimoji="1" lang="ko-Kore-KR" altLang="en-US" b="1" dirty="0"/>
                  <a:t>이지만 </a:t>
                </a:r>
                <a:r>
                  <a:rPr kumimoji="1" lang="en-US" altLang="ko-Kore-KR" b="1" dirty="0"/>
                  <a:t>H</a:t>
                </a:r>
                <a:r>
                  <a:rPr kumimoji="1" lang="en-US" altLang="ko-KR" b="1" dirty="0"/>
                  <a:t>(x) = H(x’) </a:t>
                </a:r>
                <a:r>
                  <a:rPr kumimoji="1" lang="ko-KR" altLang="en-US" b="1" dirty="0"/>
                  <a:t>의 확률이 높음 </a:t>
                </a:r>
                <a:r>
                  <a:rPr kumimoji="1" lang="en-US" altLang="ko-KR" b="1" dirty="0">
                    <a:sym typeface="Wingdings" pitchFamily="2" charset="2"/>
                  </a:rPr>
                  <a:t> Collision</a:t>
                </a:r>
                <a:endParaRPr kumimoji="1" lang="en-US" altLang="ko-Kore-KR" b="1" dirty="0"/>
              </a:p>
              <a:p>
                <a:r>
                  <a:rPr kumimoji="1" lang="en-US" altLang="ko-Kore-KR" b="1" dirty="0"/>
                  <a:t>       </a:t>
                </a:r>
                <a:endParaRPr kumimoji="1" lang="ko-Kore-KR" altLang="en-US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074389-3D64-840B-DDF5-9DC4A036E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12" y="2923609"/>
                <a:ext cx="7901522" cy="1230850"/>
              </a:xfrm>
              <a:prstGeom prst="rect">
                <a:avLst/>
              </a:prstGeom>
              <a:blipFill>
                <a:blip r:embed="rId4"/>
                <a:stretch>
                  <a:fillRect l="-641" t="-20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30F44B5-57B1-1A6E-6D39-215F8B098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49" y="3981549"/>
            <a:ext cx="5308654" cy="1561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22829C-B9E7-4911-2F44-96B66594F242}"/>
              </a:ext>
            </a:extLst>
          </p:cNvPr>
          <p:cNvSpPr txBox="1"/>
          <p:nvPr/>
        </p:nvSpPr>
        <p:spPr>
          <a:xfrm>
            <a:off x="8117634" y="3354368"/>
            <a:ext cx="214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ym typeface="Wingdings" pitchFamily="2" charset="2"/>
              </a:rPr>
              <a:t> </a:t>
            </a:r>
            <a:r>
              <a:rPr kumimoji="1" lang="ko-Kore-KR" altLang="en-US" b="1" dirty="0">
                <a:sym typeface="Wingdings" pitchFamily="2" charset="2"/>
              </a:rPr>
              <a:t>이걸 </a:t>
            </a:r>
            <a:r>
              <a:rPr kumimoji="1" lang="en-US" altLang="ko-Kore-KR" b="1" dirty="0">
                <a:sym typeface="Wingdings" pitchFamily="2" charset="2"/>
              </a:rPr>
              <a:t>QAA</a:t>
            </a:r>
            <a:r>
              <a:rPr kumimoji="1" lang="ko-Kore-KR" altLang="en-US" b="1" dirty="0">
                <a:sym typeface="Wingdings" pitchFamily="2" charset="2"/>
              </a:rPr>
              <a:t>로 찾음</a:t>
            </a:r>
            <a:endParaRPr kumimoji="1" lang="ko-Kore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7992A8-3D9F-38BD-C504-7F59FFC6DBE1}"/>
              </a:ext>
            </a:extLst>
          </p:cNvPr>
          <p:cNvSpPr/>
          <p:nvPr/>
        </p:nvSpPr>
        <p:spPr>
          <a:xfrm>
            <a:off x="3757851" y="4566968"/>
            <a:ext cx="1089357" cy="2588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8F1464-7F85-6D65-B736-01F59C1324A3}"/>
              </a:ext>
            </a:extLst>
          </p:cNvPr>
          <p:cNvSpPr/>
          <p:nvPr/>
        </p:nvSpPr>
        <p:spPr>
          <a:xfrm>
            <a:off x="3529857" y="5149103"/>
            <a:ext cx="384963" cy="2139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5EE521-2D91-1189-A30B-EDC082211F4E}"/>
                  </a:ext>
                </a:extLst>
              </p:cNvPr>
              <p:cNvSpPr txBox="1"/>
              <p:nvPr/>
            </p:nvSpPr>
            <p:spPr>
              <a:xfrm>
                <a:off x="6815433" y="4504942"/>
                <a:ext cx="902747" cy="500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ko-Kore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ore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1" lang="ko-Kore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5EE521-2D91-1189-A30B-EDC08221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433" y="4504942"/>
                <a:ext cx="902747" cy="5009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8905CD5-DFC6-E60B-7170-5572905493FD}"/>
              </a:ext>
            </a:extLst>
          </p:cNvPr>
          <p:cNvSpPr txBox="1"/>
          <p:nvPr/>
        </p:nvSpPr>
        <p:spPr>
          <a:xfrm>
            <a:off x="5994374" y="459374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2 </a:t>
            </a:r>
            <a:r>
              <a:rPr kumimoji="1" lang="en-US" altLang="ko-KR" b="1" dirty="0"/>
              <a:t>+ </a:t>
            </a:r>
            <a:r>
              <a:rPr kumimoji="1" lang="en-US" altLang="ko-Kore-KR" b="1" dirty="0"/>
              <a:t>3 </a:t>
            </a:r>
            <a:r>
              <a:rPr kumimoji="1" lang="ko-Kore-KR" altLang="en-US" b="1" dirty="0"/>
              <a:t>을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01497-98B6-7901-9803-B7329966F14C}"/>
              </a:ext>
            </a:extLst>
          </p:cNvPr>
          <p:cNvSpPr txBox="1"/>
          <p:nvPr/>
        </p:nvSpPr>
        <p:spPr>
          <a:xfrm>
            <a:off x="7545484" y="459374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번 반복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D8E7F-933A-C5B2-F27D-92EE09005477}"/>
              </a:ext>
            </a:extLst>
          </p:cNvPr>
          <p:cNvSpPr txBox="1"/>
          <p:nvPr/>
        </p:nvSpPr>
        <p:spPr>
          <a:xfrm>
            <a:off x="263095" y="6001713"/>
            <a:ext cx="8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Total: 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0135F22-7996-EA39-DED4-E9D9503A0A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935" y="5993953"/>
            <a:ext cx="3988470" cy="3770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08DE87-F62E-7A5F-1DE6-633DC712A677}"/>
                  </a:ext>
                </a:extLst>
              </p:cNvPr>
              <p:cNvSpPr txBox="1"/>
              <p:nvPr/>
            </p:nvSpPr>
            <p:spPr>
              <a:xfrm>
                <a:off x="8401427" y="5901267"/>
                <a:ext cx="113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/5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08DE87-F62E-7A5F-1DE6-633DC712A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427" y="5901267"/>
                <a:ext cx="113685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91EBBC-7B68-1618-295E-697EED9F57F2}"/>
                  </a:ext>
                </a:extLst>
              </p:cNvPr>
              <p:cNvSpPr txBox="1"/>
              <p:nvPr/>
            </p:nvSpPr>
            <p:spPr>
              <a:xfrm>
                <a:off x="5826550" y="6202569"/>
                <a:ext cx="6320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/5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91EBBC-7B68-1618-295E-697EED9F5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550" y="6202569"/>
                <a:ext cx="632090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F5D790B-E669-D87B-474D-65C5BFE8D1C3}"/>
              </a:ext>
            </a:extLst>
          </p:cNvPr>
          <p:cNvSpPr txBox="1"/>
          <p:nvPr/>
        </p:nvSpPr>
        <p:spPr>
          <a:xfrm>
            <a:off x="8253617" y="5599965"/>
            <a:ext cx="155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# Optimal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6C325F-017E-8718-EC57-E9228D31503E}"/>
              </a:ext>
            </a:extLst>
          </p:cNvPr>
          <p:cNvSpPr txBox="1"/>
          <p:nvPr/>
        </p:nvSpPr>
        <p:spPr>
          <a:xfrm>
            <a:off x="5264458" y="60190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0A5454-39D8-008A-C2A2-20809E9CAD9E}"/>
                  </a:ext>
                </a:extLst>
              </p:cNvPr>
              <p:cNvSpPr txBox="1"/>
              <p:nvPr/>
            </p:nvSpPr>
            <p:spPr>
              <a:xfrm>
                <a:off x="3003122" y="5982252"/>
                <a:ext cx="63209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𝑂</m:t>
                      </m:r>
                      <m:d>
                        <m:dPr>
                          <m:ctrlPr>
                            <a:rPr kumimoji="1" lang="en-US" altLang="ko-KR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  <m:r>
                                <a:rPr kumimoji="1" lang="en-US" altLang="ko-KR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𝑛</m:t>
                              </m:r>
                              <m:r>
                                <a:rPr kumimoji="1" lang="en-US" altLang="ko-KR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/5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ore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0A5454-39D8-008A-C2A2-20809E9CA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22" y="5982252"/>
                <a:ext cx="6320900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51793A0-51BB-C411-13FF-E8C73C9613F1}"/>
              </a:ext>
            </a:extLst>
          </p:cNvPr>
          <p:cNvSpPr txBox="1"/>
          <p:nvPr/>
        </p:nvSpPr>
        <p:spPr>
          <a:xfrm>
            <a:off x="4847208" y="2309659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classical memory</a:t>
            </a:r>
            <a:endParaRPr kumimoji="1" lang="ko-Kore-KR" altLang="en-US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E2872B-8E1B-B2E0-8421-7CEDD53E1B0F}"/>
              </a:ext>
            </a:extLst>
          </p:cNvPr>
          <p:cNvSpPr/>
          <p:nvPr/>
        </p:nvSpPr>
        <p:spPr>
          <a:xfrm>
            <a:off x="4847208" y="2100215"/>
            <a:ext cx="1147166" cy="279971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9577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A411-7FEB-1AEC-672A-703F7C79DF0D}"/>
              </a:ext>
            </a:extLst>
          </p:cNvPr>
          <p:cNvSpPr txBox="1"/>
          <p:nvPr/>
        </p:nvSpPr>
        <p:spPr>
          <a:xfrm>
            <a:off x="242052" y="1285815"/>
            <a:ext cx="11633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NIST</a:t>
            </a:r>
            <a:r>
              <a:rPr kumimoji="1" lang="ko-KR" altLang="en-US" sz="2400" dirty="0"/>
              <a:t>의</a:t>
            </a:r>
            <a:r>
              <a:rPr kumimoji="1" lang="en-US" altLang="ko-KR" sz="2400" dirty="0"/>
              <a:t> post-quantum security level</a:t>
            </a:r>
            <a:r>
              <a:rPr kumimoji="1" lang="ko-KR" altLang="en-US" sz="2400" dirty="0"/>
              <a:t>을 고려했을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ore-KR" sz="2400" b="1" dirty="0"/>
              <a:t>CNS </a:t>
            </a:r>
            <a:r>
              <a:rPr kumimoji="1" lang="ko-Kore-KR" altLang="en-US" sz="2400" b="1" dirty="0"/>
              <a:t>알고리즘</a:t>
            </a:r>
            <a:r>
              <a:rPr kumimoji="1" lang="en-US" altLang="ko-Kore-KR" sz="2400" b="1" dirty="0"/>
              <a:t> </a:t>
            </a:r>
            <a:r>
              <a:rPr kumimoji="1" lang="ko-Kore-KR" altLang="en-US" sz="2400" b="1" dirty="0"/>
              <a:t>복잡도</a:t>
            </a:r>
            <a:endParaRPr kumimoji="1" lang="en-US" altLang="ko-Kore-KR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ko-Kore-KR" altLang="en-US" sz="2400" b="1" dirty="0">
                <a:solidFill>
                  <a:srgbClr val="C00000"/>
                </a:solidFill>
              </a:rPr>
              <a:t>여전히 적절한 기준선을 제공하기 어려움</a:t>
            </a:r>
            <a:endParaRPr kumimoji="1" lang="en-US" altLang="ko-Kore-KR" sz="2400" b="1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66441-FD5A-CE15-E7A5-362BA557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837" y="2331003"/>
            <a:ext cx="7065818" cy="2335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703CDD-B721-CA5A-3B18-4A0E0CCC15F5}"/>
              </a:ext>
            </a:extLst>
          </p:cNvPr>
          <p:cNvSpPr txBox="1"/>
          <p:nvPr/>
        </p:nvSpPr>
        <p:spPr>
          <a:xfrm>
            <a:off x="1062549" y="2279542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Search Complexity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610AB4-F2E0-7D8D-0E7F-87AB6E351D3A}"/>
                  </a:ext>
                </a:extLst>
              </p:cNvPr>
              <p:cNvSpPr txBox="1"/>
              <p:nvPr/>
            </p:nvSpPr>
            <p:spPr>
              <a:xfrm>
                <a:off x="1294635" y="2657353"/>
                <a:ext cx="1507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610AB4-F2E0-7D8D-0E7F-87AB6E351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635" y="2657353"/>
                <a:ext cx="1507272" cy="276999"/>
              </a:xfrm>
              <a:prstGeom prst="rect">
                <a:avLst/>
              </a:prstGeom>
              <a:blipFill>
                <a:blip r:embed="rId3"/>
                <a:stretch>
                  <a:fillRect l="-5000" t="-27273" r="-12500" b="-5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C494A4-9784-BF91-5397-94464C047097}"/>
                  </a:ext>
                </a:extLst>
              </p:cNvPr>
              <p:cNvSpPr txBox="1"/>
              <p:nvPr/>
            </p:nvSpPr>
            <p:spPr>
              <a:xfrm>
                <a:off x="1189597" y="2986360"/>
                <a:ext cx="1219821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𝟏𝟎𝟐</m:t>
                        </m:r>
                        <m:r>
                          <a:rPr kumimoji="1"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</m:oMath>
                </a14:m>
                <a:r>
                  <a:rPr kumimoji="1" lang="en-US" altLang="ko-Kore-KR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ko-Kore-KR" b="1" dirty="0">
                    <a:solidFill>
                      <a:srgbClr val="C00000"/>
                    </a:solidFill>
                  </a:rPr>
                  <a:t>(CNS)</a:t>
                </a:r>
                <a:endParaRPr kumimoji="1" lang="ko-Kore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C494A4-9784-BF91-5397-94464C047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97" y="2986360"/>
                <a:ext cx="1219821" cy="283219"/>
              </a:xfrm>
              <a:prstGeom prst="rect">
                <a:avLst/>
              </a:prstGeom>
              <a:blipFill>
                <a:blip r:embed="rId4"/>
                <a:stretch>
                  <a:fillRect l="-6186" t="-26087" r="-11340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16912F-D45B-CE04-3DBF-F4D790A7F565}"/>
                  </a:ext>
                </a:extLst>
              </p:cNvPr>
              <p:cNvSpPr txBox="1"/>
              <p:nvPr/>
            </p:nvSpPr>
            <p:spPr>
              <a:xfrm>
                <a:off x="1263419" y="3290500"/>
                <a:ext cx="1502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16912F-D45B-CE04-3DBF-F4D790A7F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419" y="3290500"/>
                <a:ext cx="1502463" cy="276999"/>
              </a:xfrm>
              <a:prstGeom prst="rect">
                <a:avLst/>
              </a:prstGeom>
              <a:blipFill>
                <a:blip r:embed="rId5"/>
                <a:stretch>
                  <a:fillRect l="-5042" t="-27273" r="-12605" b="-5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254B76-133E-3D77-8E84-AA3E794FA512}"/>
                  </a:ext>
                </a:extLst>
              </p:cNvPr>
              <p:cNvSpPr txBox="1"/>
              <p:nvPr/>
            </p:nvSpPr>
            <p:spPr>
              <a:xfrm>
                <a:off x="1167712" y="3610176"/>
                <a:ext cx="1332994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𝟏𝟓𝟑</m:t>
                        </m:r>
                        <m:r>
                          <a:rPr kumimoji="1"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</m:oMath>
                </a14:m>
                <a:r>
                  <a:rPr kumimoji="1" lang="en-US" altLang="ko-Kore-KR" b="1" dirty="0">
                    <a:solidFill>
                      <a:srgbClr val="C00000"/>
                    </a:solidFill>
                  </a:rPr>
                  <a:t> (CNST)</a:t>
                </a:r>
                <a:endParaRPr kumimoji="1" lang="ko-Kore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254B76-133E-3D77-8E84-AA3E794FA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712" y="3610176"/>
                <a:ext cx="1332994" cy="287323"/>
              </a:xfrm>
              <a:prstGeom prst="rect">
                <a:avLst/>
              </a:prstGeom>
              <a:blipFill>
                <a:blip r:embed="rId6"/>
                <a:stretch>
                  <a:fillRect l="-6667" t="-21739" r="-10476" b="-5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ED79A9-1E2F-5DBC-B4B9-CC7AD136E83C}"/>
                  </a:ext>
                </a:extLst>
              </p:cNvPr>
              <p:cNvSpPr txBox="1"/>
              <p:nvPr/>
            </p:nvSpPr>
            <p:spPr>
              <a:xfrm>
                <a:off x="1180877" y="3928315"/>
                <a:ext cx="160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ED79A9-1E2F-5DBC-B4B9-CC7AD136E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77" y="3928315"/>
                <a:ext cx="1600118" cy="276999"/>
              </a:xfrm>
              <a:prstGeom prst="rect">
                <a:avLst/>
              </a:prstGeom>
              <a:blipFill>
                <a:blip r:embed="rId7"/>
                <a:stretch>
                  <a:fillRect l="-5556" t="-26087" r="-12698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08FAB8-5CB2-9AD9-2147-2621A6583F63}"/>
                  </a:ext>
                </a:extLst>
              </p:cNvPr>
              <p:cNvSpPr txBox="1"/>
              <p:nvPr/>
            </p:nvSpPr>
            <p:spPr>
              <a:xfrm>
                <a:off x="1177043" y="4267869"/>
                <a:ext cx="1256691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𝟐𝟎𝟒</m:t>
                        </m:r>
                        <m:r>
                          <a:rPr kumimoji="1" lang="en-US" altLang="ko-Kore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~</m:t>
                        </m:r>
                      </m:sup>
                    </m:sSup>
                  </m:oMath>
                </a14:m>
                <a:r>
                  <a:rPr kumimoji="1" lang="en-US" altLang="ko-Kore-KR" b="1" dirty="0">
                    <a:solidFill>
                      <a:srgbClr val="C00000"/>
                    </a:solidFill>
                  </a:rPr>
                  <a:t> (CNS)</a:t>
                </a:r>
                <a:endParaRPr kumimoji="1" lang="ko-Kore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08FAB8-5CB2-9AD9-2147-2621A6583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43" y="4267869"/>
                <a:ext cx="1256691" cy="283219"/>
              </a:xfrm>
              <a:prstGeom prst="rect">
                <a:avLst/>
              </a:prstGeom>
              <a:blipFill>
                <a:blip r:embed="rId8"/>
                <a:stretch>
                  <a:fillRect l="-6000" t="-26087" r="-11000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3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242052" y="1285815"/>
                <a:ext cx="11633247" cy="380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하지만 </a:t>
                </a:r>
                <a:r>
                  <a:rPr kumimoji="1" lang="en-US" altLang="ko-Kore-KR" sz="2400" dirty="0"/>
                  <a:t>CNS </a:t>
                </a:r>
                <a:r>
                  <a:rPr kumimoji="1" lang="ko-Kore-KR" altLang="en-US" sz="2400" dirty="0"/>
                  <a:t>알고리즘을 병렬화 할 경우</a:t>
                </a:r>
                <a:r>
                  <a:rPr kumimoji="1" lang="en-US" altLang="ko-Kore-KR" sz="2400" dirty="0"/>
                  <a:t>, </a:t>
                </a:r>
                <a:r>
                  <a:rPr kumimoji="1" lang="ko-Kore-KR" altLang="en-US" sz="2400" dirty="0"/>
                  <a:t>복잡도를 감소시킬 수 있음</a:t>
                </a:r>
                <a:endParaRPr kumimoji="1" lang="en-US" altLang="ko-Kore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ore-KR" sz="2400" b="1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b="1" dirty="0"/>
                  <a:t>2^s </a:t>
                </a:r>
                <a:r>
                  <a:rPr kumimoji="1" lang="ko-Kore-KR" altLang="en-US" sz="2200" b="1" dirty="0"/>
                  <a:t>개의 </a:t>
                </a:r>
                <a:r>
                  <a:rPr kumimoji="1" lang="en-US" altLang="ko-Kore-KR" sz="2200" b="1" dirty="0"/>
                  <a:t>Quantum machine</a:t>
                </a:r>
                <a:r>
                  <a:rPr kumimoji="1" lang="ko-Kore-KR" altLang="en-US" sz="2200" b="1" dirty="0"/>
                  <a:t>을 병렬로 운용할 경우</a:t>
                </a:r>
                <a:r>
                  <a:rPr kumimoji="1" lang="en-US" altLang="ko-Kore-KR" sz="2200" b="1" dirty="0"/>
                  <a:t> </a:t>
                </a:r>
                <a:r>
                  <a:rPr kumimoji="1" lang="ko-Kore-KR" altLang="en-US" sz="2200" b="1" dirty="0"/>
                  <a:t>복잡도는 다음과 같이 감소함</a:t>
                </a:r>
                <a:endParaRPr kumimoji="1" lang="en-US" altLang="ko-Kore-KR" sz="2200" b="1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24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d>
                      <m:dPr>
                        <m:ctrlPr>
                          <a:rPr kumimoji="1"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𝟐</m:t>
                            </m:r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𝒏</m:t>
                            </m:r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/</m:t>
                            </m:r>
                            <m:r>
                              <a:rPr kumimoji="1" lang="en-US" altLang="ko-KR" sz="24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𝟓</m:t>
                            </m:r>
                          </m:sup>
                        </m:sSup>
                        <m:r>
                          <a:rPr kumimoji="1" lang="en-US" altLang="ko-KR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ko-KR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kumimoji="1" lang="en-US" altLang="ko-KR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R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𝟑</m:t>
                            </m:r>
                            <m:r>
                              <a:rPr kumimoji="1" lang="en-US" altLang="ko-KR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𝒔</m:t>
                            </m:r>
                            <m:r>
                              <a:rPr kumimoji="1" lang="en-US" altLang="ko-KR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/</m:t>
                            </m:r>
                            <m:r>
                              <a:rPr kumimoji="1" lang="en-US" altLang="ko-KR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𝟓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ko-Kore-KR" sz="2400" b="1" dirty="0">
                  <a:solidFill>
                    <a:schemeClr val="tx1"/>
                  </a:solidFill>
                </a:endParaRP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ore-KR" sz="2400" b="1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최대 병렬화</a:t>
                </a:r>
                <a:r>
                  <a:rPr kumimoji="1" lang="en-US" altLang="ko-Kore-KR" sz="2400" dirty="0"/>
                  <a:t>: </a:t>
                </a:r>
                <a:r>
                  <a:rPr kumimoji="1" lang="ko-Kore-KR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ore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ko-Kore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kumimoji="1" lang="en-US" altLang="ko-Kore-KR" sz="2400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=256, 384, 512)</m:t>
                    </m:r>
                  </m:oMath>
                </a14:m>
                <a:endParaRPr kumimoji="1" lang="en-US" altLang="ko-Kore-KR" sz="24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>
                    <a:solidFill>
                      <a:schemeClr val="tx1"/>
                    </a:solidFill>
                  </a:rPr>
                  <a:t>Levels 2, 4, </a:t>
                </a:r>
                <a:r>
                  <a:rPr kumimoji="1" lang="en-US" altLang="ko-KR" sz="2400" dirty="0">
                    <a:solidFill>
                      <a:schemeClr val="tx1"/>
                    </a:solidFill>
                  </a:rPr>
                  <a:t>6</a:t>
                </a:r>
                <a:r>
                  <a:rPr kumimoji="1" lang="ko-KR" altLang="en-US" sz="2400" dirty="0">
                    <a:solidFill>
                      <a:schemeClr val="tx1"/>
                    </a:solidFill>
                  </a:rPr>
                  <a:t>에 대한 적정 복잡도를 제공하기 위해 </a:t>
                </a:r>
                <a14:m>
                  <m:oMath xmlns:m="http://schemas.openxmlformats.org/officeDocument/2006/math">
                    <m:r>
                      <a:rPr kumimoji="1" lang="en-US" altLang="ko-KR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kumimoji="1" lang="en-US" altLang="ko-KR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ko-KR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ko-KR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kumimoji="1" lang="en-US" altLang="ko-KR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400" b="1" dirty="0" err="1">
                    <a:solidFill>
                      <a:schemeClr val="tx1"/>
                    </a:solidFill>
                  </a:rPr>
                  <a:t>으로</a:t>
                </a:r>
                <a:r>
                  <a:rPr kumimoji="1" lang="ko-KR" altLang="en-US" sz="2400" b="1" dirty="0">
                    <a:solidFill>
                      <a:schemeClr val="tx1"/>
                    </a:solidFill>
                  </a:rPr>
                  <a:t> 설정</a:t>
                </a:r>
                <a:endParaRPr kumimoji="1" lang="en-US" altLang="ko-KR" sz="2400" b="1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ko-Kore-KR" sz="24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ko-Kore-KR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52" y="1285815"/>
                <a:ext cx="11633247" cy="3802388"/>
              </a:xfrm>
              <a:prstGeom prst="rect">
                <a:avLst/>
              </a:prstGeom>
              <a:blipFill>
                <a:blip r:embed="rId2"/>
                <a:stretch>
                  <a:fillRect l="-76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70F8EF3A-D3EA-8FF0-5DFD-123BB1AE1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78" y="4515458"/>
            <a:ext cx="6423471" cy="195442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125D6A-831D-B7D1-4CB5-EA859E196959}"/>
              </a:ext>
            </a:extLst>
          </p:cNvPr>
          <p:cNvSpPr/>
          <p:nvPr/>
        </p:nvSpPr>
        <p:spPr>
          <a:xfrm>
            <a:off x="5953539" y="4880113"/>
            <a:ext cx="1604910" cy="15897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213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A411-7FEB-1AEC-672A-703F7C79DF0D}"/>
              </a:ext>
            </a:extLst>
          </p:cNvPr>
          <p:cNvSpPr txBox="1"/>
          <p:nvPr/>
        </p:nvSpPr>
        <p:spPr>
          <a:xfrm>
            <a:off x="242052" y="1285815"/>
            <a:ext cx="11633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ko-Kore-KR" altLang="en-US" sz="2400" b="1" dirty="0"/>
              <a:t>병렬화를 가정한 </a:t>
            </a:r>
            <a:r>
              <a:rPr kumimoji="1" lang="en-US" altLang="ko-Kore-KR" sz="2400" b="1" dirty="0"/>
              <a:t>CNS </a:t>
            </a:r>
            <a:r>
              <a:rPr kumimoji="1" lang="ko-Kore-KR" altLang="en-US" sz="2400" b="1" dirty="0"/>
              <a:t>알고리즘</a:t>
            </a:r>
            <a:r>
              <a:rPr kumimoji="1" lang="en-US" altLang="ko-Kore-KR" sz="2400" b="1" dirty="0"/>
              <a:t> </a:t>
            </a:r>
            <a:r>
              <a:rPr kumimoji="1" lang="ko-Kore-KR" altLang="en-US" sz="2400" b="1" dirty="0"/>
              <a:t>복잡도</a:t>
            </a:r>
            <a:endParaRPr kumimoji="1" lang="en-US" altLang="ko-Kore-KR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ko-Kore-KR" alt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적절한 기준을 제공할 수 있음</a:t>
            </a:r>
            <a:r>
              <a:rPr kumimoji="1" lang="en-US" altLang="ko-Kore-KR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ore-KR" altLang="en-US" sz="2400" b="1" dirty="0">
                <a:solidFill>
                  <a:srgbClr val="C00000"/>
                </a:solidFill>
              </a:rPr>
              <a:t>하지만</a:t>
            </a:r>
            <a:r>
              <a:rPr kumimoji="1" lang="ko-Kore-KR" alt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ore-KR" altLang="en-US" sz="2400" b="1" dirty="0">
                <a:solidFill>
                  <a:srgbClr val="C00000"/>
                </a:solidFill>
              </a:rPr>
              <a:t>큐빗 수가 엄청 남</a:t>
            </a:r>
            <a:r>
              <a:rPr kumimoji="1" lang="en-US" altLang="ko-Kore-KR" sz="2400" b="1" dirty="0">
                <a:solidFill>
                  <a:srgbClr val="C00000"/>
                </a:solidFill>
              </a:rPr>
              <a:t> </a:t>
            </a:r>
            <a:r>
              <a:rPr kumimoji="1" lang="en-US" altLang="ko-Kore-KR" sz="2400" dirty="0"/>
              <a:t>(</a:t>
            </a:r>
            <a:r>
              <a:rPr kumimoji="1" lang="ko-Kore-KR" altLang="en-US" sz="2400" dirty="0"/>
              <a:t>그래도 이대로 진행</a:t>
            </a:r>
            <a:r>
              <a:rPr kumimoji="1" lang="en-US" altLang="ko-Kore-KR" sz="24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66441-FD5A-CE15-E7A5-362BA557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837" y="2331003"/>
            <a:ext cx="7065818" cy="23351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EF451C-F958-5779-9655-13510636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837" y="4764570"/>
            <a:ext cx="5308654" cy="16152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1466E8-BEAD-2EAE-46FF-1AB30F19A29D}"/>
              </a:ext>
            </a:extLst>
          </p:cNvPr>
          <p:cNvSpPr/>
          <p:nvPr/>
        </p:nvSpPr>
        <p:spPr>
          <a:xfrm>
            <a:off x="6025184" y="5042930"/>
            <a:ext cx="1395527" cy="13368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7508B7-EE1F-D6FC-B010-EB57F9D3D9FB}"/>
              </a:ext>
            </a:extLst>
          </p:cNvPr>
          <p:cNvSpPr txBox="1"/>
          <p:nvPr/>
        </p:nvSpPr>
        <p:spPr>
          <a:xfrm>
            <a:off x="1169150" y="2361500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Search Complexity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886D5-1566-CA4D-C48C-6E661F9203D7}"/>
                  </a:ext>
                </a:extLst>
              </p:cNvPr>
              <p:cNvSpPr txBox="1"/>
              <p:nvPr/>
            </p:nvSpPr>
            <p:spPr>
              <a:xfrm>
                <a:off x="1401236" y="2739311"/>
                <a:ext cx="1507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9886D5-1566-CA4D-C48C-6E661F920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236" y="2739311"/>
                <a:ext cx="1507272" cy="276999"/>
              </a:xfrm>
              <a:prstGeom prst="rect">
                <a:avLst/>
              </a:prstGeom>
              <a:blipFill>
                <a:blip r:embed="rId4"/>
                <a:stretch>
                  <a:fillRect l="-5042" t="-26087" r="-13445" b="-5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F3CAEA-CC34-9A55-C759-2086EDF25724}"/>
                  </a:ext>
                </a:extLst>
              </p:cNvPr>
              <p:cNvSpPr txBox="1"/>
              <p:nvPr/>
            </p:nvSpPr>
            <p:spPr>
              <a:xfrm>
                <a:off x="1296198" y="3068318"/>
                <a:ext cx="1118832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𝟕𝟔</m:t>
                        </m:r>
                        <m:r>
                          <a:rPr kumimoji="1" lang="en-US" altLang="ko-KR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</m:oMath>
                </a14:m>
                <a:r>
                  <a:rPr kumimoji="1" lang="en-US" altLang="ko-Kore-K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kumimoji="1" lang="en-US" altLang="ko-Kore-KR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(CNS)</a:t>
                </a:r>
                <a:endParaRPr kumimoji="1" lang="ko-Kore-KR" alt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F3CAEA-CC34-9A55-C759-2086EDF25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198" y="3068318"/>
                <a:ext cx="1118832" cy="283219"/>
              </a:xfrm>
              <a:prstGeom prst="rect">
                <a:avLst/>
              </a:prstGeom>
              <a:blipFill>
                <a:blip r:embed="rId5"/>
                <a:stretch>
                  <a:fillRect l="-6742" t="-26087" r="-11236" b="-5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50EEFE-4C19-7D7E-B56B-5BCC18582772}"/>
                  </a:ext>
                </a:extLst>
              </p:cNvPr>
              <p:cNvSpPr txBox="1"/>
              <p:nvPr/>
            </p:nvSpPr>
            <p:spPr>
              <a:xfrm>
                <a:off x="1370020" y="3372458"/>
                <a:ext cx="1502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50EEFE-4C19-7D7E-B56B-5BCC18582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20" y="3372458"/>
                <a:ext cx="1502463" cy="276999"/>
              </a:xfrm>
              <a:prstGeom prst="rect">
                <a:avLst/>
              </a:prstGeom>
              <a:blipFill>
                <a:blip r:embed="rId6"/>
                <a:stretch>
                  <a:fillRect l="-5882" t="-26087" r="-12605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5AC64E-BEAB-62B1-7922-70D5DDC3A0F3}"/>
                  </a:ext>
                </a:extLst>
              </p:cNvPr>
              <p:cNvSpPr txBox="1"/>
              <p:nvPr/>
            </p:nvSpPr>
            <p:spPr>
              <a:xfrm>
                <a:off x="1274313" y="3692134"/>
                <a:ext cx="1332994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𝟏𝟏𝟓</m:t>
                        </m:r>
                        <m:r>
                          <a:rPr kumimoji="1" lang="en-US" altLang="ko-KR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</m:oMath>
                </a14:m>
                <a:r>
                  <a:rPr kumimoji="1" lang="en-US" altLang="ko-Kore-KR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(CNST)</a:t>
                </a:r>
                <a:endParaRPr kumimoji="1" lang="ko-Kore-KR" alt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5AC64E-BEAB-62B1-7922-70D5DDC3A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313" y="3692134"/>
                <a:ext cx="1332994" cy="287323"/>
              </a:xfrm>
              <a:prstGeom prst="rect">
                <a:avLst/>
              </a:prstGeom>
              <a:blipFill>
                <a:blip r:embed="rId7"/>
                <a:stretch>
                  <a:fillRect l="-5660" t="-16667" r="-9434" b="-458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D5E8BD-BB0F-75CA-36DD-841031D4DD4E}"/>
                  </a:ext>
                </a:extLst>
              </p:cNvPr>
              <p:cNvSpPr txBox="1"/>
              <p:nvPr/>
            </p:nvSpPr>
            <p:spPr>
              <a:xfrm>
                <a:off x="1287478" y="4010273"/>
                <a:ext cx="160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D5E8BD-BB0F-75CA-36DD-841031D4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478" y="4010273"/>
                <a:ext cx="1600118" cy="276999"/>
              </a:xfrm>
              <a:prstGeom prst="rect">
                <a:avLst/>
              </a:prstGeom>
              <a:blipFill>
                <a:blip r:embed="rId8"/>
                <a:stretch>
                  <a:fillRect l="-4724" t="-21739" r="-11811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C508CD-B2B6-DE4E-8A6C-F5909D4B6A26}"/>
                  </a:ext>
                </a:extLst>
              </p:cNvPr>
              <p:cNvSpPr txBox="1"/>
              <p:nvPr/>
            </p:nvSpPr>
            <p:spPr>
              <a:xfrm>
                <a:off x="1283644" y="4349827"/>
                <a:ext cx="1256691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𝟏𝟓𝟑</m:t>
                        </m:r>
                        <m:r>
                          <a:rPr kumimoji="1" lang="en-US" altLang="ko-Kore-KR" b="1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~</m:t>
                        </m:r>
                      </m:sup>
                    </m:sSup>
                  </m:oMath>
                </a14:m>
                <a:r>
                  <a:rPr kumimoji="1" lang="en-US" altLang="ko-Kore-KR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 (CNS)</a:t>
                </a:r>
                <a:endParaRPr kumimoji="1" lang="ko-Kore-KR" alt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C508CD-B2B6-DE4E-8A6C-F5909D4B6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44" y="4349827"/>
                <a:ext cx="1256691" cy="287323"/>
              </a:xfrm>
              <a:prstGeom prst="rect">
                <a:avLst/>
              </a:prstGeom>
              <a:blipFill>
                <a:blip r:embed="rId9"/>
                <a:stretch>
                  <a:fillRect l="-6000" t="-20833" r="-10000" b="-458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55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07B75400-F6F7-274C-205C-674B6ACE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C11F43-4A7E-6DF1-2CC1-7C3C9193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81" y="1592607"/>
            <a:ext cx="10345064" cy="43474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706153FB-BC77-531C-2238-D1348DE06B28}"/>
              </a:ext>
            </a:extLst>
          </p:cNvPr>
          <p:cNvCxnSpPr>
            <a:cxnSpLocks/>
          </p:cNvCxnSpPr>
          <p:nvPr/>
        </p:nvCxnSpPr>
        <p:spPr>
          <a:xfrm>
            <a:off x="2059619" y="3437878"/>
            <a:ext cx="529996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749F1C44-F4C1-7ED9-A7DF-9EDCD4052BA4}"/>
              </a:ext>
            </a:extLst>
          </p:cNvPr>
          <p:cNvCxnSpPr>
            <a:cxnSpLocks/>
          </p:cNvCxnSpPr>
          <p:nvPr/>
        </p:nvCxnSpPr>
        <p:spPr>
          <a:xfrm>
            <a:off x="4709603" y="3705688"/>
            <a:ext cx="587258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3B5CA123-2A46-AF52-B3F3-E1881B961D10}"/>
              </a:ext>
            </a:extLst>
          </p:cNvPr>
          <p:cNvCxnSpPr>
            <a:cxnSpLocks/>
          </p:cNvCxnSpPr>
          <p:nvPr/>
        </p:nvCxnSpPr>
        <p:spPr>
          <a:xfrm>
            <a:off x="5652115" y="3946864"/>
            <a:ext cx="477026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90C65A57-B033-60F4-8BD4-6F36F9F92A23}"/>
              </a:ext>
            </a:extLst>
          </p:cNvPr>
          <p:cNvCxnSpPr>
            <a:cxnSpLocks/>
          </p:cNvCxnSpPr>
          <p:nvPr/>
        </p:nvCxnSpPr>
        <p:spPr>
          <a:xfrm>
            <a:off x="872968" y="4205796"/>
            <a:ext cx="412515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6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C6B1E8-ADBE-EF71-FDB3-3BF41847B8D0}"/>
              </a:ext>
            </a:extLst>
          </p:cNvPr>
          <p:cNvSpPr txBox="1"/>
          <p:nvPr/>
        </p:nvSpPr>
        <p:spPr>
          <a:xfrm>
            <a:off x="-581607" y="1363917"/>
            <a:ext cx="1251235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BHT algorithm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/>
              <a:t>CNS </a:t>
            </a:r>
            <a:r>
              <a:rPr kumimoji="1" lang="ko-KR" altLang="en-US" sz="2400" dirty="0"/>
              <a:t>병렬화로 변경</a:t>
            </a:r>
            <a:endParaRPr kumimoji="1" lang="en-US" altLang="ko-KR" sz="2400" dirty="0"/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kumimoji="1" lang="ko-KR" altLang="en-US" sz="2400" b="1" dirty="0"/>
              <a:t>적절 기준선 제공 가능</a:t>
            </a:r>
            <a:r>
              <a:rPr kumimoji="1" lang="en-US" altLang="ko-KR" sz="2400" dirty="0"/>
              <a:t>, </a:t>
            </a:r>
            <a:r>
              <a:rPr kumimoji="1" lang="ko-KR" altLang="en-US" sz="2400" b="1" dirty="0"/>
              <a:t>문제는 </a:t>
            </a:r>
            <a:r>
              <a:rPr kumimoji="1" lang="ko-KR" altLang="en-US" sz="2400" b="1" dirty="0" err="1"/>
              <a:t>큐빗</a:t>
            </a:r>
            <a:r>
              <a:rPr kumimoji="1" lang="ko-KR" altLang="en-US" sz="2400" b="1" dirty="0"/>
              <a:t> </a:t>
            </a:r>
            <a:endParaRPr kumimoji="1" lang="en-US" altLang="ko-KR" sz="24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kumimoji="1" lang="en-US" altLang="ko-KR" sz="26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ko-KR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ko-KR" sz="26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8137C8-107A-A3BA-74B4-88E2DCAD5394}"/>
              </a:ext>
            </a:extLst>
          </p:cNvPr>
          <p:cNvGrpSpPr/>
          <p:nvPr/>
        </p:nvGrpSpPr>
        <p:grpSpPr>
          <a:xfrm>
            <a:off x="806322" y="2315963"/>
            <a:ext cx="10579355" cy="2226073"/>
            <a:chOff x="526610" y="2564245"/>
            <a:chExt cx="11564909" cy="24334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753067-30FA-2967-13DB-D13F8DFD9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2000" y="2564245"/>
              <a:ext cx="5839519" cy="24334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59BAA8-6C88-8214-222B-007C56DC2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610" y="2847662"/>
              <a:ext cx="5308654" cy="1866615"/>
            </a:xfrm>
            <a:prstGeom prst="rect">
              <a:avLst/>
            </a:prstGeom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7505B1F-E41B-ED4A-870B-92E05DFB846E}"/>
                </a:ext>
              </a:extLst>
            </p:cNvPr>
            <p:cNvCxnSpPr/>
            <p:nvPr/>
          </p:nvCxnSpPr>
          <p:spPr>
            <a:xfrm flipH="1">
              <a:off x="5513033" y="3429000"/>
              <a:ext cx="4705165" cy="776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849AF44-D593-7E69-F0E0-97AE86C3C1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3032" y="3998206"/>
              <a:ext cx="47051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DF40F0C-1F48-76FA-77E6-7920BFFBE6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3032" y="4532345"/>
              <a:ext cx="47051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6CB7A9AB-5804-288A-6F80-1085C6A1B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83" y="4732409"/>
            <a:ext cx="6423471" cy="188074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D4CA00-370D-FF0D-4BCC-345C62C69CAF}"/>
              </a:ext>
            </a:extLst>
          </p:cNvPr>
          <p:cNvSpPr/>
          <p:nvPr/>
        </p:nvSpPr>
        <p:spPr>
          <a:xfrm>
            <a:off x="2963898" y="4991675"/>
            <a:ext cx="535846" cy="14979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85C7696-154B-70E4-5F07-42A00AABAA2E}"/>
              </a:ext>
            </a:extLst>
          </p:cNvPr>
          <p:cNvGrpSpPr/>
          <p:nvPr/>
        </p:nvGrpSpPr>
        <p:grpSpPr>
          <a:xfrm>
            <a:off x="7212724" y="5053814"/>
            <a:ext cx="3733443" cy="1135950"/>
            <a:chOff x="6697819" y="4874348"/>
            <a:chExt cx="5308654" cy="161522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AB4D338-B28D-6A57-D607-2CA70DF71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7819" y="4874348"/>
              <a:ext cx="5308654" cy="161522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7DDAA86-276B-6BF5-1BBF-EC5FFE46F8DE}"/>
                </a:ext>
              </a:extLst>
            </p:cNvPr>
            <p:cNvSpPr/>
            <p:nvPr/>
          </p:nvSpPr>
          <p:spPr>
            <a:xfrm>
              <a:off x="9292166" y="5152708"/>
              <a:ext cx="1395527" cy="133686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18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3DB444-56B0-E54A-9EE4-D970340A84B7}"/>
              </a:ext>
            </a:extLst>
          </p:cNvPr>
          <p:cNvSpPr/>
          <p:nvPr/>
        </p:nvSpPr>
        <p:spPr>
          <a:xfrm>
            <a:off x="304800" y="142875"/>
            <a:ext cx="11639550" cy="104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AE7D-0366-1D4E-8071-FE2C82B4FBE4}"/>
              </a:ext>
            </a:extLst>
          </p:cNvPr>
          <p:cNvSpPr txBox="1"/>
          <p:nvPr/>
        </p:nvSpPr>
        <p:spPr>
          <a:xfrm>
            <a:off x="4005693" y="4804686"/>
            <a:ext cx="42377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0" dirty="0"/>
              <a:t>Thank you!</a:t>
            </a:r>
            <a:endParaRPr kumimoji="1" lang="ko-Kore-KR" altLang="en-US" sz="7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61EE1A-AB17-E914-773A-20961B8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337" y="754432"/>
            <a:ext cx="2863325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0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230804" y="1145854"/>
                <a:ext cx="11633247" cy="7478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600" b="1" dirty="0">
                    <a:solidFill>
                      <a:schemeClr val="tx1"/>
                    </a:solidFill>
                  </a:rPr>
                  <a:t>Pre-image attack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ko-KR" altLang="en-US" sz="2200" b="1" dirty="0">
                    <a:solidFill>
                      <a:schemeClr val="tx1"/>
                    </a:solidFill>
                  </a:rPr>
                  <a:t>주어진 </a:t>
                </a:r>
                <a:r>
                  <a:rPr kumimoji="1" lang="en-US" altLang="ko-KR" sz="2200" b="1" dirty="0">
                    <a:solidFill>
                      <a:schemeClr val="tx1"/>
                    </a:solidFill>
                  </a:rPr>
                  <a:t>(known</a:t>
                </a:r>
                <a:r>
                  <a:rPr kumimoji="1" lang="en-US" altLang="ko-KR" sz="2200" b="1" dirty="0"/>
                  <a:t>)</a:t>
                </a:r>
                <a:r>
                  <a:rPr kumimoji="1" lang="ko-KR" altLang="en-US" sz="2200" b="1" dirty="0"/>
                  <a:t> 해시 값을 생성하는 </a:t>
                </a:r>
                <a:r>
                  <a:rPr kumimoji="1" lang="en-US" altLang="ko-KR" sz="2200" b="1" dirty="0"/>
                  <a:t>input</a:t>
                </a:r>
                <a:r>
                  <a:rPr kumimoji="1" lang="ko-KR" altLang="en-US" sz="2200" b="1" dirty="0"/>
                  <a:t> 값</a:t>
                </a:r>
                <a:r>
                  <a:rPr kumimoji="1" lang="en-US" altLang="ko-KR" sz="2200" b="1" dirty="0"/>
                  <a:t> (unknown)</a:t>
                </a:r>
                <a:r>
                  <a:rPr kumimoji="1" lang="ko-KR" altLang="en-US" sz="2200" b="1" dirty="0"/>
                  <a:t>을 찾아내는 것</a:t>
                </a:r>
                <a:endParaRPr kumimoji="1" lang="en-US" altLang="ko-KR" sz="2200" b="1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Hash(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 sz="2400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2400" dirty="0"/>
                  <a:t> Known-output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ore-KR" sz="2400" b="1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ko-Kore-KR" sz="2200" b="1" dirty="0">
                    <a:solidFill>
                      <a:schemeClr val="tx1"/>
                    </a:solidFill>
                  </a:rPr>
                  <a:t>-bit</a:t>
                </a:r>
                <a:r>
                  <a:rPr kumimoji="1" lang="ko-KR" altLang="en-US" sz="2200" b="1" dirty="0"/>
                  <a:t>이 </a:t>
                </a:r>
                <a:r>
                  <a:rPr kumimoji="1" lang="en-US" altLang="ko-KR" sz="2200" b="1" dirty="0"/>
                  <a:t>known-</a:t>
                </a:r>
                <a:r>
                  <a:rPr kumimoji="1" lang="en-US" altLang="ko-Kore-KR" sz="2200" b="1" dirty="0">
                    <a:solidFill>
                      <a:schemeClr val="tx1"/>
                    </a:solidFill>
                  </a:rPr>
                  <a:t>output</a:t>
                </a:r>
                <a:r>
                  <a:rPr kumimoji="1" lang="ko-Kore-KR" altLang="en-US" sz="2200" b="1" dirty="0">
                    <a:solidFill>
                      <a:schemeClr val="tx1"/>
                    </a:solidFill>
                  </a:rPr>
                  <a:t>이</a:t>
                </a:r>
                <a:r>
                  <a:rPr kumimoji="1" lang="ko-KR" altLang="en-US" sz="2200" b="1" dirty="0"/>
                  <a:t> 주어졌을 때</a:t>
                </a:r>
                <a:r>
                  <a:rPr kumimoji="1" lang="en-US" altLang="ko-KR" sz="2200" b="1" dirty="0"/>
                  <a:t>,</a:t>
                </a:r>
                <a:r>
                  <a:rPr kumimoji="1" lang="ko-KR" altLang="en-US" sz="2200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ko-KR" sz="2200" b="1" dirty="0"/>
                  <a:t>-bit input</a:t>
                </a:r>
                <a:r>
                  <a:rPr kumimoji="1" lang="ko-KR" altLang="en-US" sz="2200" b="1" dirty="0"/>
                  <a:t>을 대상으로 </a:t>
                </a:r>
                <a:r>
                  <a:rPr kumimoji="1" lang="en-US" altLang="ko-KR" sz="2200" b="1" dirty="0"/>
                  <a:t>search</a:t>
                </a:r>
              </a:p>
              <a:p>
                <a:pPr lvl="3"/>
                <a:r>
                  <a:rPr kumimoji="1" lang="ko-KR" altLang="en-US" sz="2000" dirty="0"/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ko-KR" altLang="en-US" sz="2000" dirty="0"/>
                  <a:t>블록암호에 대한 </a:t>
                </a:r>
                <a:r>
                  <a:rPr kumimoji="1" lang="en-US" altLang="ko-KR" sz="2000" dirty="0"/>
                  <a:t>key search</a:t>
                </a:r>
                <a:r>
                  <a:rPr kumimoji="1" lang="ko-KR" altLang="en-US" sz="2000" dirty="0"/>
                  <a:t>와 유사</a:t>
                </a:r>
                <a:endParaRPr kumimoji="1" lang="en-US" altLang="ko-Kore-KR" sz="2000" dirty="0"/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endParaRPr kumimoji="1" lang="en-US" altLang="ko-Kore-KR" sz="2200" b="1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ore-KR" sz="2200" b="1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600" b="1" dirty="0">
                    <a:solidFill>
                      <a:schemeClr val="tx1"/>
                    </a:solidFill>
                  </a:rPr>
                  <a:t>Collision search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ko-KR" altLang="en-US" sz="2200" b="1" dirty="0"/>
                  <a:t>다른 </a:t>
                </a:r>
                <a:r>
                  <a:rPr kumimoji="1" lang="en-US" altLang="ko-KR" sz="2200" b="1" dirty="0"/>
                  <a:t>input</a:t>
                </a:r>
                <a:r>
                  <a:rPr kumimoji="1" lang="ko-KR" altLang="en-US" sz="2200" b="1" dirty="0"/>
                  <a:t> 값이지만</a:t>
                </a:r>
                <a:r>
                  <a:rPr kumimoji="1" lang="en-US" altLang="ko-KR" sz="2200" b="1" dirty="0"/>
                  <a:t>,</a:t>
                </a:r>
                <a:r>
                  <a:rPr kumimoji="1" lang="ko-KR" altLang="en-US" sz="2200" b="1" dirty="0"/>
                  <a:t> 동일한 해시 값을 생성하는 쌍을 찾아내는 것</a:t>
                </a:r>
                <a:endParaRPr kumimoji="1" lang="en-US" altLang="ko-KR" sz="2200" b="1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500" dirty="0">
                    <a:solidFill>
                      <a:schemeClr val="tx1"/>
                    </a:solidFill>
                  </a:rPr>
                  <a:t>Hash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sz="25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sz="28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2500" dirty="0">
                    <a:solidFill>
                      <a:schemeClr val="tx1"/>
                    </a:solidFill>
                  </a:rPr>
                  <a:t> Hash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sz="25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ore-KR" sz="25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500" dirty="0">
                    <a:solidFill>
                      <a:schemeClr val="tx1"/>
                    </a:solidFill>
                  </a:rPr>
                  <a:t>Pre-image attack</a:t>
                </a:r>
                <a:r>
                  <a:rPr kumimoji="1" lang="ko-KR" altLang="en-US" sz="2500" dirty="0">
                    <a:solidFill>
                      <a:schemeClr val="tx1"/>
                    </a:solidFill>
                  </a:rPr>
                  <a:t>과는 달리</a:t>
                </a:r>
                <a:r>
                  <a:rPr kumimoji="1" lang="en-US" altLang="ko-KR" sz="2500" dirty="0">
                    <a:solidFill>
                      <a:schemeClr val="tx1"/>
                    </a:solidFill>
                  </a:rPr>
                  <a:t>,</a:t>
                </a:r>
                <a:r>
                  <a:rPr kumimoji="1" lang="ko-KR" altLang="en-US" sz="2500" dirty="0">
                    <a:solidFill>
                      <a:schemeClr val="tx1"/>
                    </a:solidFill>
                  </a:rPr>
                  <a:t> 다양한 접근이 가능</a:t>
                </a:r>
                <a:endParaRPr kumimoji="1" lang="en-US" altLang="ko-KR" sz="2500" dirty="0">
                  <a:solidFill>
                    <a:schemeClr val="tx1"/>
                  </a:solidFill>
                </a:endParaRP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500" b="1" dirty="0">
                    <a:solidFill>
                      <a:schemeClr val="accent1"/>
                    </a:solidFill>
                  </a:rPr>
                  <a:t>Second</a:t>
                </a:r>
                <a:r>
                  <a:rPr kumimoji="1" lang="ko-KR" altLang="en-US" sz="2500" b="1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ko-KR" sz="2500" b="1" dirty="0">
                    <a:solidFill>
                      <a:schemeClr val="accent1"/>
                    </a:solidFill>
                  </a:rPr>
                  <a:t>pre-image</a:t>
                </a:r>
                <a:r>
                  <a:rPr kumimoji="1" lang="ko-KR" altLang="en-US" sz="2500" b="1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ko-KR" sz="2500" b="1" dirty="0">
                    <a:solidFill>
                      <a:schemeClr val="accent1"/>
                    </a:solidFill>
                  </a:rPr>
                  <a:t>attack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500" b="1" dirty="0">
                    <a:solidFill>
                      <a:schemeClr val="accent1"/>
                    </a:solidFill>
                  </a:rPr>
                  <a:t>BHT</a:t>
                </a:r>
                <a:r>
                  <a:rPr kumimoji="1" lang="ko-KR" altLang="en-US" sz="2500" b="1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ko-KR" sz="2500" b="1" dirty="0">
                    <a:solidFill>
                      <a:schemeClr val="accent1"/>
                    </a:solidFill>
                  </a:rPr>
                  <a:t>algorithm</a:t>
                </a:r>
                <a:endParaRPr kumimoji="1" lang="en-US" altLang="ko-Kore-KR" sz="2500" b="1" dirty="0">
                  <a:solidFill>
                    <a:schemeClr val="accent1"/>
                  </a:solidFill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04" y="1145854"/>
                <a:ext cx="11633247" cy="7478970"/>
              </a:xfrm>
              <a:prstGeom prst="rect">
                <a:avLst/>
              </a:prstGeom>
              <a:blipFill>
                <a:blip r:embed="rId2"/>
                <a:stretch>
                  <a:fillRect l="-872" t="-8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540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230804" y="1295146"/>
                <a:ext cx="11633247" cy="330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600" b="1" dirty="0"/>
                  <a:t>Second pre-image attack </a:t>
                </a:r>
                <a:r>
                  <a:rPr kumimoji="1" lang="en-US" altLang="ko-Kore-KR" sz="2600" dirty="0"/>
                  <a:t>(Quantum)</a:t>
                </a:r>
                <a:endParaRPr kumimoji="1" lang="en-US" altLang="ko-Kore-KR" sz="26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Input</a:t>
                </a:r>
                <a:r>
                  <a:rPr kumimoji="1" lang="ko-Kore-KR" altLang="en-US" sz="2200" dirty="0"/>
                  <a:t>에</a:t>
                </a:r>
                <a:r>
                  <a:rPr kumimoji="1" lang="ko-KR" altLang="en-US" sz="2200" dirty="0"/>
                  <a:t> 대한 </a:t>
                </a:r>
                <a:r>
                  <a:rPr kumimoji="1" lang="en-US" altLang="ko-KR" sz="2200" dirty="0"/>
                  <a:t>output </a:t>
                </a:r>
                <a:r>
                  <a:rPr kumimoji="1" lang="ko-KR" altLang="en-US" sz="2200" dirty="0"/>
                  <a:t>해시가 주어졌을 때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b="1" dirty="0"/>
                  <a:t>output</a:t>
                </a:r>
                <a:r>
                  <a:rPr kumimoji="1" lang="ko-KR" altLang="en-US" sz="2200" b="1" dirty="0"/>
                  <a:t>을 생성하는 또 다른 </a:t>
                </a:r>
                <a:r>
                  <a:rPr kumimoji="1" lang="en-US" altLang="ko-KR" sz="2200" b="1" dirty="0"/>
                  <a:t>input</a:t>
                </a:r>
                <a:r>
                  <a:rPr kumimoji="1" lang="ko-KR" altLang="en-US" sz="2200" b="1" dirty="0"/>
                  <a:t>을 찾는 것</a:t>
                </a:r>
                <a:endParaRPr kumimoji="1" lang="en-US" altLang="ko-KR" sz="2200" b="1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dirty="0"/>
                  <a:t>Hash(Known-input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sz="2000" dirty="0"/>
                  <a:t>-bit)</a:t>
                </a:r>
                <a:r>
                  <a:rPr kumimoji="1" lang="en-US" altLang="ko-Kore-KR" sz="2000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2000" dirty="0"/>
                  <a:t> Known-output (</a:t>
                </a:r>
                <a14:m>
                  <m:oMath xmlns:m="http://schemas.openxmlformats.org/officeDocument/2006/math">
                    <m:r>
                      <a:rPr kumimoji="1" lang="en-US" altLang="ko-Kore-K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ore-KR" sz="2000" dirty="0"/>
                  <a:t>-bit)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>
                    <a:sym typeface="Wingdings" pitchFamily="2" charset="2"/>
                  </a:rPr>
                  <a:t>Hash(</a:t>
                </a:r>
                <a14:m>
                  <m:oMath xmlns:m="http://schemas.openxmlformats.org/officeDocument/2006/math"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≠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 Known-input)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 Known-output </a:t>
                </a:r>
              </a:p>
              <a:p>
                <a:pPr marL="1714500" lvl="3" indent="-342900">
                  <a:buFont typeface="Wingdings" pitchFamily="2" charset="2"/>
                  <a:buChar char="à"/>
                </a:pPr>
                <a:r>
                  <a:rPr kumimoji="1" lang="en-US" altLang="ko-KR" sz="2200" dirty="0">
                    <a:sym typeface="Wingdings" pitchFamily="2" charset="2"/>
                  </a:rPr>
                  <a:t> Quantum complexity:</a:t>
                </a:r>
                <a:r>
                  <a:rPr kumimoji="1" lang="en-US" altLang="ko-KR" sz="22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  <m: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/</m:t>
                        </m:r>
                        <m: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sup>
                    </m:sSup>
                    <m:r>
                      <a:rPr kumimoji="1" lang="en-US" altLang="ko-KR" sz="22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kumimoji="1" lang="en-US" altLang="ko-KR" sz="2200" b="1" dirty="0">
                  <a:sym typeface="Wingdings" pitchFamily="2" charset="2"/>
                </a:endParaRPr>
              </a:p>
              <a:p>
                <a:pPr marL="1714500" lvl="3" indent="-342900">
                  <a:buFont typeface="Wingdings" pitchFamily="2" charset="2"/>
                  <a:buChar char="à"/>
                </a:pPr>
                <a:endParaRPr kumimoji="1" lang="en-US" altLang="ko-KR" sz="22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200" dirty="0"/>
                  <a:t>기본적인 방법이며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</a:t>
                </a:r>
                <a:r>
                  <a:rPr kumimoji="1" lang="ko-KR" altLang="en-US" sz="2200" b="1" dirty="0"/>
                  <a:t>복잡도는 </a:t>
                </a:r>
                <a:r>
                  <a:rPr kumimoji="1" lang="en-US" altLang="ko-KR" sz="2200" b="1" dirty="0"/>
                  <a:t>Pre-image attack</a:t>
                </a:r>
                <a:r>
                  <a:rPr kumimoji="1" lang="ko-KR" altLang="en-US" sz="2200" b="1" dirty="0"/>
                  <a:t>과 동일</a:t>
                </a:r>
                <a:r>
                  <a:rPr kumimoji="1" lang="ko-KR" altLang="en-US" sz="2200" dirty="0"/>
                  <a:t>함</a:t>
                </a:r>
                <a:endParaRPr kumimoji="1" lang="en-US" altLang="ko-KR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200" dirty="0"/>
                  <a:t>간단하며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Quantum ram</a:t>
                </a:r>
                <a:r>
                  <a:rPr kumimoji="1" lang="ko-KR" altLang="en-US" sz="2200" b="1" dirty="0">
                    <a:solidFill>
                      <a:schemeClr val="accent1"/>
                    </a:solidFill>
                  </a:rPr>
                  <a:t>이 필요 없다는 것이 장점</a:t>
                </a:r>
                <a:endParaRPr kumimoji="1" lang="en-US" altLang="ko-Kore-KR" sz="2200" b="1" dirty="0">
                  <a:solidFill>
                    <a:schemeClr val="accent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04" y="1295146"/>
                <a:ext cx="11633247" cy="3303981"/>
              </a:xfrm>
              <a:prstGeom prst="rect">
                <a:avLst/>
              </a:prstGeom>
              <a:blipFill>
                <a:blip r:embed="rId2"/>
                <a:stretch>
                  <a:fillRect l="-872" t="-15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59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242052" y="1285815"/>
                <a:ext cx="11633247" cy="84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NIST</a:t>
                </a:r>
                <a:r>
                  <a:rPr kumimoji="1" lang="ko-KR" altLang="en-US" sz="2400" dirty="0"/>
                  <a:t>의</a:t>
                </a:r>
                <a:r>
                  <a:rPr kumimoji="1" lang="en-US" altLang="ko-KR" sz="2400" dirty="0"/>
                  <a:t> post-quantum security level</a:t>
                </a:r>
                <a:r>
                  <a:rPr kumimoji="1" lang="ko-KR" altLang="en-US" sz="2400" dirty="0"/>
                  <a:t>을 고려했을 때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ore-KR" sz="2400" b="1" dirty="0"/>
                  <a:t>Second pre-image attack (Quantum, </a:t>
                </a:r>
                <a14:m>
                  <m:oMath xmlns:m="http://schemas.openxmlformats.org/officeDocument/2006/math">
                    <m:r>
                      <a:rPr kumimoji="1" lang="en-US" altLang="ko-KR" sz="24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r>
                      <a:rPr kumimoji="1" lang="en-US" altLang="ko-KR" sz="24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kumimoji="1"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kumimoji="1"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  <m:r>
                          <a:rPr kumimoji="1"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/</m:t>
                        </m:r>
                        <m:r>
                          <a:rPr kumimoji="1"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sup>
                    </m:sSup>
                    <m:r>
                      <a:rPr kumimoji="1"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kumimoji="1" lang="en-US" altLang="ko-Kore-KR" sz="2400" b="1" dirty="0"/>
                  <a:t>) </a:t>
                </a:r>
                <a:r>
                  <a:rPr kumimoji="1" lang="ko-KR" altLang="en-US" sz="2400" b="1" dirty="0"/>
                  <a:t>은 적절하지 않음</a:t>
                </a:r>
                <a:endParaRPr kumimoji="1" lang="en-US" altLang="ko-Kore-KR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52" y="1285815"/>
                <a:ext cx="11633247" cy="844783"/>
              </a:xfrm>
              <a:prstGeom prst="rect">
                <a:avLst/>
              </a:prstGeom>
              <a:blipFill>
                <a:blip r:embed="rId2"/>
                <a:stretch>
                  <a:fillRect l="-763" t="-7463" r="-1745" b="-1641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3666441-FD5A-CE15-E7A5-362BA557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837" y="2261429"/>
            <a:ext cx="7065818" cy="2335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922270-7A8D-6AAD-BCFE-D1D80E8EF295}"/>
              </a:ext>
            </a:extLst>
          </p:cNvPr>
          <p:cNvSpPr txBox="1"/>
          <p:nvPr/>
        </p:nvSpPr>
        <p:spPr>
          <a:xfrm>
            <a:off x="1186362" y="2261429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Search Complexity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6E88C-E157-0DC9-FFB7-5036B5CD33EE}"/>
                  </a:ext>
                </a:extLst>
              </p:cNvPr>
              <p:cNvSpPr txBox="1"/>
              <p:nvPr/>
            </p:nvSpPr>
            <p:spPr>
              <a:xfrm>
                <a:off x="1063885" y="2639240"/>
                <a:ext cx="1507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6E88C-E157-0DC9-FFB7-5036B5CD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85" y="2639240"/>
                <a:ext cx="1507272" cy="276999"/>
              </a:xfrm>
              <a:prstGeom prst="rect">
                <a:avLst/>
              </a:prstGeom>
              <a:blipFill>
                <a:blip r:embed="rId4"/>
                <a:stretch>
                  <a:fillRect l="-5882" t="-21739" r="-8403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D6D4A-4784-3125-68DC-449E9374FEFD}"/>
                  </a:ext>
                </a:extLst>
              </p:cNvPr>
              <p:cNvSpPr txBox="1"/>
              <p:nvPr/>
            </p:nvSpPr>
            <p:spPr>
              <a:xfrm>
                <a:off x="958847" y="2968247"/>
                <a:ext cx="2340513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en-US" altLang="ko-Kore-KR" b="1" dirty="0"/>
                  <a:t>(second pre-image)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D6D4A-4784-3125-68DC-449E9374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47" y="2968247"/>
                <a:ext cx="2340513" cy="283219"/>
              </a:xfrm>
              <a:prstGeom prst="rect">
                <a:avLst/>
              </a:prstGeom>
              <a:blipFill>
                <a:blip r:embed="rId5"/>
                <a:stretch>
                  <a:fillRect l="-3243" t="-21739" r="-5405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258F79-D62B-D0B2-0C36-A23417BF9633}"/>
                  </a:ext>
                </a:extLst>
              </p:cNvPr>
              <p:cNvSpPr txBox="1"/>
              <p:nvPr/>
            </p:nvSpPr>
            <p:spPr>
              <a:xfrm>
                <a:off x="1032669" y="3272387"/>
                <a:ext cx="1502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258F79-D62B-D0B2-0C36-A23417BF9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69" y="3272387"/>
                <a:ext cx="1502463" cy="276999"/>
              </a:xfrm>
              <a:prstGeom prst="rect">
                <a:avLst/>
              </a:prstGeom>
              <a:blipFill>
                <a:blip r:embed="rId6"/>
                <a:stretch>
                  <a:fillRect l="-5882" t="-21739" r="-8403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B9FB21-E27F-73C6-11DB-70ABCACE1525}"/>
                  </a:ext>
                </a:extLst>
              </p:cNvPr>
              <p:cNvSpPr txBox="1"/>
              <p:nvPr/>
            </p:nvSpPr>
            <p:spPr>
              <a:xfrm>
                <a:off x="936962" y="3592063"/>
                <a:ext cx="2340513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𝟏𝟗𝟐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(second pre-image)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B9FB21-E27F-73C6-11DB-70ABCACE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62" y="3592063"/>
                <a:ext cx="2340513" cy="283219"/>
              </a:xfrm>
              <a:prstGeom prst="rect">
                <a:avLst/>
              </a:prstGeom>
              <a:blipFill>
                <a:blip r:embed="rId7"/>
                <a:stretch>
                  <a:fillRect l="-3226" t="-25000" r="-4839" b="-41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5CF14-17DD-E8F0-6C0C-08696FB5A170}"/>
                  </a:ext>
                </a:extLst>
              </p:cNvPr>
              <p:cNvSpPr txBox="1"/>
              <p:nvPr/>
            </p:nvSpPr>
            <p:spPr>
              <a:xfrm>
                <a:off x="950127" y="3910202"/>
                <a:ext cx="160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5CF14-17DD-E8F0-6C0C-08696FB5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27" y="3910202"/>
                <a:ext cx="1600118" cy="276999"/>
              </a:xfrm>
              <a:prstGeom prst="rect">
                <a:avLst/>
              </a:prstGeom>
              <a:blipFill>
                <a:blip r:embed="rId8"/>
                <a:stretch>
                  <a:fillRect l="-4724" t="-26087" r="-7874" b="-5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8C40D-9436-8DD9-D0C3-32095E9E59FD}"/>
                  </a:ext>
                </a:extLst>
              </p:cNvPr>
              <p:cNvSpPr txBox="1"/>
              <p:nvPr/>
            </p:nvSpPr>
            <p:spPr>
              <a:xfrm>
                <a:off x="946293" y="4229878"/>
                <a:ext cx="2340513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(second pre-image)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8C40D-9436-8DD9-D0C3-32095E9E5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93" y="4229878"/>
                <a:ext cx="2340513" cy="287323"/>
              </a:xfrm>
              <a:prstGeom prst="rect">
                <a:avLst/>
              </a:prstGeom>
              <a:blipFill>
                <a:blip r:embed="rId9"/>
                <a:stretch>
                  <a:fillRect l="-3243" t="-21739" r="-5405" b="-5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1B429B2A-C6B9-95B5-B2CE-ABEF21B298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2224" y="5010851"/>
            <a:ext cx="8549640" cy="14476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6D9FF87D-EB5A-CD54-F9CE-3843D22C44C2}"/>
              </a:ext>
            </a:extLst>
          </p:cNvPr>
          <p:cNvCxnSpPr>
            <a:cxnSpLocks/>
          </p:cNvCxnSpPr>
          <p:nvPr/>
        </p:nvCxnSpPr>
        <p:spPr>
          <a:xfrm>
            <a:off x="5414185" y="5863485"/>
            <a:ext cx="470952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D97190EB-ED94-17CF-6214-2803B72592BE}"/>
              </a:ext>
            </a:extLst>
          </p:cNvPr>
          <p:cNvCxnSpPr>
            <a:cxnSpLocks/>
          </p:cNvCxnSpPr>
          <p:nvPr/>
        </p:nvCxnSpPr>
        <p:spPr>
          <a:xfrm>
            <a:off x="1680886" y="6137183"/>
            <a:ext cx="846149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E946187-E4D7-D659-C39C-07AEF6AC052D}"/>
              </a:ext>
            </a:extLst>
          </p:cNvPr>
          <p:cNvCxnSpPr>
            <a:cxnSpLocks/>
          </p:cNvCxnSpPr>
          <p:nvPr/>
        </p:nvCxnSpPr>
        <p:spPr>
          <a:xfrm>
            <a:off x="1671555" y="6411874"/>
            <a:ext cx="13474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2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67963" y="1234817"/>
                <a:ext cx="11633247" cy="4712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600" b="1" dirty="0">
                    <a:solidFill>
                      <a:schemeClr val="tx1"/>
                    </a:solidFill>
                  </a:rPr>
                  <a:t>BHT </a:t>
                </a:r>
                <a:r>
                  <a:rPr kumimoji="1" lang="en-US" altLang="ko-Kore-KR" sz="2600" b="1" dirty="0"/>
                  <a:t>algorithm</a:t>
                </a:r>
                <a:endParaRPr kumimoji="1" lang="en-US" altLang="ko-Kore-KR" sz="2600" b="1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Birthday paradox</a:t>
                </a:r>
                <a:r>
                  <a:rPr kumimoji="1" lang="ko-KR" altLang="en-US" sz="2200" dirty="0"/>
                  <a:t>와 </a:t>
                </a:r>
                <a:r>
                  <a:rPr kumimoji="1" lang="en-US" altLang="ko-KR" sz="2200" dirty="0"/>
                  <a:t>Grover’s search</a:t>
                </a:r>
                <a:r>
                  <a:rPr kumimoji="1" lang="ko-KR" altLang="en-US" sz="2200" dirty="0" err="1"/>
                  <a:t>를</a:t>
                </a:r>
                <a:r>
                  <a:rPr kumimoji="1" lang="ko-KR" altLang="en-US" sz="2200" dirty="0"/>
                  <a:t> 결합한 알고리즘</a:t>
                </a:r>
                <a:endParaRPr kumimoji="1" lang="en-US" altLang="ko-KR" sz="2200" dirty="0"/>
              </a:p>
              <a:p>
                <a:pPr lvl="2"/>
                <a:r>
                  <a:rPr kumimoji="1" lang="en-US" altLang="ko-KR" sz="2200" dirty="0">
                    <a:sym typeface="Wingdings" pitchFamily="2" charset="2"/>
                  </a:rPr>
                  <a:t> </a:t>
                </a:r>
                <a:r>
                  <a:rPr kumimoji="1" lang="en-US" altLang="ko-KR" sz="2200" dirty="0"/>
                  <a:t>Birthday paradox: </a:t>
                </a:r>
                <a:r>
                  <a:rPr kumimoji="1" lang="ko-KR" altLang="en-US" sz="2200" dirty="0"/>
                  <a:t>지정한 생일에 대한 확률은 낮지만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같은 생일을 찾을 확률은 높음</a:t>
                </a:r>
                <a:endParaRPr kumimoji="1" lang="en-US" altLang="ko-KR" sz="22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R" sz="220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kumimoji="1" lang="en-US" altLang="ko-KR" sz="2200" dirty="0"/>
                  <a:t>1. </a:t>
                </a:r>
                <a:r>
                  <a:rPr kumimoji="1" lang="ko-KR" altLang="en-US" sz="2200" dirty="0"/>
                  <a:t>  </a:t>
                </a:r>
                <a:r>
                  <a:rPr kumimoji="1" lang="en-US" altLang="ko-K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1" lang="ko-KR" altLang="en-US" sz="2200" b="1" dirty="0"/>
                  <a:t>의 무작위 </a:t>
                </a:r>
                <a:r>
                  <a:rPr kumimoji="1" lang="en-US" altLang="ko-KR" sz="2200" b="1" dirty="0"/>
                  <a:t>input</a:t>
                </a:r>
                <a:r>
                  <a:rPr kumimoji="1" lang="ko-KR" altLang="en-US" sz="2200" dirty="0" err="1"/>
                  <a:t>으로</a:t>
                </a:r>
                <a:r>
                  <a:rPr kumimoji="1" lang="ko-KR" altLang="en-US" sz="2200" dirty="0"/>
                  <a:t> 구성되는 </a:t>
                </a:r>
                <a:r>
                  <a:rPr kumimoji="1" lang="en-US" altLang="ko-KR" sz="2200" b="1" dirty="0"/>
                  <a:t>Subset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kumimoji="1" lang="ko-KR" altLang="en-US" sz="2200" dirty="0"/>
                  <a:t>을 구성</a:t>
                </a:r>
                <a:endParaRPr kumimoji="1" lang="en-US" altLang="ko-KR" sz="2200" dirty="0"/>
              </a:p>
              <a:p>
                <a:pPr marL="1371600" lvl="2" indent="-457200">
                  <a:buAutoNum type="arabicPeriod" startAt="2"/>
                </a:pPr>
                <a:r>
                  <a:rPr kumimoji="1" lang="en-US" altLang="ko-KR" sz="2200" dirty="0"/>
                  <a:t>Subset </a:t>
                </a:r>
                <a14:m>
                  <m:oMath xmlns:m="http://schemas.openxmlformats.org/officeDocument/2006/math"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ko-KR" altLang="en-US" sz="2200" dirty="0"/>
                  <a:t>에서 </a:t>
                </a:r>
                <a:r>
                  <a:rPr kumimoji="1" lang="en-US" altLang="ko-KR" sz="2200" dirty="0"/>
                  <a:t>collision</a:t>
                </a:r>
                <a:r>
                  <a:rPr kumimoji="1" lang="ko-KR" altLang="en-US" sz="2200" dirty="0"/>
                  <a:t>이 발생하는지 확인 </a:t>
                </a:r>
                <a:r>
                  <a:rPr kumimoji="1" lang="en-US" altLang="ko-KR" sz="2200" dirty="0"/>
                  <a:t>(Classical) </a:t>
                </a:r>
                <a:r>
                  <a:rPr kumimoji="1" lang="en-US" altLang="ko-KR" sz="22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d>
                      <m:dPr>
                        <m:ctrlP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𝒏</m:t>
                            </m:r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/</m:t>
                            </m:r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ko-KR" sz="2200" b="1" dirty="0">
                  <a:sym typeface="Wingdings" pitchFamily="2" charset="2"/>
                </a:endParaRPr>
              </a:p>
              <a:p>
                <a:pPr lvl="3"/>
                <a:r>
                  <a:rPr kumimoji="1" lang="en-US" altLang="ko-KR" sz="2200" dirty="0">
                    <a:sym typeface="Wingdings" pitchFamily="2" charset="2"/>
                  </a:rPr>
                  <a:t> 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∈</m:t>
                    </m:r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𝐾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 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∈</m:t>
                    </m:r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𝐿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), Go to step 5.</a:t>
                </a:r>
              </a:p>
              <a:p>
                <a:pPr marL="1371600" lvl="2" indent="-457200">
                  <a:buAutoNum type="arabicPeriod" startAt="2"/>
                </a:pPr>
                <a:r>
                  <a:rPr kumimoji="1" lang="en-US" altLang="ko-KR" sz="2200" b="1" dirty="0">
                    <a:sym typeface="Wingdings" pitchFamily="2" charset="2"/>
                  </a:rPr>
                  <a:t>Subset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kumimoji="1" lang="ko-KR" altLang="en-US" sz="2200" b="1" dirty="0">
                    <a:sym typeface="Wingdings" pitchFamily="2" charset="2"/>
                  </a:rPr>
                  <a:t>을 제외한 </a:t>
                </a:r>
                <a:r>
                  <a:rPr kumimoji="1" lang="en-US" altLang="ko-KR" sz="2200" b="1" dirty="0">
                    <a:sym typeface="Wingdings" pitchFamily="2" charset="2"/>
                  </a:rPr>
                  <a:t>input</a:t>
                </a:r>
                <a:r>
                  <a:rPr kumimoji="1" lang="ko-KR" altLang="en-US" sz="22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1" lang="ko-KR" altLang="en-US" sz="2200" dirty="0" err="1">
                    <a:sym typeface="Wingdings" pitchFamily="2" charset="2"/>
                  </a:rPr>
                  <a:t>으로</a:t>
                </a:r>
                <a:r>
                  <a:rPr kumimoji="1" lang="ko-KR" altLang="en-US" sz="2200" dirty="0">
                    <a:sym typeface="Wingdings" pitchFamily="2" charset="2"/>
                  </a:rPr>
                  <a:t> 구성되는 </a:t>
                </a:r>
                <a:r>
                  <a:rPr kumimoji="1" lang="en-US" altLang="ko-KR" sz="2200" b="1" dirty="0">
                    <a:sym typeface="Wingdings" pitchFamily="2" charset="2"/>
                  </a:rPr>
                  <a:t>Subset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𝑲</m:t>
                    </m:r>
                  </m:oMath>
                </a14:m>
                <a:r>
                  <a:rPr kumimoji="1" lang="ko-KR" altLang="en-US" sz="2200" dirty="0" err="1">
                    <a:sym typeface="Wingdings" pitchFamily="2" charset="2"/>
                  </a:rPr>
                  <a:t>를</a:t>
                </a:r>
                <a:r>
                  <a:rPr kumimoji="1" lang="ko-KR" altLang="en-US" sz="2200" dirty="0">
                    <a:sym typeface="Wingdings" pitchFamily="2" charset="2"/>
                  </a:rPr>
                  <a:t> 구성</a:t>
                </a:r>
                <a:endParaRPr kumimoji="1" lang="en-US" altLang="ko-KR" sz="2200" dirty="0">
                  <a:sym typeface="Wingdings" pitchFamily="2" charset="2"/>
                </a:endParaRPr>
              </a:p>
              <a:p>
                <a:pPr marL="1371600" lvl="2" indent="-457200">
                  <a:buFontTx/>
                  <a:buAutoNum type="arabicPeriod" startAt="4"/>
                </a:pPr>
                <a:r>
                  <a:rPr kumimoji="1" lang="en-US" altLang="ko-KR" sz="2200" dirty="0"/>
                  <a:t>Grover’s search</a:t>
                </a:r>
                <a:r>
                  <a:rPr kumimoji="1" lang="ko-KR" altLang="en-US" sz="2200" dirty="0"/>
                  <a:t>는 </a:t>
                </a:r>
                <a:r>
                  <a:rPr kumimoji="1" lang="en-US" altLang="ko-KR" sz="2200" dirty="0"/>
                  <a:t>Subset K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kumimoji="1" lang="en-US" altLang="ko-KR" sz="2200" dirty="0"/>
                  <a:t>)</a:t>
                </a:r>
                <a:r>
                  <a:rPr kumimoji="1" lang="ko-KR" altLang="en-US" sz="2200" dirty="0"/>
                  <a:t>에서 다음 솔루션을 찾음</a:t>
                </a:r>
                <a:r>
                  <a:rPr kumimoji="1" lang="en-US" altLang="ko-KR" sz="2200" dirty="0"/>
                  <a:t> </a:t>
                </a:r>
                <a:r>
                  <a:rPr kumimoji="1" lang="en-US" altLang="ko-KR" sz="22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d>
                      <m:dPr>
                        <m:ctrlP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𝒏</m:t>
                            </m:r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/</m:t>
                            </m:r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ko-KR" sz="2200" dirty="0"/>
              </a:p>
              <a:p>
                <a:pPr marL="1714500" lvl="3" indent="-342900">
                  <a:buFont typeface="Wingdings" pitchFamily="2" charset="2"/>
                  <a:buChar char="à"/>
                </a:pPr>
                <a:r>
                  <a:rPr kumimoji="1" lang="en-US" altLang="ko-KR" sz="2200" dirty="0">
                    <a:sym typeface="Wingdings" pitchFamily="2" charset="2"/>
                  </a:rPr>
                  <a:t>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∈</m:t>
                    </m:r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𝐾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 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∈</m:t>
                    </m:r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𝐿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)</a:t>
                </a:r>
              </a:p>
              <a:p>
                <a:pPr lvl="2"/>
                <a:r>
                  <a:rPr kumimoji="1" lang="en-US" altLang="ko-KR" sz="2200" dirty="0">
                    <a:sym typeface="Wingdings" pitchFamily="2" charset="2"/>
                  </a:rPr>
                  <a:t>5.    return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)</a:t>
                </a:r>
              </a:p>
              <a:p>
                <a:pPr lvl="2"/>
                <a:endParaRPr kumimoji="1" lang="en-US" altLang="ko-KR" sz="22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Quantum ram</a:t>
                </a:r>
                <a:r>
                  <a:rPr kumimoji="1" lang="ko-KR" altLang="en-US" sz="2200" b="1" dirty="0">
                    <a:solidFill>
                      <a:schemeClr val="accent1"/>
                    </a:solidFill>
                  </a:rPr>
                  <a:t>이 필요하다는 고려 사항이 있음 </a:t>
                </a: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+</a:t>
                </a:r>
                <a:r>
                  <a:rPr kumimoji="1" lang="ko-KR" altLang="en-US" sz="2200" b="1" dirty="0">
                    <a:solidFill>
                      <a:schemeClr val="accent1"/>
                    </a:solidFill>
                  </a:rPr>
                  <a:t> 논쟁</a:t>
                </a: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?</a:t>
                </a:r>
                <a:r>
                  <a:rPr kumimoji="1" lang="ko-KR" altLang="en-US" sz="2200" b="1" dirty="0">
                    <a:solidFill>
                      <a:schemeClr val="accent1"/>
                    </a:solidFill>
                  </a:rPr>
                  <a:t>의 여지가 있음</a:t>
                </a:r>
                <a:endParaRPr kumimoji="1" lang="en-US" altLang="ko-Kore-KR" sz="2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" y="1234817"/>
                <a:ext cx="11633247" cy="4712187"/>
              </a:xfrm>
              <a:prstGeom prst="rect">
                <a:avLst/>
              </a:prstGeom>
              <a:blipFill>
                <a:blip r:embed="rId3"/>
                <a:stretch>
                  <a:fillRect l="-872" t="-1344" b="-18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67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EE5964-F277-8742-77B9-5EFF7AE1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77" y="1499286"/>
            <a:ext cx="1102249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A411-7FEB-1AEC-672A-703F7C79DF0D}"/>
              </a:ext>
            </a:extLst>
          </p:cNvPr>
          <p:cNvSpPr txBox="1"/>
          <p:nvPr/>
        </p:nvSpPr>
        <p:spPr>
          <a:xfrm>
            <a:off x="242052" y="1285815"/>
            <a:ext cx="1163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NIST</a:t>
            </a:r>
            <a:r>
              <a:rPr kumimoji="1" lang="ko-KR" altLang="en-US" sz="2400" dirty="0"/>
              <a:t>의</a:t>
            </a:r>
            <a:r>
              <a:rPr kumimoji="1" lang="en-US" altLang="ko-KR" sz="2400" dirty="0"/>
              <a:t> post-quantum security level</a:t>
            </a:r>
            <a:r>
              <a:rPr kumimoji="1" lang="ko-KR" altLang="en-US" sz="2400" dirty="0"/>
              <a:t>을 고려했을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ore-KR" sz="2400" b="1" dirty="0"/>
              <a:t>BHT </a:t>
            </a:r>
            <a:r>
              <a:rPr kumimoji="1" lang="ko-Kore-KR" altLang="en-US" sz="2400" b="1" dirty="0"/>
              <a:t>알고리즘은</a:t>
            </a:r>
            <a:r>
              <a:rPr kumimoji="1" lang="ko-KR" altLang="en-US" sz="2400" b="1" dirty="0"/>
              <a:t> 적절할 수 있음</a:t>
            </a:r>
            <a:endParaRPr kumimoji="1" lang="en-US" altLang="ko-Kore-KR" sz="24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66441-FD5A-CE15-E7A5-362BA557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837" y="2261429"/>
            <a:ext cx="7065818" cy="2335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922270-7A8D-6AAD-BCFE-D1D80E8EF295}"/>
              </a:ext>
            </a:extLst>
          </p:cNvPr>
          <p:cNvSpPr txBox="1"/>
          <p:nvPr/>
        </p:nvSpPr>
        <p:spPr>
          <a:xfrm>
            <a:off x="831799" y="2261429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Search Complexity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6E88C-E157-0DC9-FFB7-5036B5CD33EE}"/>
                  </a:ext>
                </a:extLst>
              </p:cNvPr>
              <p:cNvSpPr txBox="1"/>
              <p:nvPr/>
            </p:nvSpPr>
            <p:spPr>
              <a:xfrm>
                <a:off x="1063885" y="2639240"/>
                <a:ext cx="1507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6E88C-E157-0DC9-FFB7-5036B5CD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85" y="2639240"/>
                <a:ext cx="1507272" cy="276999"/>
              </a:xfrm>
              <a:prstGeom prst="rect">
                <a:avLst/>
              </a:prstGeom>
              <a:blipFill>
                <a:blip r:embed="rId3"/>
                <a:stretch>
                  <a:fillRect l="-5882" t="-21739" r="-8403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D6D4A-4784-3125-68DC-449E9374FEFD}"/>
                  </a:ext>
                </a:extLst>
              </p:cNvPr>
              <p:cNvSpPr txBox="1"/>
              <p:nvPr/>
            </p:nvSpPr>
            <p:spPr>
              <a:xfrm>
                <a:off x="958847" y="2968247"/>
                <a:ext cx="105631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𝟖𝟓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en-US" altLang="ko-Kore-KR" b="1" dirty="0"/>
                  <a:t>(BHT)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D6D4A-4784-3125-68DC-449E9374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47" y="2968247"/>
                <a:ext cx="1056315" cy="287323"/>
              </a:xfrm>
              <a:prstGeom prst="rect">
                <a:avLst/>
              </a:prstGeom>
              <a:blipFill>
                <a:blip r:embed="rId4"/>
                <a:stretch>
                  <a:fillRect l="-7143" t="-20833" r="-11905" b="-458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258F79-D62B-D0B2-0C36-A23417BF9633}"/>
                  </a:ext>
                </a:extLst>
              </p:cNvPr>
              <p:cNvSpPr txBox="1"/>
              <p:nvPr/>
            </p:nvSpPr>
            <p:spPr>
              <a:xfrm>
                <a:off x="1032669" y="3272387"/>
                <a:ext cx="1502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258F79-D62B-D0B2-0C36-A23417BF9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69" y="3272387"/>
                <a:ext cx="1502463" cy="276999"/>
              </a:xfrm>
              <a:prstGeom prst="rect">
                <a:avLst/>
              </a:prstGeom>
              <a:blipFill>
                <a:blip r:embed="rId5"/>
                <a:stretch>
                  <a:fillRect l="-5882" t="-21739" r="-8403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B9FB21-E27F-73C6-11DB-70ABCACE1525}"/>
                  </a:ext>
                </a:extLst>
              </p:cNvPr>
              <p:cNvSpPr txBox="1"/>
              <p:nvPr/>
            </p:nvSpPr>
            <p:spPr>
              <a:xfrm>
                <a:off x="936962" y="3592063"/>
                <a:ext cx="103707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(BHT)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B9FB21-E27F-73C6-11DB-70ABCACE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62" y="3592063"/>
                <a:ext cx="1037079" cy="283219"/>
              </a:xfrm>
              <a:prstGeom prst="rect">
                <a:avLst/>
              </a:prstGeom>
              <a:blipFill>
                <a:blip r:embed="rId6"/>
                <a:stretch>
                  <a:fillRect l="-7229" t="-25000" r="-13253" b="-41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5CF14-17DD-E8F0-6C0C-08696FB5A170}"/>
                  </a:ext>
                </a:extLst>
              </p:cNvPr>
              <p:cNvSpPr txBox="1"/>
              <p:nvPr/>
            </p:nvSpPr>
            <p:spPr>
              <a:xfrm>
                <a:off x="950127" y="3910202"/>
                <a:ext cx="160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5CF14-17DD-E8F0-6C0C-08696FB5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27" y="3910202"/>
                <a:ext cx="1600118" cy="276999"/>
              </a:xfrm>
              <a:prstGeom prst="rect">
                <a:avLst/>
              </a:prstGeom>
              <a:blipFill>
                <a:blip r:embed="rId7"/>
                <a:stretch>
                  <a:fillRect l="-4724" t="-26087" r="-7874" b="-5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8C40D-9436-8DD9-D0C3-32095E9E59FD}"/>
                  </a:ext>
                </a:extLst>
              </p:cNvPr>
              <p:cNvSpPr txBox="1"/>
              <p:nvPr/>
            </p:nvSpPr>
            <p:spPr>
              <a:xfrm>
                <a:off x="946293" y="4229878"/>
                <a:ext cx="1157305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𝟏𝟕𝟎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(BHT)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8C40D-9436-8DD9-D0C3-32095E9E5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93" y="4229878"/>
                <a:ext cx="1157305" cy="283219"/>
              </a:xfrm>
              <a:prstGeom prst="rect">
                <a:avLst/>
              </a:prstGeom>
              <a:blipFill>
                <a:blip r:embed="rId8"/>
                <a:stretch>
                  <a:fillRect l="-6522" t="-26087" r="-11957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1B429B2A-C6B9-95B5-B2CE-ABEF21B298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2224" y="5010851"/>
            <a:ext cx="8549640" cy="14476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6D9FF87D-EB5A-CD54-F9CE-3843D22C44C2}"/>
              </a:ext>
            </a:extLst>
          </p:cNvPr>
          <p:cNvCxnSpPr>
            <a:cxnSpLocks/>
          </p:cNvCxnSpPr>
          <p:nvPr/>
        </p:nvCxnSpPr>
        <p:spPr>
          <a:xfrm>
            <a:off x="5414185" y="5863485"/>
            <a:ext cx="470952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D97190EB-ED94-17CF-6214-2803B72592BE}"/>
              </a:ext>
            </a:extLst>
          </p:cNvPr>
          <p:cNvCxnSpPr>
            <a:cxnSpLocks/>
          </p:cNvCxnSpPr>
          <p:nvPr/>
        </p:nvCxnSpPr>
        <p:spPr>
          <a:xfrm>
            <a:off x="1680886" y="6137183"/>
            <a:ext cx="846149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E946187-E4D7-D659-C39C-07AEF6AC052D}"/>
              </a:ext>
            </a:extLst>
          </p:cNvPr>
          <p:cNvCxnSpPr>
            <a:cxnSpLocks/>
          </p:cNvCxnSpPr>
          <p:nvPr/>
        </p:nvCxnSpPr>
        <p:spPr>
          <a:xfrm>
            <a:off x="1671555" y="6411874"/>
            <a:ext cx="13474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A411-7FEB-1AEC-672A-703F7C79DF0D}"/>
              </a:ext>
            </a:extLst>
          </p:cNvPr>
          <p:cNvSpPr txBox="1"/>
          <p:nvPr/>
        </p:nvSpPr>
        <p:spPr>
          <a:xfrm>
            <a:off x="242052" y="1285815"/>
            <a:ext cx="11633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solidFill>
                  <a:schemeClr val="tx1"/>
                </a:solidFill>
              </a:rPr>
              <a:t>Level</a:t>
            </a:r>
            <a:r>
              <a:rPr kumimoji="1" lang="en-US" altLang="ko-KR" sz="2400" b="1" dirty="0"/>
              <a:t>s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4,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5</a:t>
            </a:r>
            <a:r>
              <a:rPr kumimoji="1" lang="ko-KR" altLang="en-US" sz="2400" b="1" dirty="0"/>
              <a:t>에 대한 </a:t>
            </a:r>
            <a:r>
              <a:rPr kumimoji="1" lang="en-US" altLang="ko-KR" sz="2400" b="1" dirty="0"/>
              <a:t>Complexity (iteration)</a:t>
            </a:r>
            <a:r>
              <a:rPr kumimoji="1" lang="ko-KR" altLang="en-US" sz="2400" b="1" dirty="0"/>
              <a:t>는 동일</a:t>
            </a:r>
            <a:endParaRPr kumimoji="1" lang="en-US" altLang="ko-KR" sz="2400" b="1" dirty="0"/>
          </a:p>
          <a:p>
            <a:pPr lvl="1"/>
            <a:r>
              <a:rPr kumimoji="1" lang="en-US" altLang="ko-KR" sz="24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kumimoji="1" lang="ko-KR" alt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sym typeface="Wingdings" pitchFamily="2" charset="2"/>
              </a:rPr>
              <a:t>SHA2/3-384, </a:t>
            </a:r>
            <a:r>
              <a:rPr kumimoji="1" lang="en-US" altLang="ko-KR" sz="2400" dirty="0">
                <a:sym typeface="Wingdings" pitchFamily="2" charset="2"/>
              </a:rPr>
              <a:t>AES 256</a:t>
            </a:r>
            <a:r>
              <a:rPr kumimoji="1" lang="ko-KR" altLang="en-US" sz="2400" dirty="0">
                <a:sym typeface="Wingdings" pitchFamily="2" charset="2"/>
              </a:rPr>
              <a:t>에 대한 </a:t>
            </a:r>
            <a:r>
              <a:rPr kumimoji="1" lang="ko-KR" altLang="en-US" sz="2400" b="1" dirty="0">
                <a:sym typeface="Wingdings" pitchFamily="2" charset="2"/>
              </a:rPr>
              <a:t>양자 회로 비용에 따라 결정</a:t>
            </a:r>
            <a:r>
              <a:rPr kumimoji="1" lang="ko-KR" altLang="en-US" sz="2400" dirty="0">
                <a:sym typeface="Wingdings" pitchFamily="2" charset="2"/>
              </a:rPr>
              <a:t>됨</a:t>
            </a:r>
            <a:endParaRPr kumimoji="1" lang="en-US" altLang="ko-Kore-KR" sz="2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66441-FD5A-CE15-E7A5-362BA557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837" y="2406047"/>
            <a:ext cx="7065818" cy="2335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922270-7A8D-6AAD-BCFE-D1D80E8EF295}"/>
              </a:ext>
            </a:extLst>
          </p:cNvPr>
          <p:cNvSpPr txBox="1"/>
          <p:nvPr/>
        </p:nvSpPr>
        <p:spPr>
          <a:xfrm>
            <a:off x="859790" y="2406047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Search Complexity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6E88C-E157-0DC9-FFB7-5036B5CD33EE}"/>
                  </a:ext>
                </a:extLst>
              </p:cNvPr>
              <p:cNvSpPr txBox="1"/>
              <p:nvPr/>
            </p:nvSpPr>
            <p:spPr>
              <a:xfrm>
                <a:off x="1063885" y="2783858"/>
                <a:ext cx="1507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6E88C-E157-0DC9-FFB7-5036B5CD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85" y="2783858"/>
                <a:ext cx="1507272" cy="276999"/>
              </a:xfrm>
              <a:prstGeom prst="rect">
                <a:avLst/>
              </a:prstGeom>
              <a:blipFill>
                <a:blip r:embed="rId3"/>
                <a:stretch>
                  <a:fillRect l="-5882" t="-27273" r="-8403" b="-5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D6D4A-4784-3125-68DC-449E9374FEFD}"/>
                  </a:ext>
                </a:extLst>
              </p:cNvPr>
              <p:cNvSpPr txBox="1"/>
              <p:nvPr/>
            </p:nvSpPr>
            <p:spPr>
              <a:xfrm>
                <a:off x="958847" y="3112865"/>
                <a:ext cx="105631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𝟖𝟓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en-US" altLang="ko-Kore-KR" b="1" dirty="0"/>
                  <a:t>(BHT)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D6D4A-4784-3125-68DC-449E9374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47" y="3112865"/>
                <a:ext cx="1056315" cy="287323"/>
              </a:xfrm>
              <a:prstGeom prst="rect">
                <a:avLst/>
              </a:prstGeom>
              <a:blipFill>
                <a:blip r:embed="rId4"/>
                <a:stretch>
                  <a:fillRect l="-7143" t="-21739" r="-11905" b="-5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258F79-D62B-D0B2-0C36-A23417BF9633}"/>
                  </a:ext>
                </a:extLst>
              </p:cNvPr>
              <p:cNvSpPr txBox="1"/>
              <p:nvPr/>
            </p:nvSpPr>
            <p:spPr>
              <a:xfrm>
                <a:off x="1032669" y="3417005"/>
                <a:ext cx="1502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258F79-D62B-D0B2-0C36-A23417BF9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69" y="3417005"/>
                <a:ext cx="1502463" cy="276999"/>
              </a:xfrm>
              <a:prstGeom prst="rect">
                <a:avLst/>
              </a:prstGeom>
              <a:blipFill>
                <a:blip r:embed="rId5"/>
                <a:stretch>
                  <a:fillRect l="-5882" t="-27273" r="-8403" b="-5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B9FB21-E27F-73C6-11DB-70ABCACE1525}"/>
                  </a:ext>
                </a:extLst>
              </p:cNvPr>
              <p:cNvSpPr txBox="1"/>
              <p:nvPr/>
            </p:nvSpPr>
            <p:spPr>
              <a:xfrm>
                <a:off x="936962" y="3736681"/>
                <a:ext cx="103707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(BHT)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B9FB21-E27F-73C6-11DB-70ABCACE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62" y="3736681"/>
                <a:ext cx="1037079" cy="283219"/>
              </a:xfrm>
              <a:prstGeom prst="rect">
                <a:avLst/>
              </a:prstGeom>
              <a:blipFill>
                <a:blip r:embed="rId6"/>
                <a:stretch>
                  <a:fillRect l="-7229" t="-26087" r="-13253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5CF14-17DD-E8F0-6C0C-08696FB5A170}"/>
                  </a:ext>
                </a:extLst>
              </p:cNvPr>
              <p:cNvSpPr txBox="1"/>
              <p:nvPr/>
            </p:nvSpPr>
            <p:spPr>
              <a:xfrm>
                <a:off x="950127" y="4054820"/>
                <a:ext cx="160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5CF14-17DD-E8F0-6C0C-08696FB5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27" y="4054820"/>
                <a:ext cx="1600118" cy="276999"/>
              </a:xfrm>
              <a:prstGeom prst="rect">
                <a:avLst/>
              </a:prstGeom>
              <a:blipFill>
                <a:blip r:embed="rId7"/>
                <a:stretch>
                  <a:fillRect l="-4724" t="-26087" r="-7874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8C40D-9436-8DD9-D0C3-32095E9E59FD}"/>
                  </a:ext>
                </a:extLst>
              </p:cNvPr>
              <p:cNvSpPr txBox="1"/>
              <p:nvPr/>
            </p:nvSpPr>
            <p:spPr>
              <a:xfrm>
                <a:off x="946293" y="4374496"/>
                <a:ext cx="1157305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𝟏𝟕𝟎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(BHT)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8C40D-9436-8DD9-D0C3-32095E9E5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93" y="4374496"/>
                <a:ext cx="1157305" cy="283219"/>
              </a:xfrm>
              <a:prstGeom prst="rect">
                <a:avLst/>
              </a:prstGeom>
              <a:blipFill>
                <a:blip r:embed="rId8"/>
                <a:stretch>
                  <a:fillRect l="-6522" t="-26087" r="-11957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BDDF32E-25A3-8382-8CDD-687BB2FF62C4}"/>
              </a:ext>
            </a:extLst>
          </p:cNvPr>
          <p:cNvSpPr/>
          <p:nvPr/>
        </p:nvSpPr>
        <p:spPr>
          <a:xfrm>
            <a:off x="802433" y="3718019"/>
            <a:ext cx="3853543" cy="63781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296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4BB798-FFEB-DB20-27FD-B1C9E51A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5" y="4158125"/>
            <a:ext cx="7065818" cy="260291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25D7BF-2A53-4BCA-5A17-2314A70A40A7}"/>
                  </a:ext>
                </a:extLst>
              </p:cNvPr>
              <p:cNvSpPr txBox="1"/>
              <p:nvPr/>
            </p:nvSpPr>
            <p:spPr>
              <a:xfrm>
                <a:off x="-643811" y="1037143"/>
                <a:ext cx="12512350" cy="3262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600" b="1" dirty="0"/>
                  <a:t>Consideration # 1 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b="1" dirty="0"/>
                  <a:t>BHT algorithm</a:t>
                </a:r>
                <a:r>
                  <a:rPr kumimoji="1" lang="ko-KR" altLang="en-US" sz="2400" b="1" dirty="0"/>
                  <a:t>의 </a:t>
                </a:r>
                <a14:m>
                  <m:oMath xmlns:m="http://schemas.openxmlformats.org/officeDocument/2006/math">
                    <m:r>
                      <a:rPr kumimoji="1" lang="en-US" altLang="ko-KR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kumimoji="1" lang="en-US" altLang="ko-KR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1"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400" b="1" dirty="0"/>
                  <a:t> 는 이상적인 복잡도</a:t>
                </a:r>
                <a:r>
                  <a:rPr kumimoji="1" lang="en-US" altLang="ko-KR" sz="2400" b="1" dirty="0"/>
                  <a:t> </a:t>
                </a:r>
                <a:r>
                  <a:rPr kumimoji="1" lang="en-US" altLang="ko-KR" sz="2400" dirty="0"/>
                  <a:t>(</a:t>
                </a:r>
                <a:r>
                  <a:rPr kumimoji="1" lang="ko-KR" altLang="en-US" sz="2400" dirty="0"/>
                  <a:t>두 가지 이유</a:t>
                </a:r>
                <a:r>
                  <a:rPr kumimoji="1" lang="en-US" altLang="ko-KR" sz="2400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200" b="1" dirty="0">
                    <a:sym typeface="Wingdings" pitchFamily="2" charset="2"/>
                  </a:rPr>
                  <a:t>1. </a:t>
                </a:r>
                <a:r>
                  <a:rPr kumimoji="1" lang="en-US" altLang="ko-KR" sz="2200" dirty="0">
                    <a:sym typeface="Wingdings" pitchFamily="2" charset="2"/>
                  </a:rPr>
                  <a:t>Quantum ram access </a:t>
                </a:r>
                <a:r>
                  <a:rPr kumimoji="1" lang="ko-KR" altLang="en-US" sz="2200" dirty="0">
                    <a:sym typeface="Wingdings" pitchFamily="2" charset="2"/>
                  </a:rPr>
                  <a:t>및 </a:t>
                </a:r>
                <a:r>
                  <a:rPr kumimoji="1" lang="en-US" altLang="ko-KR" sz="2200" dirty="0">
                    <a:sym typeface="Wingdings" pitchFamily="2" charset="2"/>
                  </a:rPr>
                  <a:t>size </a:t>
                </a:r>
                <a:r>
                  <a:rPr kumimoji="1" lang="ko-KR" altLang="en-US" sz="2200" dirty="0">
                    <a:sym typeface="Wingdings" pitchFamily="2" charset="2"/>
                  </a:rPr>
                  <a:t>비용</a:t>
                </a:r>
                <a:endParaRPr kumimoji="1" lang="en-US" altLang="ko-KR" sz="2200" dirty="0">
                  <a:sym typeface="Wingdings" pitchFamily="2" charset="2"/>
                </a:endParaRP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>
                    <a:sym typeface="Wingdings" pitchFamily="2" charset="2"/>
                  </a:rPr>
                  <a:t>2. Search</a:t>
                </a:r>
                <a:r>
                  <a:rPr kumimoji="1" lang="ko-KR" altLang="en-US" sz="2200" dirty="0">
                    <a:sym typeface="Wingdings" pitchFamily="2" charset="2"/>
                  </a:rPr>
                  <a:t>수는 </a:t>
                </a:r>
                <a:r>
                  <a:rPr kumimoji="1" lang="en-US" altLang="ko-KR" sz="2200" dirty="0">
                    <a:sym typeface="Wingdings" pitchFamily="2" charset="2"/>
                  </a:rPr>
                  <a:t>Grover</a:t>
                </a:r>
                <a:r>
                  <a:rPr kumimoji="1" lang="ko-KR" altLang="en-US" sz="2200" dirty="0">
                    <a:sym typeface="Wingdings" pitchFamily="2" charset="2"/>
                  </a:rPr>
                  <a:t>에 의해 줄어들지만</a:t>
                </a:r>
                <a:r>
                  <a:rPr kumimoji="1" lang="en-US" altLang="ko-KR" sz="2200" dirty="0">
                    <a:sym typeface="Wingdings" pitchFamily="2" charset="2"/>
                  </a:rPr>
                  <a:t>,</a:t>
                </a:r>
                <a:r>
                  <a:rPr kumimoji="1" lang="ko-KR" altLang="en-US" sz="2200" dirty="0">
                    <a:sym typeface="Wingdings" pitchFamily="2" charset="2"/>
                  </a:rPr>
                  <a:t> 내부의 해시 값 비교 </a:t>
                </a:r>
                <a:r>
                  <a:rPr kumimoji="1" lang="en-US" altLang="ko-KR" sz="2200" dirty="0">
                    <a:sym typeface="Wingdings" pitchFamily="2" charset="2"/>
                  </a:rPr>
                  <a:t>step</a:t>
                </a:r>
                <a:r>
                  <a:rPr kumimoji="1" lang="ko-KR" altLang="en-US" sz="2200" dirty="0">
                    <a:sym typeface="Wingdings" pitchFamily="2" charset="2"/>
                  </a:rPr>
                  <a:t>은 줄어들지 않음</a:t>
                </a:r>
                <a:endParaRPr kumimoji="1" lang="en-US" altLang="ko-KR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25D7BF-2A53-4BCA-5A17-2314A70A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3811" y="1037143"/>
                <a:ext cx="12512350" cy="3262432"/>
              </a:xfrm>
              <a:prstGeom prst="rect">
                <a:avLst/>
              </a:prstGeom>
              <a:blipFill>
                <a:blip r:embed="rId3"/>
                <a:stretch>
                  <a:fillRect t="-15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>
            <a:extLst>
              <a:ext uri="{FF2B5EF4-FFF2-40B4-BE49-F238E27FC236}">
                <a16:creationId xmlns:a16="http://schemas.microsoft.com/office/drawing/2014/main" id="{52A593B3-5095-240B-FFA8-23F8140E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A41BB6-E50D-2A37-8AC2-F75939082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87" y="1949631"/>
            <a:ext cx="7772400" cy="117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F4BCBBB-51CB-2F7F-82DC-9A363ECE12F5}"/>
              </a:ext>
            </a:extLst>
          </p:cNvPr>
          <p:cNvSpPr/>
          <p:nvPr/>
        </p:nvSpPr>
        <p:spPr>
          <a:xfrm>
            <a:off x="774385" y="1968293"/>
            <a:ext cx="5113231" cy="31122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33C2534-F7E5-F177-444A-A5F61451AAE4}"/>
              </a:ext>
            </a:extLst>
          </p:cNvPr>
          <p:cNvCxnSpPr>
            <a:cxnSpLocks/>
          </p:cNvCxnSpPr>
          <p:nvPr/>
        </p:nvCxnSpPr>
        <p:spPr>
          <a:xfrm>
            <a:off x="5732798" y="4781700"/>
            <a:ext cx="207941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C615A457-EB94-0B33-8CE8-C676CC152DF9}"/>
              </a:ext>
            </a:extLst>
          </p:cNvPr>
          <p:cNvCxnSpPr>
            <a:cxnSpLocks/>
          </p:cNvCxnSpPr>
          <p:nvPr/>
        </p:nvCxnSpPr>
        <p:spPr>
          <a:xfrm>
            <a:off x="977296" y="5055398"/>
            <a:ext cx="35214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ADC5A8D-32A6-3A83-4838-D3AA05FAB793}"/>
              </a:ext>
            </a:extLst>
          </p:cNvPr>
          <p:cNvCxnSpPr>
            <a:cxnSpLocks/>
          </p:cNvCxnSpPr>
          <p:nvPr/>
        </p:nvCxnSpPr>
        <p:spPr>
          <a:xfrm>
            <a:off x="2678578" y="6178181"/>
            <a:ext cx="51336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C60C17E-1353-C433-2DE0-EC605D9BB25C}"/>
              </a:ext>
            </a:extLst>
          </p:cNvPr>
          <p:cNvCxnSpPr>
            <a:cxnSpLocks/>
          </p:cNvCxnSpPr>
          <p:nvPr/>
        </p:nvCxnSpPr>
        <p:spPr>
          <a:xfrm>
            <a:off x="977296" y="6461210"/>
            <a:ext cx="68349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BD0A75DA-8DDA-2864-995D-566FA150A9E9}"/>
              </a:ext>
            </a:extLst>
          </p:cNvPr>
          <p:cNvCxnSpPr>
            <a:cxnSpLocks/>
          </p:cNvCxnSpPr>
          <p:nvPr/>
        </p:nvCxnSpPr>
        <p:spPr>
          <a:xfrm>
            <a:off x="977296" y="6740016"/>
            <a:ext cx="43549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1115</Words>
  <Application>Microsoft Macintosh PowerPoint</Application>
  <PresentationFormat>와이드스크린</PresentationFormat>
  <Paragraphs>167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Wingdings</vt:lpstr>
      <vt:lpstr>Office 테마</vt:lpstr>
      <vt:lpstr>Quantum Collision Search on Hash Functions (the CNS Algorithm)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Grover on Hash Functions</dc:title>
  <dc:creator>장경배</dc:creator>
  <cp:lastModifiedBy>장경배</cp:lastModifiedBy>
  <cp:revision>5</cp:revision>
  <dcterms:created xsi:type="dcterms:W3CDTF">2024-03-29T08:00:59Z</dcterms:created>
  <dcterms:modified xsi:type="dcterms:W3CDTF">2024-03-29T09:53:21Z</dcterms:modified>
</cp:coreProperties>
</file>