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/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pPr/>
            <a:r>
              <a:t>제목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텍스트 개체 틀 4"/>
          <p:cNvSpPr/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5" name="텍스트 개체 틀 4"/>
          <p:cNvSpPr/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6" name="텍스트 개체 틀 4"/>
          <p:cNvSpPr/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9" y="2767279"/>
            <a:ext cx="12100560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Q &amp; A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GCN 실습</a:t>
            </a:r>
          </a:p>
          <a:p>
            <a:pPr/>
            <a:r>
              <a:t>(Graph Convolution Network)</a:t>
            </a:r>
          </a:p>
        </p:txBody>
      </p:sp>
      <p:sp>
        <p:nvSpPr>
          <p:cNvPr id="59" name="부제목 2"/>
          <p:cNvSpPr txBox="1"/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https://www.youtube.com/watch?v=qMZPMw27VB8&amp;feature=youtu.be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/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pPr/>
            <a:r>
              <a:t>GCN Preview</a:t>
            </a:r>
          </a:p>
        </p:txBody>
      </p:sp>
      <p:sp>
        <p:nvSpPr>
          <p:cNvPr id="62" name="텍스트 개체 틀 2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Advanced Techniques of GCN</a:t>
            </a:r>
          </a:p>
        </p:txBody>
      </p:sp>
      <p:sp>
        <p:nvSpPr>
          <p:cNvPr id="63" name="텍스트 개체 틀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GCN 코드</a:t>
            </a:r>
          </a:p>
        </p:txBody>
      </p:sp>
      <p:sp>
        <p:nvSpPr>
          <p:cNvPr id="64" name="텍스트 개체 틀 4"/>
          <p:cNvSpPr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직사각형"/>
          <p:cNvSpPr/>
          <p:nvPr/>
        </p:nvSpPr>
        <p:spPr>
          <a:xfrm>
            <a:off x="531553" y="4273212"/>
            <a:ext cx="10658162" cy="10596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401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8" name="제목 1"/>
          <p:cNvSpPr txBox="1"/>
          <p:nvPr>
            <p:ph type="title"/>
          </p:nvPr>
        </p:nvSpPr>
        <p:spPr>
          <a:xfrm>
            <a:off x="411918" y="219549"/>
            <a:ext cx="11368163" cy="762164"/>
          </a:xfrm>
          <a:prstGeom prst="rect">
            <a:avLst/>
          </a:prstGeom>
        </p:spPr>
        <p:txBody>
          <a:bodyPr/>
          <a:lstStyle/>
          <a:p>
            <a:pPr/>
            <a:r>
              <a:t>GCN Preview</a:t>
            </a:r>
          </a:p>
        </p:txBody>
      </p:sp>
      <p:sp>
        <p:nvSpPr>
          <p:cNvPr id="69" name="텍스트 개체 틀 2"/>
          <p:cNvSpPr txBox="1"/>
          <p:nvPr>
            <p:ph type="body" idx="1"/>
          </p:nvPr>
        </p:nvSpPr>
        <p:spPr>
          <a:xfrm>
            <a:off x="411161" y="1188069"/>
            <a:ext cx="11369678" cy="5057778"/>
          </a:xfrm>
          <a:prstGeom prst="rect">
            <a:avLst/>
          </a:prstGeom>
        </p:spPr>
        <p:txBody>
          <a:bodyPr/>
          <a:lstStyle/>
          <a:p>
            <a:pPr/>
            <a:r>
              <a:t>Graph</a:t>
            </a:r>
          </a:p>
        </p:txBody>
      </p:sp>
      <p:sp>
        <p:nvSpPr>
          <p:cNvPr id="70" name="원"/>
          <p:cNvSpPr/>
          <p:nvPr/>
        </p:nvSpPr>
        <p:spPr>
          <a:xfrm>
            <a:off x="1098709" y="3116955"/>
            <a:ext cx="460010" cy="452657"/>
          </a:xfrm>
          <a:prstGeom prst="ellipse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" name="원"/>
          <p:cNvSpPr/>
          <p:nvPr/>
        </p:nvSpPr>
        <p:spPr>
          <a:xfrm>
            <a:off x="1961799" y="3768097"/>
            <a:ext cx="460011" cy="452657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2" name="원"/>
          <p:cNvSpPr/>
          <p:nvPr/>
        </p:nvSpPr>
        <p:spPr>
          <a:xfrm>
            <a:off x="1796563" y="4912940"/>
            <a:ext cx="460010" cy="452657"/>
          </a:xfrm>
          <a:prstGeom prst="ellipse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" name="원"/>
          <p:cNvSpPr/>
          <p:nvPr/>
        </p:nvSpPr>
        <p:spPr>
          <a:xfrm>
            <a:off x="2830078" y="3065602"/>
            <a:ext cx="460011" cy="45265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aphicFrame>
        <p:nvGraphicFramePr>
          <p:cNvPr id="74" name="표"/>
          <p:cNvGraphicFramePr/>
          <p:nvPr/>
        </p:nvGraphicFramePr>
        <p:xfrm>
          <a:off x="2069101" y="2427478"/>
          <a:ext cx="245403" cy="12567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402"/>
              </a:tblGrid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3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3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3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표"/>
          <p:cNvGraphicFramePr/>
          <p:nvPr/>
        </p:nvGraphicFramePr>
        <p:xfrm>
          <a:off x="750065" y="2141390"/>
          <a:ext cx="245403" cy="12567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402"/>
              </a:tblGrid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"/>
          <p:cNvGraphicFramePr/>
          <p:nvPr/>
        </p:nvGraphicFramePr>
        <p:xfrm>
          <a:off x="2526571" y="4617091"/>
          <a:ext cx="245403" cy="12567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402"/>
              </a:tblGrid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"/>
          <p:cNvGraphicFramePr/>
          <p:nvPr/>
        </p:nvGraphicFramePr>
        <p:xfrm>
          <a:off x="3528710" y="2283020"/>
          <a:ext cx="245403" cy="12567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402"/>
              </a:tblGrid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2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2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2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8" name="1"/>
          <p:cNvSpPr txBox="1"/>
          <p:nvPr/>
        </p:nvSpPr>
        <p:spPr>
          <a:xfrm>
            <a:off x="2513431" y="4004196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9" name="3"/>
          <p:cNvSpPr txBox="1"/>
          <p:nvPr/>
        </p:nvSpPr>
        <p:spPr>
          <a:xfrm>
            <a:off x="3115359" y="3651216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" name="2"/>
          <p:cNvSpPr txBox="1"/>
          <p:nvPr/>
        </p:nvSpPr>
        <p:spPr>
          <a:xfrm>
            <a:off x="940233" y="3426968"/>
            <a:ext cx="231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" name="4"/>
          <p:cNvSpPr txBox="1"/>
          <p:nvPr/>
        </p:nvSpPr>
        <p:spPr>
          <a:xfrm>
            <a:off x="1533821" y="5704854"/>
            <a:ext cx="231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2" name="선"/>
          <p:cNvSpPr/>
          <p:nvPr/>
        </p:nvSpPr>
        <p:spPr>
          <a:xfrm flipV="1">
            <a:off x="2376308" y="3349538"/>
            <a:ext cx="505522" cy="50552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3" name="선"/>
          <p:cNvSpPr/>
          <p:nvPr/>
        </p:nvSpPr>
        <p:spPr>
          <a:xfrm flipH="1" flipV="1">
            <a:off x="1504463" y="3485113"/>
            <a:ext cx="463691" cy="46369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" name="선"/>
          <p:cNvSpPr/>
          <p:nvPr/>
        </p:nvSpPr>
        <p:spPr>
          <a:xfrm flipH="1">
            <a:off x="2138295" y="4209954"/>
            <a:ext cx="107017" cy="77868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85" name="표"/>
          <p:cNvGraphicFramePr/>
          <p:nvPr/>
        </p:nvGraphicFramePr>
        <p:xfrm>
          <a:off x="5965111" y="1382549"/>
          <a:ext cx="5114162" cy="180667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022832"/>
                <a:gridCol w="1022832"/>
                <a:gridCol w="1022832"/>
                <a:gridCol w="1022832"/>
                <a:gridCol w="1022832"/>
              </a:tblGrid>
              <a:tr h="361335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</a:tr>
              <a:tr h="36133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</a:tr>
              <a:tr h="36133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</a:tr>
              <a:tr h="36133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</a:tr>
              <a:tr h="36133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표"/>
          <p:cNvGraphicFramePr/>
          <p:nvPr/>
        </p:nvGraphicFramePr>
        <p:xfrm>
          <a:off x="5965111" y="3787435"/>
          <a:ext cx="5114162" cy="180667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022832"/>
                <a:gridCol w="1022832"/>
                <a:gridCol w="1022832"/>
                <a:gridCol w="1022832"/>
                <a:gridCol w="1022832"/>
              </a:tblGrid>
              <a:tr h="361335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10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  <a:tr h="36133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  <a:tr h="36133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</a:tr>
              <a:tr h="36133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  <a:tr h="36133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sym typeface="맑은 고딕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</a:tr>
            </a:tbl>
          </a:graphicData>
        </a:graphic>
      </p:graphicFrame>
      <p:sp>
        <p:nvSpPr>
          <p:cNvPr id="87" name="Adjacency Matrix"/>
          <p:cNvSpPr txBox="1"/>
          <p:nvPr/>
        </p:nvSpPr>
        <p:spPr>
          <a:xfrm>
            <a:off x="7599870" y="3253670"/>
            <a:ext cx="184464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Adjacency Matrix</a:t>
            </a:r>
          </a:p>
        </p:txBody>
      </p:sp>
      <p:sp>
        <p:nvSpPr>
          <p:cNvPr id="88" name="Node Feature Matrix"/>
          <p:cNvSpPr txBox="1"/>
          <p:nvPr/>
        </p:nvSpPr>
        <p:spPr>
          <a:xfrm>
            <a:off x="7466370" y="5693051"/>
            <a:ext cx="218777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 Feature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401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GCN Preview</a:t>
            </a:r>
          </a:p>
        </p:txBody>
      </p:sp>
      <p:sp>
        <p:nvSpPr>
          <p:cNvPr id="92" name="텍스트 개체 틀 2"/>
          <p:cNvSpPr txBox="1"/>
          <p:nvPr>
            <p:ph type="body" idx="1"/>
          </p:nvPr>
        </p:nvSpPr>
        <p:spPr>
          <a:xfrm>
            <a:off x="411161" y="1069906"/>
            <a:ext cx="11369678" cy="5057778"/>
          </a:xfrm>
          <a:prstGeom prst="rect">
            <a:avLst/>
          </a:prstGeom>
        </p:spPr>
        <p:txBody>
          <a:bodyPr/>
          <a:lstStyle/>
          <a:p>
            <a:pPr/>
            <a:r>
              <a:t>GCN Structure</a:t>
            </a:r>
          </a:p>
        </p:txBody>
      </p:sp>
      <p:pic>
        <p:nvPicPr>
          <p:cNvPr id="93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9861" y="2579333"/>
            <a:ext cx="7372278" cy="22754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9"/>
          <p:cNvSpPr txBox="1"/>
          <p:nvPr>
            <p:ph type="sldNum" sz="quarter" idx="4294967295"/>
          </p:nvPr>
        </p:nvSpPr>
        <p:spPr>
          <a:xfrm>
            <a:off x="11506465" y="6612873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GCN Preview</a:t>
            </a:r>
          </a:p>
        </p:txBody>
      </p:sp>
      <p:sp>
        <p:nvSpPr>
          <p:cNvPr id="97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/>
            <a:r>
              <a:t>Graph Convolution Layer</a:t>
            </a:r>
          </a:p>
        </p:txBody>
      </p:sp>
      <p:sp>
        <p:nvSpPr>
          <p:cNvPr id="98" name="직사각형"/>
          <p:cNvSpPr/>
          <p:nvPr/>
        </p:nvSpPr>
        <p:spPr>
          <a:xfrm>
            <a:off x="2604790" y="1578339"/>
            <a:ext cx="1252603" cy="3625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" name="H1(l+1) = σ(H2(l)W(l) + H3(l)W(l) + H4(l)W(l))"/>
          <p:cNvSpPr txBox="1"/>
          <p:nvPr/>
        </p:nvSpPr>
        <p:spPr>
          <a:xfrm>
            <a:off x="5602253" y="2751900"/>
            <a:ext cx="4968139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baseline="-5998"/>
              <a:t>1</a:t>
            </a:r>
            <a:r>
              <a:rPr baseline="31999"/>
              <a:t>(l+1) </a:t>
            </a:r>
            <a:r>
              <a:t>= σ(H</a:t>
            </a:r>
            <a:r>
              <a:rPr baseline="-5998"/>
              <a:t>2</a:t>
            </a:r>
            <a:r>
              <a:rPr baseline="31999"/>
              <a:t>(l)</a:t>
            </a:r>
            <a:r>
              <a:t>W</a:t>
            </a:r>
            <a:r>
              <a:rPr baseline="31999"/>
              <a:t>(l) + </a:t>
            </a:r>
            <a:r>
              <a:t>H</a:t>
            </a:r>
            <a:r>
              <a:rPr baseline="-5998"/>
              <a:t>3</a:t>
            </a:r>
            <a:r>
              <a:rPr baseline="31999"/>
              <a:t>(l)</a:t>
            </a:r>
            <a:r>
              <a:t>W</a:t>
            </a:r>
            <a:r>
              <a:rPr baseline="31999"/>
              <a:t>(l) + </a:t>
            </a:r>
            <a:r>
              <a:t>H</a:t>
            </a:r>
            <a:r>
              <a:rPr baseline="-5998"/>
              <a:t>4</a:t>
            </a:r>
            <a:r>
              <a:rPr baseline="31999"/>
              <a:t>(l)</a:t>
            </a:r>
            <a:r>
              <a:t>W</a:t>
            </a:r>
            <a:r>
              <a:rPr baseline="31999"/>
              <a:t>(l)</a:t>
            </a:r>
            <a:r>
              <a:t>)</a:t>
            </a:r>
          </a:p>
        </p:txBody>
      </p:sp>
      <p:sp>
        <p:nvSpPr>
          <p:cNvPr id="100" name="원"/>
          <p:cNvSpPr/>
          <p:nvPr/>
        </p:nvSpPr>
        <p:spPr>
          <a:xfrm>
            <a:off x="1582612" y="3116955"/>
            <a:ext cx="460010" cy="452657"/>
          </a:xfrm>
          <a:prstGeom prst="ellipse">
            <a:avLst/>
          </a:prstGeom>
          <a:gradFill>
            <a:gsLst>
              <a:gs pos="0">
                <a:srgbClr val="5F82CB"/>
              </a:gs>
              <a:gs pos="50000">
                <a:srgbClr val="3E70CA"/>
              </a:gs>
              <a:gs pos="100000">
                <a:srgbClr val="2F61BA"/>
              </a:gs>
            </a:gsLst>
            <a:lin ang="5400000"/>
          </a:gradFill>
          <a:ln w="6350">
            <a:solidFill>
              <a:schemeClr val="accent5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1" name="원"/>
          <p:cNvSpPr/>
          <p:nvPr/>
        </p:nvSpPr>
        <p:spPr>
          <a:xfrm>
            <a:off x="2445702" y="3768097"/>
            <a:ext cx="460011" cy="452657"/>
          </a:xfrm>
          <a:prstGeom prst="ellipse">
            <a:avLst/>
          </a:prstGeom>
          <a:solidFill>
            <a:schemeClr val="accent3"/>
          </a:solidFill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2" name="원"/>
          <p:cNvSpPr/>
          <p:nvPr/>
        </p:nvSpPr>
        <p:spPr>
          <a:xfrm>
            <a:off x="2280467" y="4912940"/>
            <a:ext cx="460010" cy="452657"/>
          </a:xfrm>
          <a:prstGeom prst="ellipse">
            <a:avLst/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sx="100000" sy="100000" kx="0" ky="0" algn="b" rotWithShape="0" blurRad="63500" dist="19050" dir="540000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" name="원"/>
          <p:cNvSpPr/>
          <p:nvPr/>
        </p:nvSpPr>
        <p:spPr>
          <a:xfrm>
            <a:off x="3313981" y="3065602"/>
            <a:ext cx="460011" cy="452655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AD5B24"/>
            </a:solidFill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aphicFrame>
        <p:nvGraphicFramePr>
          <p:cNvPr id="104" name="표"/>
          <p:cNvGraphicFramePr/>
          <p:nvPr/>
        </p:nvGraphicFramePr>
        <p:xfrm>
          <a:off x="2553005" y="2427478"/>
          <a:ext cx="245403" cy="12567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402"/>
              </a:tblGrid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3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3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3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표"/>
          <p:cNvGraphicFramePr/>
          <p:nvPr/>
        </p:nvGraphicFramePr>
        <p:xfrm>
          <a:off x="1233967" y="2141390"/>
          <a:ext cx="245403" cy="12567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402"/>
              </a:tblGrid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표"/>
          <p:cNvGraphicFramePr/>
          <p:nvPr/>
        </p:nvGraphicFramePr>
        <p:xfrm>
          <a:off x="3010474" y="4617091"/>
          <a:ext cx="245403" cy="12567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402"/>
              </a:tblGrid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표"/>
          <p:cNvGraphicFramePr/>
          <p:nvPr/>
        </p:nvGraphicFramePr>
        <p:xfrm>
          <a:off x="4012612" y="2283020"/>
          <a:ext cx="245403" cy="12567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45402"/>
              </a:tblGrid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2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2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2"/>
                    </a:solidFill>
                  </a:tcPr>
                </a:tc>
              </a:tr>
              <a:tr h="314199"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8" name="1"/>
          <p:cNvSpPr txBox="1"/>
          <p:nvPr/>
        </p:nvSpPr>
        <p:spPr>
          <a:xfrm>
            <a:off x="2997333" y="4004196"/>
            <a:ext cx="231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9" name="3"/>
          <p:cNvSpPr txBox="1"/>
          <p:nvPr/>
        </p:nvSpPr>
        <p:spPr>
          <a:xfrm>
            <a:off x="3599262" y="3651216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" name="2"/>
          <p:cNvSpPr txBox="1"/>
          <p:nvPr/>
        </p:nvSpPr>
        <p:spPr>
          <a:xfrm>
            <a:off x="1424137" y="3426968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" name="4"/>
          <p:cNvSpPr txBox="1"/>
          <p:nvPr/>
        </p:nvSpPr>
        <p:spPr>
          <a:xfrm>
            <a:off x="2017725" y="5704854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2" name="선"/>
          <p:cNvSpPr/>
          <p:nvPr/>
        </p:nvSpPr>
        <p:spPr>
          <a:xfrm flipV="1">
            <a:off x="2860213" y="3349538"/>
            <a:ext cx="505521" cy="50552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선"/>
          <p:cNvSpPr/>
          <p:nvPr/>
        </p:nvSpPr>
        <p:spPr>
          <a:xfrm flipH="1" flipV="1">
            <a:off x="1988367" y="3485113"/>
            <a:ext cx="463691" cy="46369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선"/>
          <p:cNvSpPr/>
          <p:nvPr/>
        </p:nvSpPr>
        <p:spPr>
          <a:xfrm flipH="1">
            <a:off x="2622198" y="4209954"/>
            <a:ext cx="107017" cy="778681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H(l+1) = σ(AH(l)W(l))"/>
          <p:cNvSpPr txBox="1"/>
          <p:nvPr/>
        </p:nvSpPr>
        <p:spPr>
          <a:xfrm>
            <a:off x="6826960" y="4385616"/>
            <a:ext cx="2518726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H</a:t>
            </a:r>
            <a:r>
              <a:rPr baseline="31999"/>
              <a:t>(l+1) </a:t>
            </a:r>
            <a:r>
              <a:t>= σ(AH</a:t>
            </a:r>
            <a:r>
              <a:rPr baseline="31999"/>
              <a:t>(l)</a:t>
            </a:r>
            <a:r>
              <a:t>W</a:t>
            </a:r>
            <a:r>
              <a:rPr baseline="31999"/>
              <a:t>(l)</a:t>
            </a:r>
            <a:r>
              <a:t>)</a:t>
            </a:r>
          </a:p>
        </p:txBody>
      </p:sp>
      <p:sp>
        <p:nvSpPr>
          <p:cNvPr id="116" name="선"/>
          <p:cNvSpPr/>
          <p:nvPr/>
        </p:nvSpPr>
        <p:spPr>
          <a:xfrm>
            <a:off x="8034250" y="3341239"/>
            <a:ext cx="2" cy="9234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401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GCN Preview</a:t>
            </a:r>
          </a:p>
        </p:txBody>
      </p:sp>
      <p:sp>
        <p:nvSpPr>
          <p:cNvPr id="120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/>
            <a:r>
              <a:t>H</a:t>
            </a:r>
            <a:r>
              <a:rPr baseline="31999"/>
              <a:t>(l+1) </a:t>
            </a:r>
            <a:r>
              <a:t>= σ(AH</a:t>
            </a:r>
            <a:r>
              <a:rPr baseline="31999"/>
              <a:t>(l)</a:t>
            </a:r>
            <a:r>
              <a:t>W</a:t>
            </a:r>
            <a:r>
              <a:rPr baseline="31999"/>
              <a:t>(l)</a:t>
            </a:r>
            <a:r>
              <a:t>)</a:t>
            </a:r>
          </a:p>
        </p:txBody>
      </p:sp>
      <p:graphicFrame>
        <p:nvGraphicFramePr>
          <p:cNvPr id="121" name="표"/>
          <p:cNvGraphicFramePr/>
          <p:nvPr/>
        </p:nvGraphicFramePr>
        <p:xfrm>
          <a:off x="949041" y="1969847"/>
          <a:ext cx="2281025" cy="11257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0256"/>
                <a:gridCol w="570256"/>
                <a:gridCol w="570256"/>
                <a:gridCol w="570256"/>
              </a:tblGrid>
              <a:tr h="28462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ctr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</a:tr>
            </a:tbl>
          </a:graphicData>
        </a:graphic>
      </p:graphicFrame>
      <p:sp>
        <p:nvSpPr>
          <p:cNvPr id="122" name="Node feature matrix"/>
          <p:cNvSpPr txBox="1"/>
          <p:nvPr/>
        </p:nvSpPr>
        <p:spPr>
          <a:xfrm>
            <a:off x="1033731" y="3131904"/>
            <a:ext cx="2111645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Node feature matrix</a:t>
            </a:r>
          </a:p>
        </p:txBody>
      </p:sp>
      <p:graphicFrame>
        <p:nvGraphicFramePr>
          <p:cNvPr id="123" name="표"/>
          <p:cNvGraphicFramePr/>
          <p:nvPr/>
        </p:nvGraphicFramePr>
        <p:xfrm>
          <a:off x="3839790" y="1741247"/>
          <a:ext cx="3991793" cy="140617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0256"/>
                <a:gridCol w="570256"/>
                <a:gridCol w="570256"/>
                <a:gridCol w="570256"/>
                <a:gridCol w="570256"/>
                <a:gridCol w="570256"/>
                <a:gridCol w="570256"/>
              </a:tblGrid>
              <a:tr h="284621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</a:tbl>
          </a:graphicData>
        </a:graphic>
      </p:graphicFrame>
      <p:sp>
        <p:nvSpPr>
          <p:cNvPr id="124" name="Weight matrix"/>
          <p:cNvSpPr txBox="1"/>
          <p:nvPr/>
        </p:nvSpPr>
        <p:spPr>
          <a:xfrm>
            <a:off x="5087046" y="3471560"/>
            <a:ext cx="149728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Weight matrix</a:t>
            </a:r>
          </a:p>
        </p:txBody>
      </p:sp>
      <p:graphicFrame>
        <p:nvGraphicFramePr>
          <p:cNvPr id="125" name="표"/>
          <p:cNvGraphicFramePr/>
          <p:nvPr/>
        </p:nvGraphicFramePr>
        <p:xfrm>
          <a:off x="8434958" y="1963497"/>
          <a:ext cx="3386461" cy="11384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46615"/>
                <a:gridCol w="846615"/>
                <a:gridCol w="846615"/>
                <a:gridCol w="846615"/>
              </a:tblGrid>
              <a:tr h="28462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  <a:tr h="28462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</a:tr>
              <a:tr h="28462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D4E2CE"/>
                    </a:solidFill>
                  </a:tcPr>
                </a:tc>
              </a:tr>
              <a:tr h="28462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solidFill>
                      <a:srgbClr val="EBF1E8"/>
                    </a:solidFill>
                  </a:tcPr>
                </a:tc>
              </a:tr>
            </a:tbl>
          </a:graphicData>
        </a:graphic>
      </p:graphicFrame>
      <p:sp>
        <p:nvSpPr>
          <p:cNvPr id="126" name="Adjacency matrix"/>
          <p:cNvSpPr txBox="1"/>
          <p:nvPr/>
        </p:nvSpPr>
        <p:spPr>
          <a:xfrm>
            <a:off x="9205865" y="3131904"/>
            <a:ext cx="184464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Adjacency matrix</a:t>
            </a:r>
          </a:p>
        </p:txBody>
      </p:sp>
      <p:sp>
        <p:nvSpPr>
          <p:cNvPr id="127" name="W"/>
          <p:cNvSpPr txBox="1"/>
          <p:nvPr/>
        </p:nvSpPr>
        <p:spPr>
          <a:xfrm>
            <a:off x="5675736" y="3807958"/>
            <a:ext cx="31990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128" name="H"/>
          <p:cNvSpPr txBox="1"/>
          <p:nvPr/>
        </p:nvSpPr>
        <p:spPr>
          <a:xfrm>
            <a:off x="2026055" y="3506082"/>
            <a:ext cx="26922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</a:t>
            </a:r>
          </a:p>
        </p:txBody>
      </p:sp>
      <p:sp>
        <p:nvSpPr>
          <p:cNvPr id="129" name="A"/>
          <p:cNvSpPr txBox="1"/>
          <p:nvPr/>
        </p:nvSpPr>
        <p:spPr>
          <a:xfrm>
            <a:off x="9999881" y="3512488"/>
            <a:ext cx="25661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30" name="X"/>
          <p:cNvSpPr txBox="1"/>
          <p:nvPr/>
        </p:nvSpPr>
        <p:spPr>
          <a:xfrm>
            <a:off x="3278315" y="2357409"/>
            <a:ext cx="256613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31" name="X"/>
          <p:cNvSpPr txBox="1"/>
          <p:nvPr/>
        </p:nvSpPr>
        <p:spPr>
          <a:xfrm>
            <a:off x="7863571" y="2357409"/>
            <a:ext cx="256613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32" name="=&gt;"/>
          <p:cNvSpPr txBox="1"/>
          <p:nvPr/>
        </p:nvSpPr>
        <p:spPr>
          <a:xfrm>
            <a:off x="754856" y="5055716"/>
            <a:ext cx="43464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=&gt; </a:t>
            </a:r>
          </a:p>
        </p:txBody>
      </p:sp>
      <p:sp>
        <p:nvSpPr>
          <p:cNvPr id="133" name="64"/>
          <p:cNvSpPr txBox="1"/>
          <p:nvPr/>
        </p:nvSpPr>
        <p:spPr>
          <a:xfrm>
            <a:off x="5656481" y="1346836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64</a:t>
            </a:r>
          </a:p>
        </p:txBody>
      </p:sp>
      <p:sp>
        <p:nvSpPr>
          <p:cNvPr id="134" name="4"/>
          <p:cNvSpPr txBox="1"/>
          <p:nvPr/>
        </p:nvSpPr>
        <p:spPr>
          <a:xfrm>
            <a:off x="589402" y="2357409"/>
            <a:ext cx="231275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5" name="10"/>
          <p:cNvSpPr txBox="1"/>
          <p:nvPr/>
        </p:nvSpPr>
        <p:spPr>
          <a:xfrm>
            <a:off x="2045030" y="1575436"/>
            <a:ext cx="358412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36" name="10"/>
          <p:cNvSpPr txBox="1"/>
          <p:nvPr/>
        </p:nvSpPr>
        <p:spPr>
          <a:xfrm>
            <a:off x="3529319" y="2357409"/>
            <a:ext cx="358412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137" name="4"/>
          <p:cNvSpPr txBox="1"/>
          <p:nvPr/>
        </p:nvSpPr>
        <p:spPr>
          <a:xfrm>
            <a:off x="8145819" y="2357409"/>
            <a:ext cx="231275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38" name="4"/>
          <p:cNvSpPr txBox="1"/>
          <p:nvPr/>
        </p:nvSpPr>
        <p:spPr>
          <a:xfrm>
            <a:off x="10012550" y="1575436"/>
            <a:ext cx="231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graphicFrame>
        <p:nvGraphicFramePr>
          <p:cNvPr id="139" name="표"/>
          <p:cNvGraphicFramePr/>
          <p:nvPr/>
        </p:nvGraphicFramePr>
        <p:xfrm>
          <a:off x="1901350" y="4668153"/>
          <a:ext cx="3991793" cy="112578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0256"/>
                <a:gridCol w="570256"/>
                <a:gridCol w="570256"/>
                <a:gridCol w="570256"/>
                <a:gridCol w="570256"/>
                <a:gridCol w="570256"/>
                <a:gridCol w="570256"/>
              </a:tblGrid>
              <a:tr h="284621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D0DEEF"/>
                    </a:solidFill>
                  </a:tcPr>
                </a:tc>
              </a:tr>
              <a:tr h="280388"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맑은 고딕"/>
                        </a:rPr>
                        <a:t>…</a:t>
                      </a: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맑은 고딕"/>
                        </a:defRPr>
                      </a:pPr>
                    </a:p>
                  </a:txBody>
                  <a:tcPr marL="0" marR="0" marT="0" marB="0" anchor="t" anchorCtr="0" horzOverflow="overflow"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40" name="4"/>
          <p:cNvSpPr txBox="1"/>
          <p:nvPr/>
        </p:nvSpPr>
        <p:spPr>
          <a:xfrm>
            <a:off x="1556442" y="5055716"/>
            <a:ext cx="231276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1" name="64"/>
          <p:cNvSpPr txBox="1"/>
          <p:nvPr/>
        </p:nvSpPr>
        <p:spPr>
          <a:xfrm>
            <a:off x="3718042" y="4189622"/>
            <a:ext cx="35841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64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401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GCN Preview</a:t>
            </a:r>
          </a:p>
        </p:txBody>
      </p:sp>
      <p:sp>
        <p:nvSpPr>
          <p:cNvPr id="145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/>
            <a:r>
              <a:t>Readout</a:t>
            </a:r>
          </a:p>
        </p:txBody>
      </p:sp>
      <p:pic>
        <p:nvPicPr>
          <p:cNvPr id="14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2209800"/>
            <a:ext cx="7010400" cy="243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401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Advance Techniques of GCN</a:t>
            </a:r>
          </a:p>
        </p:txBody>
      </p:sp>
      <p:sp>
        <p:nvSpPr>
          <p:cNvPr id="150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/>
            <a:r>
              <a:t>Skip Connection</a:t>
            </a:r>
          </a:p>
        </p:txBody>
      </p:sp>
      <p:pic>
        <p:nvPicPr>
          <p:cNvPr id="151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7388" y="1985765"/>
            <a:ext cx="7817224" cy="3391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9"/>
          <p:cNvSpPr txBox="1"/>
          <p:nvPr>
            <p:ph type="sldNum" sz="quarter" idx="4294967295"/>
          </p:nvPr>
        </p:nvSpPr>
        <p:spPr>
          <a:xfrm>
            <a:off x="11946597" y="6412231"/>
            <a:ext cx="245401" cy="37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4" name="제목 1"/>
          <p:cNvSpPr txBox="1"/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pPr/>
            <a:r>
              <a:t>Advance Techniques of GCN</a:t>
            </a:r>
          </a:p>
        </p:txBody>
      </p:sp>
      <p:sp>
        <p:nvSpPr>
          <p:cNvPr id="155" name="텍스트 개체 틀 2"/>
          <p:cNvSpPr txBox="1"/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/>
          <a:lstStyle/>
          <a:p>
            <a:pPr/>
            <a:r>
              <a:t>Gated Skip Connection</a:t>
            </a:r>
          </a:p>
        </p:txBody>
      </p:sp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22536" y="2158764"/>
            <a:ext cx="3403602" cy="32893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7968" y="2234731"/>
            <a:ext cx="4049874" cy="31373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