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420" r:id="rId2"/>
    <p:sldId id="489" r:id="rId3"/>
    <p:sldId id="490" r:id="rId4"/>
    <p:sldId id="491" r:id="rId5"/>
    <p:sldId id="407" r:id="rId6"/>
    <p:sldId id="421" r:id="rId7"/>
    <p:sldId id="422" r:id="rId8"/>
    <p:sldId id="423" r:id="rId9"/>
    <p:sldId id="428" r:id="rId10"/>
    <p:sldId id="424" r:id="rId11"/>
    <p:sldId id="425" r:id="rId12"/>
    <p:sldId id="426" r:id="rId13"/>
    <p:sldId id="432" r:id="rId14"/>
    <p:sldId id="427" r:id="rId15"/>
    <p:sldId id="493" r:id="rId16"/>
    <p:sldId id="492" r:id="rId17"/>
    <p:sldId id="481" r:id="rId18"/>
    <p:sldId id="486" r:id="rId19"/>
    <p:sldId id="484" r:id="rId20"/>
    <p:sldId id="483" r:id="rId21"/>
    <p:sldId id="488" r:id="rId22"/>
    <p:sldId id="487" r:id="rId23"/>
    <p:sldId id="482" r:id="rId24"/>
    <p:sldId id="29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6791"/>
  </p:normalViewPr>
  <p:slideViewPr>
    <p:cSldViewPr snapToGrid="0">
      <p:cViewPr>
        <p:scale>
          <a:sx n="159" d="100"/>
          <a:sy n="159" d="100"/>
        </p:scale>
        <p:origin x="72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2022. 8. 7.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2022. 8. 7.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8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21" Type="http://schemas.openxmlformats.org/officeDocument/2006/relationships/image" Target="../media/image42.png"/><Relationship Id="rId42" Type="http://schemas.openxmlformats.org/officeDocument/2006/relationships/image" Target="../media/image63.png"/><Relationship Id="rId47" Type="http://schemas.openxmlformats.org/officeDocument/2006/relationships/image" Target="../media/image68.png"/><Relationship Id="rId63" Type="http://schemas.openxmlformats.org/officeDocument/2006/relationships/image" Target="../media/image84.png"/><Relationship Id="rId68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29" Type="http://schemas.openxmlformats.org/officeDocument/2006/relationships/image" Target="../media/image50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3" Type="http://schemas.openxmlformats.org/officeDocument/2006/relationships/image" Target="../media/image74.png"/><Relationship Id="rId58" Type="http://schemas.openxmlformats.org/officeDocument/2006/relationships/image" Target="../media/image79.png"/><Relationship Id="rId66" Type="http://schemas.openxmlformats.org/officeDocument/2006/relationships/image" Target="../media/image87.png"/><Relationship Id="rId5" Type="http://schemas.openxmlformats.org/officeDocument/2006/relationships/image" Target="../media/image26.png"/><Relationship Id="rId61" Type="http://schemas.openxmlformats.org/officeDocument/2006/relationships/image" Target="../media/image82.png"/><Relationship Id="rId19" Type="http://schemas.openxmlformats.org/officeDocument/2006/relationships/image" Target="../media/image4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48" Type="http://schemas.openxmlformats.org/officeDocument/2006/relationships/image" Target="../media/image69.png"/><Relationship Id="rId56" Type="http://schemas.openxmlformats.org/officeDocument/2006/relationships/image" Target="../media/image77.png"/><Relationship Id="rId64" Type="http://schemas.openxmlformats.org/officeDocument/2006/relationships/image" Target="../media/image85.png"/><Relationship Id="rId69" Type="http://schemas.openxmlformats.org/officeDocument/2006/relationships/image" Target="../media/image90.png"/><Relationship Id="rId8" Type="http://schemas.openxmlformats.org/officeDocument/2006/relationships/image" Target="../media/image29.png"/><Relationship Id="rId51" Type="http://schemas.openxmlformats.org/officeDocument/2006/relationships/image" Target="../media/image72.png"/><Relationship Id="rId72" Type="http://schemas.openxmlformats.org/officeDocument/2006/relationships/image" Target="../media/image93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46" Type="http://schemas.openxmlformats.org/officeDocument/2006/relationships/image" Target="../media/image67.png"/><Relationship Id="rId59" Type="http://schemas.openxmlformats.org/officeDocument/2006/relationships/image" Target="../media/image80.png"/><Relationship Id="rId67" Type="http://schemas.openxmlformats.org/officeDocument/2006/relationships/image" Target="../media/image88.png"/><Relationship Id="rId20" Type="http://schemas.openxmlformats.org/officeDocument/2006/relationships/image" Target="../media/image41.png"/><Relationship Id="rId41" Type="http://schemas.openxmlformats.org/officeDocument/2006/relationships/image" Target="../media/image62.png"/><Relationship Id="rId54" Type="http://schemas.openxmlformats.org/officeDocument/2006/relationships/image" Target="../media/image75.png"/><Relationship Id="rId62" Type="http://schemas.openxmlformats.org/officeDocument/2006/relationships/image" Target="../media/image83.png"/><Relationship Id="rId70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49" Type="http://schemas.openxmlformats.org/officeDocument/2006/relationships/image" Target="../media/image70.png"/><Relationship Id="rId57" Type="http://schemas.openxmlformats.org/officeDocument/2006/relationships/image" Target="../media/image78.png"/><Relationship Id="rId10" Type="http://schemas.openxmlformats.org/officeDocument/2006/relationships/image" Target="../media/image31.png"/><Relationship Id="rId31" Type="http://schemas.openxmlformats.org/officeDocument/2006/relationships/image" Target="../media/image52.png"/><Relationship Id="rId44" Type="http://schemas.openxmlformats.org/officeDocument/2006/relationships/image" Target="../media/image65.png"/><Relationship Id="rId52" Type="http://schemas.openxmlformats.org/officeDocument/2006/relationships/image" Target="../media/image73.png"/><Relationship Id="rId60" Type="http://schemas.openxmlformats.org/officeDocument/2006/relationships/image" Target="../media/image81.png"/><Relationship Id="rId65" Type="http://schemas.openxmlformats.org/officeDocument/2006/relationships/image" Target="../media/image86.png"/><Relationship Id="rId73" Type="http://schemas.openxmlformats.org/officeDocument/2006/relationships/image" Target="../media/image94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9" Type="http://schemas.openxmlformats.org/officeDocument/2006/relationships/image" Target="../media/image60.png"/><Relationship Id="rId34" Type="http://schemas.openxmlformats.org/officeDocument/2006/relationships/image" Target="../media/image55.png"/><Relationship Id="rId50" Type="http://schemas.openxmlformats.org/officeDocument/2006/relationships/image" Target="../media/image71.png"/><Relationship Id="rId55" Type="http://schemas.openxmlformats.org/officeDocument/2006/relationships/image" Target="../media/image76.png"/><Relationship Id="rId7" Type="http://schemas.openxmlformats.org/officeDocument/2006/relationships/image" Target="../media/image28.png"/><Relationship Id="rId71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QNN 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분석</a:t>
            </a:r>
            <a:b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차분 분석을 위한 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distinguisher 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알려진 </a:t>
            </a:r>
            <a:r>
              <a:rPr kumimoji="1" lang="ko-KR" altLang="en-US" sz="2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youtu.be</a:t>
            </a: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MvODEAktxCs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8E2C-E651-6031-1570-D0B009F3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layer - amplitude embedding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12D220E-4C0F-C6B5-26CA-46003BCD303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 err="1"/>
                  <a:t>임베딩</a:t>
                </a:r>
                <a:r>
                  <a:rPr kumimoji="1" lang="ko-KR" altLang="en-US" sz="2000" dirty="0"/>
                  <a:t> 회로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변경될 수 있는 파라미터가 아니라</a:t>
                </a:r>
                <a:r>
                  <a:rPr kumimoji="1" lang="en-US" altLang="ko-KR" sz="2000" dirty="0"/>
                  <a:t>,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입력된 고전 데이터가 파라미터로 쓰임</a:t>
                </a:r>
                <a:endParaRPr kumimoji="1" lang="en-US" altLang="ko-KR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𝑹𝒀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회전 게이트와 얽힘을 위한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𝑪𝑵𝑶𝑻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게이트로 구성</a:t>
                </a:r>
                <a:endParaRPr kumimoji="1" lang="en-US" altLang="ko-KR" sz="2000" dirty="0"/>
              </a:p>
              <a:p>
                <a:r>
                  <a:rPr kumimoji="1" lang="en-US" altLang="ko-KR" sz="2000" dirty="0"/>
                  <a:t>16</a:t>
                </a:r>
                <a:r>
                  <a:rPr kumimoji="1" lang="ko-KR" altLang="en-US" sz="2000" dirty="0"/>
                  <a:t>개의 데이터를 큐비트의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상태 벡터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</a:rPr>
                  <a:t>(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길이가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</a:rPr>
                  <a:t>16)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로 </a:t>
                </a:r>
                <a:r>
                  <a:rPr kumimoji="1" lang="ko-KR" altLang="en-US" sz="2000" b="1" dirty="0" err="1">
                    <a:solidFill>
                      <a:srgbClr val="0070C0"/>
                    </a:solidFill>
                  </a:rPr>
                  <a:t>임베딩</a:t>
                </a:r>
                <a:endParaRPr kumimoji="1" lang="en-US" altLang="ko-KR" sz="20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ko-KR" sz="2000" dirty="0"/>
                  <a:t>64</a:t>
                </a:r>
                <a:r>
                  <a:rPr kumimoji="1" lang="ko-KR" altLang="en-US" sz="2000" dirty="0"/>
                  <a:t>개의 입력 데이터가 있다면</a:t>
                </a:r>
                <a:r>
                  <a:rPr kumimoji="1" lang="en-US" altLang="ko-KR" sz="2000" dirty="0"/>
                  <a:t>, amplitude embedding circuit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개 필요</a:t>
                </a:r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12D220E-4C0F-C6B5-26CA-46003BCD3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87E945B-4488-58C6-DDDC-CA196C5F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709" y="4824023"/>
            <a:ext cx="6212582" cy="19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0C393-5DFE-8123-2122-9AC62D9F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layer – strongly entangling circuit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F1E4902-9984-8EE2-D1B1-6592DA78F3B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/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𝑹𝒐𝒕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 회전 게이트 </a:t>
                </a:r>
                <a:r>
                  <a:rPr kumimoji="1" lang="ko-KR" altLang="en-US" sz="2000" dirty="0"/>
                  <a:t>사용</a:t>
                </a:r>
                <a:endParaRPr kumimoji="1" lang="en-US" altLang="ko-KR" sz="2000" dirty="0"/>
              </a:p>
              <a:p>
                <a:pPr marL="742950" lvl="1" indent="-285750"/>
                <a:r>
                  <a:rPr kumimoji="1" lang="ko-KR" altLang="en-US" sz="2000" dirty="0">
                    <a:latin typeface="Cambria Math" panose="02040503050406030204" pitchFamily="18" charset="0"/>
                  </a:rPr>
                  <a:t>각 레이어에는 </a:t>
                </a:r>
                <a14:m>
                  <m:oMath xmlns:m="http://schemas.openxmlformats.org/officeDocument/2006/math">
                    <m:r>
                      <a:rPr kumimoji="1" lang="en-US" altLang="ko-KR" sz="2000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000" b="0" i="1" baseline="-25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𝑞𝑢𝑏𝑖𝑡</m:t>
                    </m:r>
                  </m:oMath>
                </a14:m>
                <a:r>
                  <a:rPr kumimoji="1" lang="en-US" altLang="ko-KR" sz="20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kumimoji="1" lang="ko-KR" altLang="en-US" sz="2000" dirty="0">
                    <a:latin typeface="Cambria Math" panose="02040503050406030204" pitchFamily="18" charset="0"/>
                  </a:rPr>
                  <a:t>만큼의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𝑅𝑜𝑡</m:t>
                    </m:r>
                    <m:r>
                      <a:rPr kumimoji="1" lang="en-US" altLang="ko-KR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latin typeface="Cambria Math" panose="02040503050406030204" pitchFamily="18" charset="0"/>
                  </a:rPr>
                  <a:t>게이트 사용</a:t>
                </a:r>
                <a:endParaRPr kumimoji="1" lang="en-US" altLang="ko-KR" sz="2000" dirty="0">
                  <a:latin typeface="Cambria Math" panose="02040503050406030204" pitchFamily="18" charset="0"/>
                </a:endParaRP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𝑅𝑜𝑡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𝑅𝑧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𝑅𝑦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𝑅𝑧</m:t>
                    </m:r>
                    <m:r>
                      <a:rPr kumimoji="1"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조합</a:t>
                </a:r>
                <a:r>
                  <a:rPr kumimoji="1" lang="en-US" altLang="ko-KR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𝑅𝑜𝑡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ko-KR" altLang="en-US" sz="2000" dirty="0">
                    <a:sym typeface="Wingdings" pitchFamily="2" charset="2"/>
                  </a:rPr>
                  <a:t>게이트 수의 </a:t>
                </a:r>
                <a:r>
                  <a:rPr kumimoji="1" lang="en-US" altLang="ko-KR" sz="2000" dirty="0">
                    <a:sym typeface="Wingdings" pitchFamily="2" charset="2"/>
                  </a:rPr>
                  <a:t>3</a:t>
                </a:r>
                <a:r>
                  <a:rPr kumimoji="1" lang="ko-KR" altLang="en-US" sz="2000" dirty="0">
                    <a:sym typeface="Wingdings" pitchFamily="2" charset="2"/>
                  </a:rPr>
                  <a:t>배만큼의 파라미터가 필요</a:t>
                </a:r>
                <a:endParaRPr kumimoji="1" lang="en-US" altLang="ko-KR" sz="1600" dirty="0"/>
              </a:p>
              <a:p>
                <a:pPr marL="285750" indent="-285750"/>
                <a:r>
                  <a:rPr kumimoji="1" lang="ko-KR" altLang="en-US" sz="2000" b="1" dirty="0"/>
                  <a:t>레이어 반복 횟수 </a:t>
                </a:r>
                <a:r>
                  <a:rPr kumimoji="1" lang="en-US" altLang="ko-KR" sz="2000" b="1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en-US" altLang="ko-KR" sz="2000" b="1" dirty="0"/>
                  <a:t>)</a:t>
                </a:r>
                <a:r>
                  <a:rPr kumimoji="1" lang="ko-KR" altLang="en-US" sz="2000" b="1" dirty="0"/>
                  <a:t>는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번째 레이어의 얽힘에 영향</a:t>
                </a:r>
                <a:endParaRPr kumimoji="1" lang="en-US" altLang="ko-KR" sz="2000" b="1" dirty="0">
                  <a:solidFill>
                    <a:srgbClr val="0070C0"/>
                  </a:solidFill>
                </a:endParaRPr>
              </a:p>
              <a:p>
                <a:pPr marL="285750" indent="-285750"/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2000" b="0" i="1" baseline="-25000" smtClean="0">
                        <a:latin typeface="Cambria Math" panose="02040503050406030204" pitchFamily="18" charset="0"/>
                      </a:rPr>
                      <m:t>𝑞𝑢𝑏𝑖𝑡</m:t>
                    </m:r>
                  </m:oMath>
                </a14:m>
                <a:r>
                  <a:rPr kumimoji="1" lang="ko-KR" altLang="en-US" sz="2000" dirty="0"/>
                  <a:t>개의 </a:t>
                </a:r>
                <a:r>
                  <a:rPr kumimoji="1" lang="en-US" altLang="ko-KR" sz="2000" dirty="0"/>
                  <a:t>qubit</a:t>
                </a:r>
                <a:r>
                  <a:rPr kumimoji="1" lang="ko-KR" altLang="en-US" sz="2000" dirty="0"/>
                  <a:t>을 사용하는 회로의 </a:t>
                </a:r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ko-KR" altLang="en-US" sz="2000" dirty="0"/>
                  <a:t>번째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레이어에 대해</a:t>
                </a:r>
                <a:br>
                  <a:rPr kumimoji="1" lang="en-US" altLang="ko-KR" sz="2000" dirty="0"/>
                </a:br>
                <a:r>
                  <a:rPr kumimoji="1" lang="en-US" altLang="ko-KR" sz="2000" dirty="0"/>
                  <a:t>		</a:t>
                </a:r>
                <a:r>
                  <a:rPr kumimoji="1" lang="en-US" altLang="ko-KR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ko-KR" sz="20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ko-KR" sz="20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 dirty="0" err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kumimoji="1" lang="en-US" altLang="ko-KR" sz="2000" b="1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kumimoji="1" lang="en-US" altLang="ko-KR" sz="2000" b="1" i="1" baseline="-250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𝒒𝒖𝒃𝒊𝒕</m:t>
                    </m:r>
                  </m:oMath>
                </a14:m>
                <a:r>
                  <a:rPr kumimoji="1" lang="en-US" altLang="ko-KR" sz="2000" b="1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en-US" altLang="ko-KR" sz="2000" b="1" dirty="0"/>
              </a:p>
              <a:p>
                <a:pPr marL="2857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</a:rPr>
                  <a:t>번째 레이어에서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  <a:latin typeface="+mn-ea"/>
                  </a:rPr>
                  <a:t>번째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+mn-ea"/>
                  </a:rPr>
                  <a:t>qubit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+mn-ea"/>
                  </a:rPr>
                  <a:t>과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ko-KR" alt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𝑵𝒒</m:t>
                    </m:r>
                    <m:r>
                      <a:rPr kumimoji="1" lang="en-US" altLang="ko-KR" sz="2000" b="1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𝒖𝒃𝒊𝒕</m:t>
                    </m:r>
                  </m:oMath>
                </a14:m>
                <a:r>
                  <a:rPr kumimoji="1" lang="en-US" altLang="ko-KR" sz="2000" b="1" dirty="0">
                    <a:solidFill>
                      <a:srgbClr val="0070C0"/>
                    </a:solidFill>
                    <a:latin typeface="+mn-ea"/>
                  </a:rPr>
                  <a:t>)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+mn-ea"/>
                  </a:rPr>
                  <a:t>번째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+mn-ea"/>
                  </a:rPr>
                  <a:t> qubit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+mn-ea"/>
                  </a:rPr>
                  <a:t>이 얽힘</a:t>
                </a:r>
                <a:br>
                  <a:rPr kumimoji="1" lang="en-US" altLang="ko-KR" sz="2000" b="1" dirty="0">
                    <a:solidFill>
                      <a:srgbClr val="0070C0"/>
                    </a:solidFill>
                    <a:latin typeface="+mn-ea"/>
                  </a:rPr>
                </a:br>
                <a:r>
                  <a:rPr kumimoji="1" lang="en-US" altLang="ko-KR" sz="2000" b="1" dirty="0">
                    <a:solidFill>
                      <a:srgbClr val="C00000"/>
                    </a:solidFill>
                    <a:latin typeface="+mn-ea"/>
                    <a:sym typeface="Wingdings" pitchFamily="2" charset="2"/>
                  </a:rPr>
                  <a:t>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  <a:latin typeface="+mn-ea"/>
                    <a:sym typeface="Wingdings" pitchFamily="2" charset="2"/>
                  </a:rPr>
                  <a:t>레이어가 쌓일 수록 더 다양한 얽힘 생김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+mn-ea"/>
                  </a:rPr>
                  <a:t> </a:t>
                </a:r>
                <a:endParaRPr kumimoji="1" lang="en-US" altLang="ko-KR" sz="2000" b="1" dirty="0">
                  <a:solidFill>
                    <a:srgbClr val="0070C0"/>
                  </a:solidFill>
                  <a:latin typeface="+mn-ea"/>
                </a:endParaRPr>
              </a:p>
              <a:p>
                <a:endParaRPr kumimoji="1" lang="ko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F1E4902-9984-8EE2-D1B1-6592DA78F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B0086D-7F88-9D18-0D84-940B39BA2E02}"/>
              </a:ext>
            </a:extLst>
          </p:cNvPr>
          <p:cNvGrpSpPr/>
          <p:nvPr/>
        </p:nvGrpSpPr>
        <p:grpSpPr>
          <a:xfrm>
            <a:off x="2718834" y="4644917"/>
            <a:ext cx="6754332" cy="1866595"/>
            <a:chOff x="3501738" y="3184670"/>
            <a:chExt cx="6754332" cy="18665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FC2CA46-5B2A-D873-8494-C2E368CC3F28}"/>
                </a:ext>
              </a:extLst>
            </p:cNvPr>
            <p:cNvGrpSpPr/>
            <p:nvPr/>
          </p:nvGrpSpPr>
          <p:grpSpPr>
            <a:xfrm>
              <a:off x="3501738" y="3184670"/>
              <a:ext cx="5787965" cy="1866595"/>
              <a:chOff x="5960125" y="4399562"/>
              <a:chExt cx="5787965" cy="186659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58002E-9F56-B86B-19FE-BDADC850077C}"/>
                  </a:ext>
                </a:extLst>
              </p:cNvPr>
              <p:cNvSpPr/>
              <p:nvPr/>
            </p:nvSpPr>
            <p:spPr>
              <a:xfrm>
                <a:off x="6642126" y="4561973"/>
                <a:ext cx="1655071" cy="16999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자유형 19">
                <a:extLst>
                  <a:ext uri="{FF2B5EF4-FFF2-40B4-BE49-F238E27FC236}">
                    <a16:creationId xmlns:a16="http://schemas.microsoft.com/office/drawing/2014/main" id="{FC5DC487-FB25-FBD5-607F-D538A3D97C02}"/>
                  </a:ext>
                </a:extLst>
              </p:cNvPr>
              <p:cNvSpPr/>
              <p:nvPr/>
            </p:nvSpPr>
            <p:spPr>
              <a:xfrm>
                <a:off x="8343966" y="4561973"/>
                <a:ext cx="1655070" cy="1699990"/>
              </a:xfrm>
              <a:custGeom>
                <a:avLst/>
                <a:gdLst>
                  <a:gd name="connsiteX0" fmla="*/ 0 w 1679849"/>
                  <a:gd name="connsiteY0" fmla="*/ 0 h 1699990"/>
                  <a:gd name="connsiteX1" fmla="*/ 1327038 w 1679849"/>
                  <a:gd name="connsiteY1" fmla="*/ 0 h 1699990"/>
                  <a:gd name="connsiteX2" fmla="*/ 1327038 w 1679849"/>
                  <a:gd name="connsiteY2" fmla="*/ 422123 h 1699990"/>
                  <a:gd name="connsiteX3" fmla="*/ 1679849 w 1679849"/>
                  <a:gd name="connsiteY3" fmla="*/ 422123 h 1699990"/>
                  <a:gd name="connsiteX4" fmla="*/ 1679849 w 1679849"/>
                  <a:gd name="connsiteY4" fmla="*/ 1699990 h 1699990"/>
                  <a:gd name="connsiteX5" fmla="*/ 0 w 1679849"/>
                  <a:gd name="connsiteY5" fmla="*/ 1699990 h 169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9849" h="1699990">
                    <a:moveTo>
                      <a:pt x="0" y="0"/>
                    </a:moveTo>
                    <a:lnTo>
                      <a:pt x="1327038" y="0"/>
                    </a:lnTo>
                    <a:lnTo>
                      <a:pt x="1327038" y="422123"/>
                    </a:lnTo>
                    <a:lnTo>
                      <a:pt x="1679849" y="422123"/>
                    </a:lnTo>
                    <a:lnTo>
                      <a:pt x="1679849" y="1699990"/>
                    </a:lnTo>
                    <a:lnTo>
                      <a:pt x="0" y="169999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" name="자유형 20">
                <a:extLst>
                  <a:ext uri="{FF2B5EF4-FFF2-40B4-BE49-F238E27FC236}">
                    <a16:creationId xmlns:a16="http://schemas.microsoft.com/office/drawing/2014/main" id="{07659D5A-9EF5-17F2-B3AC-68607F782A27}"/>
                  </a:ext>
                </a:extLst>
              </p:cNvPr>
              <p:cNvSpPr/>
              <p:nvPr/>
            </p:nvSpPr>
            <p:spPr>
              <a:xfrm>
                <a:off x="9718239" y="4566167"/>
                <a:ext cx="2029851" cy="1699990"/>
              </a:xfrm>
              <a:custGeom>
                <a:avLst/>
                <a:gdLst>
                  <a:gd name="connsiteX0" fmla="*/ 0 w 2029851"/>
                  <a:gd name="connsiteY0" fmla="*/ 0 h 1699990"/>
                  <a:gd name="connsiteX1" fmla="*/ 331623 w 2029851"/>
                  <a:gd name="connsiteY1" fmla="*/ 0 h 1699990"/>
                  <a:gd name="connsiteX2" fmla="*/ 331623 w 2029851"/>
                  <a:gd name="connsiteY2" fmla="*/ 13217 h 1699990"/>
                  <a:gd name="connsiteX3" fmla="*/ 331668 w 2029851"/>
                  <a:gd name="connsiteY3" fmla="*/ 13217 h 1699990"/>
                  <a:gd name="connsiteX4" fmla="*/ 331668 w 2029851"/>
                  <a:gd name="connsiteY4" fmla="*/ 0 h 1699990"/>
                  <a:gd name="connsiteX5" fmla="*/ 2029851 w 2029851"/>
                  <a:gd name="connsiteY5" fmla="*/ 0 h 1699990"/>
                  <a:gd name="connsiteX6" fmla="*/ 2029851 w 2029851"/>
                  <a:gd name="connsiteY6" fmla="*/ 1699990 h 1699990"/>
                  <a:gd name="connsiteX7" fmla="*/ 331668 w 2029851"/>
                  <a:gd name="connsiteY7" fmla="*/ 1699990 h 1699990"/>
                  <a:gd name="connsiteX8" fmla="*/ 331668 w 2029851"/>
                  <a:gd name="connsiteY8" fmla="*/ 348017 h 1699990"/>
                  <a:gd name="connsiteX9" fmla="*/ 331623 w 2029851"/>
                  <a:gd name="connsiteY9" fmla="*/ 348017 h 1699990"/>
                  <a:gd name="connsiteX10" fmla="*/ 331623 w 2029851"/>
                  <a:gd name="connsiteY10" fmla="*/ 361162 h 1699990"/>
                  <a:gd name="connsiteX11" fmla="*/ 0 w 2029851"/>
                  <a:gd name="connsiteY11" fmla="*/ 361162 h 1699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29851" h="1699990">
                    <a:moveTo>
                      <a:pt x="0" y="0"/>
                    </a:moveTo>
                    <a:lnTo>
                      <a:pt x="331623" y="0"/>
                    </a:lnTo>
                    <a:lnTo>
                      <a:pt x="331623" y="13217"/>
                    </a:lnTo>
                    <a:lnTo>
                      <a:pt x="331668" y="13217"/>
                    </a:lnTo>
                    <a:lnTo>
                      <a:pt x="331668" y="0"/>
                    </a:lnTo>
                    <a:lnTo>
                      <a:pt x="2029851" y="0"/>
                    </a:lnTo>
                    <a:lnTo>
                      <a:pt x="2029851" y="1699990"/>
                    </a:lnTo>
                    <a:lnTo>
                      <a:pt x="331668" y="1699990"/>
                    </a:lnTo>
                    <a:lnTo>
                      <a:pt x="331668" y="348017"/>
                    </a:lnTo>
                    <a:lnTo>
                      <a:pt x="331623" y="348017"/>
                    </a:lnTo>
                    <a:lnTo>
                      <a:pt x="331623" y="361162"/>
                    </a:lnTo>
                    <a:lnTo>
                      <a:pt x="0" y="361162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ko-KR" altLang="en-US" dirty="0"/>
              </a:p>
            </p:txBody>
          </p:sp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DAF23743-A62B-E427-8F33-32E4785E17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478" r="8931"/>
              <a:stretch/>
            </p:blipFill>
            <p:spPr bwMode="auto">
              <a:xfrm>
                <a:off x="5960125" y="4399562"/>
                <a:ext cx="5787965" cy="1766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CDC6B99-255D-DA6B-64DC-02A9C1561AF2}"/>
                      </a:ext>
                    </a:extLst>
                  </p:cNvPr>
                  <p:cNvSpPr txBox="1"/>
                  <p:nvPr/>
                </p:nvSpPr>
                <p:spPr>
                  <a:xfrm>
                    <a:off x="6933456" y="5965392"/>
                    <a:ext cx="11442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a14:m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-th</a:t>
                    </a:r>
                    <a:r>
                      <a:rPr kumimoji="1" lang="ko-KR" altLang="en-US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layer</a:t>
                    </a:r>
                    <a:endParaRPr kumimoji="1" lang="ko-KR" altLang="en-US" sz="1200" b="1" dirty="0">
                      <a:solidFill>
                        <a:srgbClr val="002060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CDC6B99-255D-DA6B-64DC-02A9C1561A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3456" y="5965392"/>
                    <a:ext cx="11442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584A94C-C295-C279-CC20-6CBA259ABF35}"/>
                      </a:ext>
                    </a:extLst>
                  </p:cNvPr>
                  <p:cNvSpPr txBox="1"/>
                  <p:nvPr/>
                </p:nvSpPr>
                <p:spPr>
                  <a:xfrm>
                    <a:off x="8621092" y="5965392"/>
                    <a:ext cx="114424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-th</a:t>
                    </a:r>
                    <a:r>
                      <a:rPr kumimoji="1" lang="ko-KR" altLang="en-US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layer</a:t>
                    </a:r>
                    <a:endParaRPr kumimoji="1" lang="ko-KR" altLang="en-US" sz="1200" b="1" dirty="0">
                      <a:solidFill>
                        <a:srgbClr val="002060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584A94C-C295-C279-CC20-6CBA259AB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1092" y="5965392"/>
                    <a:ext cx="114424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1800D0-F6A8-57BA-20CB-3BC0BC6F1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7659" y="5965392"/>
                    <a:ext cx="121869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ko-KR" sz="1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-th</a:t>
                    </a:r>
                    <a:r>
                      <a:rPr kumimoji="1" lang="ko-KR" altLang="en-US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 </a:t>
                    </a:r>
                    <a:r>
                      <a:rPr kumimoji="1" lang="en-US" altLang="ko-KR" sz="1200" b="1" dirty="0">
                        <a:solidFill>
                          <a:srgbClr val="002060"/>
                        </a:solidFill>
                        <a:latin typeface="Georgia" panose="02040502050405020303" pitchFamily="18" charset="0"/>
                      </a:rPr>
                      <a:t>layer</a:t>
                    </a:r>
                    <a:endParaRPr kumimoji="1" lang="ko-KR" altLang="en-US" sz="1200" b="1" dirty="0">
                      <a:solidFill>
                        <a:srgbClr val="002060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81800D0-F6A8-57BA-20CB-3BC0BC6F1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7659" y="5965392"/>
                    <a:ext cx="121869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0FABB8D-D6AB-F9F7-7BF5-26FB9ABEF4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75"/>
            <a:stretch/>
          </p:blipFill>
          <p:spPr bwMode="auto">
            <a:xfrm>
              <a:off x="9697670" y="3184670"/>
              <a:ext cx="558400" cy="1766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B1E676-CBE4-DAC9-F4F3-AD896AA89956}"/>
                    </a:ext>
                  </a:extLst>
                </p:cNvPr>
                <p:cNvSpPr txBox="1"/>
                <p:nvPr/>
              </p:nvSpPr>
              <p:spPr>
                <a:xfrm>
                  <a:off x="9291319" y="3865219"/>
                  <a:ext cx="4347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B1E676-CBE4-DAC9-F4F3-AD896AA8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19" y="3865219"/>
                  <a:ext cx="4347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033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E4FE-7AE5-D89E-ADD0-FA4B40AD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3272B-7E6A-6CD3-0346-8A7809A7A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kumimoji="1" lang="ko-KR" altLang="en-US" sz="2000" dirty="0"/>
              <a:t>차분분석을 위한 </a:t>
            </a:r>
            <a:r>
              <a:rPr kumimoji="1" lang="en-US" altLang="ko-KR" sz="2000" dirty="0"/>
              <a:t>quantum neural distinguisher </a:t>
            </a:r>
            <a:r>
              <a:rPr kumimoji="1" lang="ko-KR" altLang="en-US" sz="2000" dirty="0"/>
              <a:t>실험 결과</a:t>
            </a:r>
            <a:endParaRPr kumimoji="1" lang="en-US" altLang="ko-KR" sz="2000" dirty="0"/>
          </a:p>
          <a:p>
            <a:pPr lvl="1"/>
            <a:r>
              <a:rPr kumimoji="1" lang="ko-KR" altLang="en-US" sz="1600" b="1" dirty="0"/>
              <a:t>두 암호에 대해 </a:t>
            </a:r>
            <a:r>
              <a:rPr kumimoji="1" lang="en-US" altLang="ko-KR" sz="1600" b="1" dirty="0"/>
              <a:t>Qubit</a:t>
            </a:r>
            <a:r>
              <a:rPr kumimoji="1" lang="ko-KR" altLang="en-US" sz="1600" b="1" dirty="0"/>
              <a:t> 수</a:t>
            </a:r>
            <a:r>
              <a:rPr kumimoji="1" lang="en-US" altLang="ko-KR" sz="1600" b="1" dirty="0"/>
              <a:t>, embedding layer</a:t>
            </a:r>
            <a:r>
              <a:rPr kumimoji="1" lang="ko-KR" altLang="en-US" sz="1600" b="1" dirty="0"/>
              <a:t>와</a:t>
            </a:r>
            <a:r>
              <a:rPr kumimoji="1" lang="en-US" altLang="ko-KR" sz="1600" b="1" dirty="0"/>
              <a:t> quantum layer </a:t>
            </a:r>
            <a:r>
              <a:rPr kumimoji="1" lang="ko-KR" altLang="en-US" sz="1600" b="1" dirty="0"/>
              <a:t>종류</a:t>
            </a:r>
            <a:r>
              <a:rPr kumimoji="1" lang="en-US" altLang="ko-KR" sz="1600" b="1" dirty="0"/>
              <a:t>, epoch</a:t>
            </a:r>
            <a:r>
              <a:rPr kumimoji="1" lang="ko-KR" altLang="en-US" sz="1600" b="1" dirty="0"/>
              <a:t> 동일</a:t>
            </a:r>
            <a:endParaRPr kumimoji="1" lang="en-US" altLang="ko-KR" sz="1600" b="1" dirty="0"/>
          </a:p>
          <a:p>
            <a:pPr lvl="2"/>
            <a:r>
              <a:rPr kumimoji="1" lang="en-US" altLang="ko-KR" sz="1600" dirty="0"/>
              <a:t>2-qubit</a:t>
            </a:r>
            <a:r>
              <a:rPr kumimoji="1" lang="ko-KR" altLang="en-US" sz="1600" dirty="0"/>
              <a:t>은 성능 미달</a:t>
            </a:r>
            <a:r>
              <a:rPr kumimoji="1" lang="en-US" altLang="ko-KR" sz="1600" dirty="0"/>
              <a:t>, 8-qubit</a:t>
            </a:r>
            <a:r>
              <a:rPr kumimoji="1" lang="ko-KR" altLang="en-US" sz="1600" dirty="0"/>
              <a:t>은 너무 느린 실행 속도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전체 파라미터의 수는 고전 신경망의 파라미터 수까지 더해진 값</a:t>
            </a:r>
            <a:endParaRPr kumimoji="1" lang="en-US" altLang="ko-KR" sz="1600" dirty="0"/>
          </a:p>
          <a:p>
            <a:pPr lvl="1"/>
            <a:r>
              <a:rPr kumimoji="1" lang="ko-KR" altLang="en-US" sz="1600" b="1" dirty="0">
                <a:solidFill>
                  <a:srgbClr val="0070C0"/>
                </a:solidFill>
              </a:rPr>
              <a:t>회로의 파라미터 수는 </a:t>
            </a:r>
            <a:r>
              <a:rPr kumimoji="1" lang="en-US" altLang="ko-KR" sz="1600" b="1" dirty="0">
                <a:solidFill>
                  <a:srgbClr val="0070C0"/>
                </a:solidFill>
              </a:rPr>
              <a:t>the number of rotation gate </a:t>
            </a:r>
            <a:r>
              <a:rPr kumimoji="1" lang="ko-KR" altLang="en-US" sz="1600" b="1" dirty="0">
                <a:solidFill>
                  <a:srgbClr val="0070C0"/>
                </a:solidFill>
              </a:rPr>
              <a:t>와 동일</a:t>
            </a:r>
            <a:endParaRPr kumimoji="1" lang="en-US" altLang="ko-KR" sz="1600" b="1" dirty="0">
              <a:solidFill>
                <a:srgbClr val="0070C0"/>
              </a:solidFill>
            </a:endParaRPr>
          </a:p>
          <a:p>
            <a:pPr lvl="1"/>
            <a:endParaRPr kumimoji="1" lang="en-US" altLang="ko-KR" sz="800" dirty="0"/>
          </a:p>
          <a:p>
            <a:r>
              <a:rPr kumimoji="1" lang="en-US" altLang="ko-KR" sz="2000" b="1" dirty="0"/>
              <a:t>S-DES</a:t>
            </a:r>
          </a:p>
          <a:p>
            <a:pPr lvl="1"/>
            <a:r>
              <a:rPr kumimoji="1" lang="ko-KR" altLang="en-US" sz="1600" dirty="0"/>
              <a:t>양자 회로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양자 레이어 수 </a:t>
            </a:r>
            <a:r>
              <a:rPr kumimoji="1" lang="en-US" altLang="ko-KR" sz="1600" dirty="0"/>
              <a:t>15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회전 게이트의 수 </a:t>
            </a:r>
            <a:r>
              <a:rPr kumimoji="1" lang="en-US" altLang="ko-KR" sz="1600" dirty="0"/>
              <a:t>= 1 x 3 x 4 x 15 = 180</a:t>
            </a:r>
          </a:p>
          <a:p>
            <a:pPr lvl="1"/>
            <a:r>
              <a:rPr kumimoji="1" lang="ko-KR" altLang="en-US" sz="1600" dirty="0"/>
              <a:t>학습 데이터 수 </a:t>
            </a:r>
            <a:r>
              <a:rPr kumimoji="1" lang="en-US" altLang="ko-KR" sz="1600" dirty="0"/>
              <a:t>1000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lvl="1"/>
            <a:r>
              <a:rPr kumimoji="1" lang="en-US" altLang="ko-KR" sz="1600" b="1" dirty="0">
                <a:solidFill>
                  <a:srgbClr val="0070C0"/>
                </a:solidFill>
              </a:rPr>
              <a:t>Test accuracy : 98%</a:t>
            </a:r>
            <a:endParaRPr kumimoji="1" lang="en-US" altLang="ko-KR" sz="1800" dirty="0"/>
          </a:p>
          <a:p>
            <a:r>
              <a:rPr kumimoji="1" lang="en-US" altLang="ko-KR" sz="2000" b="1" dirty="0"/>
              <a:t>S-AES</a:t>
            </a:r>
          </a:p>
          <a:p>
            <a:pPr lvl="1"/>
            <a:r>
              <a:rPr kumimoji="1" lang="ko-KR" altLang="en-US" sz="1600" dirty="0"/>
              <a:t>양자 회로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양자 레이어 수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개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회전 게이트의 수 </a:t>
            </a:r>
            <a:r>
              <a:rPr kumimoji="1" lang="en-US" altLang="ko-KR" sz="1600" dirty="0"/>
              <a:t>= 4 x 3 x 4 x 10 = 480</a:t>
            </a:r>
          </a:p>
          <a:p>
            <a:pPr lvl="1"/>
            <a:r>
              <a:rPr kumimoji="1" lang="ko-KR" altLang="en-US" sz="1600" dirty="0"/>
              <a:t>학습 데이터 수 </a:t>
            </a:r>
            <a:r>
              <a:rPr kumimoji="1" lang="en-US" altLang="ko-KR" sz="1600" dirty="0"/>
              <a:t>2000</a:t>
            </a:r>
            <a:r>
              <a:rPr kumimoji="1" lang="ko-KR" altLang="en-US" sz="1600" dirty="0"/>
              <a:t>개 </a:t>
            </a:r>
            <a:r>
              <a:rPr kumimoji="1" lang="en-US" altLang="ko-KR" sz="1600" dirty="0"/>
              <a:t>(S-DES</a:t>
            </a:r>
            <a:r>
              <a:rPr kumimoji="1" lang="ko-KR" altLang="en-US" sz="1600" dirty="0"/>
              <a:t>에 비해 많은 데이터 필요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b="1" dirty="0">
                <a:solidFill>
                  <a:srgbClr val="0070C0"/>
                </a:solidFill>
              </a:rPr>
              <a:t>Test accuracy : 99%</a:t>
            </a:r>
            <a:endParaRPr kumimoji="1"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31293-C74A-EF96-77C0-EAE2E938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854" y="3511668"/>
            <a:ext cx="5388146" cy="27023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D37B0C0-397F-7B7B-4587-D966D2CEF129}"/>
              </a:ext>
            </a:extLst>
          </p:cNvPr>
          <p:cNvGrpSpPr/>
          <p:nvPr/>
        </p:nvGrpSpPr>
        <p:grpSpPr>
          <a:xfrm>
            <a:off x="7792796" y="2609418"/>
            <a:ext cx="3410262" cy="719635"/>
            <a:chOff x="7202774" y="2204414"/>
            <a:chExt cx="3410262" cy="7196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11B694E-BA2F-6DDE-8DDA-0DA9E2EE0610}"/>
                </a:ext>
              </a:extLst>
            </p:cNvPr>
            <p:cNvGrpSpPr/>
            <p:nvPr/>
          </p:nvGrpSpPr>
          <p:grpSpPr>
            <a:xfrm>
              <a:off x="7215728" y="2204414"/>
              <a:ext cx="3385299" cy="712140"/>
              <a:chOff x="7917285" y="2063337"/>
              <a:chExt cx="3385299" cy="71214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84CEEB9-908B-41D3-6B0D-045C0D86B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17285" y="2063337"/>
                <a:ext cx="3385299" cy="48832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535D7D-992E-4D38-34AB-B6717C04C0E2}"/>
                  </a:ext>
                </a:extLst>
              </p:cNvPr>
              <p:cNvSpPr txBox="1"/>
              <p:nvPr/>
            </p:nvSpPr>
            <p:spPr>
              <a:xfrm>
                <a:off x="8005986" y="2498478"/>
                <a:ext cx="32078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회전 게이트의 수 구하는 수식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518331-EC9D-06F6-0F42-C63983BCB1FB}"/>
                </a:ext>
              </a:extLst>
            </p:cNvPr>
            <p:cNvSpPr/>
            <p:nvPr/>
          </p:nvSpPr>
          <p:spPr>
            <a:xfrm>
              <a:off x="7202774" y="2218544"/>
              <a:ext cx="3410262" cy="705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241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DA0B9-25DE-242F-138E-4F79E029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BC64E-E107-6763-0634-1EA61F84C30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12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S-AES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S-DES</a:t>
            </a:r>
            <a:r>
              <a:rPr kumimoji="1" lang="ko-KR" altLang="en-US" sz="2000" b="1" dirty="0"/>
              <a:t>에 비해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더 많은 데이터와 회로 수 그리고 더 많은 파라미터 필요</a:t>
            </a:r>
            <a:endParaRPr kumimoji="1" lang="en-US" altLang="ko-KR" sz="2000" b="1" dirty="0">
              <a:solidFill>
                <a:srgbClr val="0070C0"/>
              </a:solidFill>
            </a:endParaRP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하이브리드 신경망 사용</a:t>
            </a:r>
            <a:endParaRPr kumimoji="1" lang="en-US" altLang="ko-KR" sz="2000" dirty="0"/>
          </a:p>
          <a:p>
            <a:pPr lvl="1"/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진폭 </a:t>
            </a:r>
            <a:r>
              <a:rPr kumimoji="1" lang="ko-KR" altLang="en-US" sz="2000" b="1" dirty="0" err="1">
                <a:solidFill>
                  <a:srgbClr val="0070C0"/>
                </a:solidFill>
                <a:sym typeface="Wingdings" pitchFamily="2" charset="2"/>
              </a:rPr>
              <a:t>임베딩</a:t>
            </a:r>
            <a:r>
              <a:rPr kumimoji="1" lang="ko-KR" altLang="en-US" sz="2000" dirty="0" err="1">
                <a:sym typeface="Wingdings" pitchFamily="2" charset="2"/>
              </a:rPr>
              <a:t>을</a:t>
            </a:r>
            <a:r>
              <a:rPr kumimoji="1" lang="ko-KR" altLang="en-US" sz="2000" dirty="0">
                <a:sym typeface="Wingdings" pitchFamily="2" charset="2"/>
              </a:rPr>
              <a:t> 사용하고 </a:t>
            </a:r>
            <a:r>
              <a:rPr kumimoji="1" lang="en-US" altLang="ko-KR" sz="2000" dirty="0">
                <a:sym typeface="Wingdings" pitchFamily="2" charset="2"/>
              </a:rPr>
              <a:t>quantum-only </a:t>
            </a:r>
            <a:r>
              <a:rPr kumimoji="1" lang="ko-KR" altLang="en-US" sz="2000" dirty="0">
                <a:sym typeface="Wingdings" pitchFamily="2" charset="2"/>
              </a:rPr>
              <a:t>구조를 사용하지 않음으로써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필요한 </a:t>
            </a:r>
            <a:r>
              <a:rPr kumimoji="1" lang="ko-KR" altLang="en-US" sz="2000" b="1" dirty="0" err="1">
                <a:solidFill>
                  <a:srgbClr val="0070C0"/>
                </a:solidFill>
                <a:sym typeface="Wingdings" pitchFamily="2" charset="2"/>
              </a:rPr>
              <a:t>큐비트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 수 줄임</a:t>
            </a:r>
            <a:endParaRPr kumimoji="1" lang="en-US" altLang="ko-KR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kumimoji="1" lang="ko-KR" altLang="en-US" sz="2000" b="1" dirty="0" err="1">
                <a:solidFill>
                  <a:srgbClr val="0070C0"/>
                </a:solidFill>
                <a:sym typeface="Wingdings" pitchFamily="2" charset="2"/>
              </a:rPr>
              <a:t>히든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 레이어를 더 줄이면</a:t>
            </a:r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큐비트를 더 절약</a:t>
            </a:r>
            <a:r>
              <a:rPr kumimoji="1" lang="ko-KR" altLang="en-US" sz="2000" dirty="0">
                <a:sym typeface="Wingdings" pitchFamily="2" charset="2"/>
              </a:rPr>
              <a:t>할 수 있음</a:t>
            </a:r>
            <a:endParaRPr kumimoji="1" lang="en-US" altLang="ko-KR" sz="16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ym typeface="Wingdings" pitchFamily="2" charset="2"/>
              </a:rPr>
              <a:t>Strongly entangling layer</a:t>
            </a:r>
            <a:r>
              <a:rPr kumimoji="1" lang="ko-KR" altLang="en-US" sz="2000" dirty="0">
                <a:sym typeface="Wingdings" pitchFamily="2" charset="2"/>
              </a:rPr>
              <a:t>가 </a:t>
            </a:r>
            <a:r>
              <a:rPr kumimoji="1" lang="en-US" altLang="ko-KR" sz="2000" dirty="0">
                <a:sym typeface="Wingdings" pitchFamily="2" charset="2"/>
              </a:rPr>
              <a:t>random, basic layer</a:t>
            </a:r>
            <a:r>
              <a:rPr kumimoji="1" lang="ko-KR" altLang="en-US" sz="2000" dirty="0">
                <a:sym typeface="Wingdings" pitchFamily="2" charset="2"/>
              </a:rPr>
              <a:t>에 비해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회전 게이트 및 얽힘이 많고 정해진 구조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더 안정적임</a:t>
            </a:r>
            <a:endParaRPr kumimoji="1" lang="en-US" altLang="ko-KR" sz="2000" b="1" dirty="0">
              <a:solidFill>
                <a:srgbClr val="0070C0"/>
              </a:solidFill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r>
              <a:rPr kumimoji="1" lang="ko-KR" altLang="en-US" sz="2000" dirty="0"/>
              <a:t>입력 차분을 다른 값으로 설정할 경우</a:t>
            </a:r>
            <a:r>
              <a:rPr kumimoji="1" lang="en-US" altLang="ko-KR" sz="2000" dirty="0"/>
              <a:t>, </a:t>
            </a:r>
            <a:r>
              <a:rPr kumimoji="1" lang="en-US" altLang="ko-KR" sz="2000" b="1" dirty="0"/>
              <a:t>0.5</a:t>
            </a:r>
            <a:r>
              <a:rPr kumimoji="1" lang="ko-KR" altLang="en-US" sz="2000" b="1" dirty="0"/>
              <a:t>에 가까운 값이 나옴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381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C2FE3-2D4B-4CF2-175E-451BDEFA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47B7B-5160-7B00-2FB6-07AF4E79C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780837" cy="5057775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고전 신경망과 비교한 결과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같은 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epoch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과 데이터 수에 대해 더 높은 정확도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,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더 적은 파라미터 달성</a:t>
            </a:r>
            <a:endParaRPr kumimoji="1" lang="en-US" altLang="ko-KR" sz="1800" b="1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R" sz="1800" b="1" dirty="0"/>
              <a:t>S-DES</a:t>
            </a:r>
          </a:p>
          <a:p>
            <a:pPr lvl="2"/>
            <a:r>
              <a:rPr kumimoji="1" lang="ko-KR" altLang="en-US" sz="1800" dirty="0"/>
              <a:t>데이터 수 </a:t>
            </a:r>
            <a:r>
              <a:rPr kumimoji="1" lang="en-US" altLang="ko-KR" sz="1800" dirty="0"/>
              <a:t>1000</a:t>
            </a:r>
            <a:r>
              <a:rPr kumimoji="1" lang="ko-KR" altLang="en-US" sz="1800" dirty="0"/>
              <a:t>개에 대해 </a:t>
            </a:r>
            <a:r>
              <a:rPr kumimoji="1" lang="en-US" altLang="ko-KR" sz="1800" dirty="0"/>
              <a:t>quantum</a:t>
            </a:r>
            <a:r>
              <a:rPr kumimoji="1" lang="ko-KR" altLang="en-US" sz="1800" dirty="0"/>
              <a:t>이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2% 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더 높은 정확도 달성</a:t>
            </a:r>
            <a:endParaRPr kumimoji="1" lang="en-US" altLang="ko-KR" sz="1800" b="1" dirty="0">
              <a:solidFill>
                <a:schemeClr val="accent5"/>
              </a:solidFill>
            </a:endParaRPr>
          </a:p>
          <a:p>
            <a:pPr lvl="2"/>
            <a:r>
              <a:rPr kumimoji="1" lang="ko-KR" altLang="en-US" sz="1800" dirty="0"/>
              <a:t>고전 </a:t>
            </a:r>
            <a:r>
              <a:rPr kumimoji="1" lang="en-US" altLang="ko-KR" sz="1800" dirty="0"/>
              <a:t>distinguisher</a:t>
            </a:r>
            <a:r>
              <a:rPr kumimoji="1" lang="ko-KR" altLang="en-US" sz="1800" dirty="0"/>
              <a:t>에 비해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파라미터 수 </a:t>
            </a:r>
            <a:r>
              <a:rPr kumimoji="1" lang="en-US" altLang="ko-KR" sz="1800" b="1" dirty="0">
                <a:solidFill>
                  <a:schemeClr val="accent6"/>
                </a:solidFill>
              </a:rPr>
              <a:t>28.7%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감소</a:t>
            </a:r>
            <a:endParaRPr kumimoji="1" lang="en-US" altLang="ko-KR" sz="1400" b="1" dirty="0">
              <a:solidFill>
                <a:schemeClr val="accent6"/>
              </a:solidFill>
            </a:endParaRPr>
          </a:p>
          <a:p>
            <a:pPr lvl="1"/>
            <a:r>
              <a:rPr kumimoji="1" lang="en-US" altLang="ko-KR" sz="1800" b="1" dirty="0"/>
              <a:t>S-AES</a:t>
            </a:r>
          </a:p>
          <a:p>
            <a:pPr lvl="2"/>
            <a:r>
              <a:rPr kumimoji="1" lang="ko-KR" altLang="en-US" sz="1800" dirty="0"/>
              <a:t>데이터 수를 </a:t>
            </a:r>
            <a:r>
              <a:rPr kumimoji="1" lang="en-US" altLang="ko-KR" sz="1800" dirty="0"/>
              <a:t>1000</a:t>
            </a:r>
            <a:r>
              <a:rPr kumimoji="1" lang="ko-KR" altLang="en-US" sz="1800" dirty="0"/>
              <a:t>개로 하면 </a:t>
            </a:r>
            <a:r>
              <a:rPr kumimoji="1" lang="en-US" altLang="ko-KR" sz="1800" dirty="0"/>
              <a:t>quantum</a:t>
            </a:r>
            <a:r>
              <a:rPr kumimoji="1" lang="ko-KR" altLang="en-US" sz="1800" dirty="0"/>
              <a:t>이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18%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 더 높은 정확도</a:t>
            </a:r>
            <a:r>
              <a:rPr kumimoji="1" lang="ko-KR" altLang="en-US" sz="1800" dirty="0">
                <a:solidFill>
                  <a:schemeClr val="accent5"/>
                </a:solidFill>
              </a:rPr>
              <a:t> </a:t>
            </a:r>
            <a:r>
              <a:rPr kumimoji="1" lang="ko-KR" altLang="en-US" sz="1800" dirty="0"/>
              <a:t>달성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파라미터 수 </a:t>
            </a:r>
            <a:r>
              <a:rPr kumimoji="1" lang="en-US" altLang="ko-KR" sz="1800" b="1" dirty="0">
                <a:solidFill>
                  <a:schemeClr val="accent6"/>
                </a:solidFill>
              </a:rPr>
              <a:t>43%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감소</a:t>
            </a:r>
            <a:endParaRPr kumimoji="1" lang="en-US" altLang="ko-KR" sz="1800" b="1" dirty="0">
              <a:solidFill>
                <a:schemeClr val="accent6"/>
              </a:solidFill>
            </a:endParaRPr>
          </a:p>
          <a:p>
            <a:pPr lvl="2"/>
            <a:r>
              <a:rPr kumimoji="1" lang="ko-KR" altLang="en-US" sz="1800" dirty="0"/>
              <a:t>데이터 수를 </a:t>
            </a:r>
            <a:r>
              <a:rPr kumimoji="1" lang="en-US" altLang="ko-KR" sz="1800" dirty="0"/>
              <a:t>2000</a:t>
            </a:r>
            <a:r>
              <a:rPr kumimoji="1" lang="ko-KR" altLang="en-US" sz="1800" dirty="0"/>
              <a:t>개로 하면 </a:t>
            </a:r>
            <a:r>
              <a:rPr kumimoji="1" lang="en-US" altLang="ko-KR" sz="1800" dirty="0"/>
              <a:t>quantum</a:t>
            </a:r>
            <a:r>
              <a:rPr kumimoji="1" lang="ko-KR" altLang="en-US" sz="1800" dirty="0"/>
              <a:t>이 </a:t>
            </a:r>
            <a:r>
              <a:rPr kumimoji="1" lang="en-US" altLang="ko-KR" sz="1800" b="1" dirty="0">
                <a:solidFill>
                  <a:schemeClr val="accent5"/>
                </a:solidFill>
              </a:rPr>
              <a:t>1% 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더 높은 정확도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 </a:t>
            </a:r>
            <a:r>
              <a:rPr kumimoji="1" lang="ko-KR" altLang="en-US" sz="1800" dirty="0"/>
              <a:t>달성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파라미터 수 </a:t>
            </a:r>
            <a:r>
              <a:rPr kumimoji="1" lang="en-US" altLang="ko-KR" sz="1800" b="1" dirty="0">
                <a:solidFill>
                  <a:schemeClr val="accent6"/>
                </a:solidFill>
              </a:rPr>
              <a:t>28.6% </a:t>
            </a:r>
            <a:r>
              <a:rPr kumimoji="1" lang="ko-KR" altLang="en-US" sz="1800" b="1" dirty="0">
                <a:solidFill>
                  <a:schemeClr val="accent6"/>
                </a:solidFill>
              </a:rPr>
              <a:t>감소</a:t>
            </a:r>
            <a:endParaRPr kumimoji="1" lang="en-US" altLang="ko-KR" sz="1800" b="1" dirty="0">
              <a:solidFill>
                <a:schemeClr val="accent6"/>
              </a:solidFill>
            </a:endParaRPr>
          </a:p>
          <a:p>
            <a:pPr lvl="1"/>
            <a:r>
              <a:rPr kumimoji="1" lang="ko-KR" altLang="en-US" sz="1800" b="1" dirty="0"/>
              <a:t>이러한 </a:t>
            </a:r>
            <a:r>
              <a:rPr kumimoji="1" lang="en-US" altLang="ko-KR" sz="1800" b="1" dirty="0"/>
              <a:t>quantum advantage</a:t>
            </a:r>
            <a:r>
              <a:rPr kumimoji="1" lang="ko-KR" altLang="en-US" sz="1800" b="1" dirty="0" err="1"/>
              <a:t>를</a:t>
            </a:r>
            <a:r>
              <a:rPr kumimoji="1" lang="ko-KR" altLang="en-US" sz="1800" b="1" dirty="0"/>
              <a:t> </a:t>
            </a:r>
            <a:r>
              <a:rPr kumimoji="1" lang="ko-KR" altLang="en-US" sz="1800" b="1" dirty="0" err="1"/>
              <a:t>얻올</a:t>
            </a:r>
            <a:r>
              <a:rPr kumimoji="1" lang="ko-KR" altLang="en-US" sz="1800" b="1" dirty="0"/>
              <a:t> 수 있는 이유</a:t>
            </a:r>
            <a:endParaRPr kumimoji="1" lang="en-US" altLang="ko-KR" sz="1800" b="1" dirty="0"/>
          </a:p>
          <a:p>
            <a:pPr lvl="2"/>
            <a:r>
              <a:rPr kumimoji="1" lang="en-US" altLang="ko-KR" sz="1800" dirty="0"/>
              <a:t>Qubit</a:t>
            </a:r>
            <a:r>
              <a:rPr kumimoji="1" lang="ko-KR" altLang="en-US" sz="1800" dirty="0"/>
              <a:t>의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데이터 표현 범위가 더 풍부 </a:t>
            </a:r>
            <a:r>
              <a:rPr kumimoji="1" lang="en-US" altLang="ko-KR" sz="1800" dirty="0"/>
              <a:t>(</a:t>
            </a:r>
            <a:r>
              <a:rPr kumimoji="1" lang="ko-KR" altLang="en-US" sz="1800" dirty="0" err="1"/>
              <a:t>블로흐</a:t>
            </a:r>
            <a:r>
              <a:rPr kumimoji="1" lang="ko-KR" altLang="en-US" sz="1800" dirty="0"/>
              <a:t> 구면 위의 모든 점을 표현 가능</a:t>
            </a:r>
            <a:r>
              <a:rPr kumimoji="1" lang="en-US" altLang="ko-KR" sz="1800" dirty="0"/>
              <a:t>)</a:t>
            </a:r>
            <a:br>
              <a:rPr kumimoji="1" lang="en-US" altLang="ko-KR" sz="1800" dirty="0"/>
            </a:b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kumimoji="1" lang="ko-KR" altLang="en-US" sz="1800" b="1" dirty="0">
                <a:solidFill>
                  <a:srgbClr val="C00000"/>
                </a:solidFill>
                <a:sym typeface="Wingdings" pitchFamily="2" charset="2"/>
              </a:rPr>
              <a:t>정확도 향상</a:t>
            </a:r>
            <a:endParaRPr kumimoji="1" lang="en-US" altLang="ko-KR" sz="1800" b="1" dirty="0">
              <a:solidFill>
                <a:srgbClr val="C00000"/>
              </a:solidFill>
            </a:endParaRPr>
          </a:p>
          <a:p>
            <a:pPr lvl="2"/>
            <a:r>
              <a:rPr kumimoji="1" lang="ko-KR" altLang="en-US" sz="1800" dirty="0"/>
              <a:t>모든 노드가 연결된 </a:t>
            </a:r>
            <a:r>
              <a:rPr kumimoji="1" lang="en-US" altLang="ko-KR" sz="1800" dirty="0"/>
              <a:t>classical MLP</a:t>
            </a:r>
            <a:r>
              <a:rPr kumimoji="1" lang="ko-KR" altLang="en-US" sz="1800" dirty="0"/>
              <a:t>와 다르게 </a:t>
            </a:r>
            <a:r>
              <a:rPr kumimoji="1" lang="en-US" altLang="ko-KR" sz="1800" dirty="0"/>
              <a:t>quantum circuit</a:t>
            </a:r>
            <a:r>
              <a:rPr kumimoji="1" lang="ko-KR" altLang="en-US" sz="1800" dirty="0"/>
              <a:t>은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특정 수만큼의 게이트와 파라미터를 요구</a:t>
            </a:r>
            <a:br>
              <a:rPr kumimoji="1" lang="en-US" altLang="ko-KR" sz="1800" b="1" dirty="0">
                <a:solidFill>
                  <a:srgbClr val="0070C0"/>
                </a:solidFill>
              </a:rPr>
            </a:b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kumimoji="1" lang="ko-KR" altLang="en-US" sz="1800" b="1" dirty="0">
                <a:solidFill>
                  <a:srgbClr val="C00000"/>
                </a:solidFill>
                <a:sym typeface="Wingdings" pitchFamily="2" charset="2"/>
              </a:rPr>
              <a:t>파라미터 감소</a:t>
            </a:r>
            <a:endParaRPr kumimoji="1" lang="en-US" altLang="ko-KR" sz="1400" b="1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CE581-4575-801F-9D91-4383EB80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4802228"/>
            <a:ext cx="5557426" cy="1792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E9957-375F-03DF-FA75-62B5F079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03" y="4747184"/>
            <a:ext cx="5580777" cy="19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354E-03A7-5633-0EE4-1117A435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B50C0-00DC-E051-9D67-9C4CD369F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S-present, PIPO, CHAM</a:t>
            </a:r>
            <a:r>
              <a:rPr kumimoji="1" lang="ko-KR" altLang="en-US" sz="2000" dirty="0"/>
              <a:t>에 대한 </a:t>
            </a:r>
            <a:r>
              <a:rPr kumimoji="1" lang="en-US" altLang="ko-KR" sz="2000" dirty="0"/>
              <a:t>quantum neural distinguisher </a:t>
            </a:r>
            <a:r>
              <a:rPr kumimoji="1" lang="ko-KR" altLang="en-US" sz="2000" dirty="0"/>
              <a:t>구현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 err="1">
                <a:sym typeface="Wingdings" pitchFamily="2" charset="2"/>
              </a:rPr>
              <a:t>부채널</a:t>
            </a:r>
            <a:r>
              <a:rPr kumimoji="1" lang="ko-KR" altLang="en-US" sz="2000" dirty="0">
                <a:sym typeface="Wingdings" pitchFamily="2" charset="2"/>
              </a:rPr>
              <a:t> 공모전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68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0DA7A0-B002-AECA-3895-9298406CE55D}"/>
              </a:ext>
            </a:extLst>
          </p:cNvPr>
          <p:cNvSpPr/>
          <p:nvPr/>
        </p:nvSpPr>
        <p:spPr>
          <a:xfrm>
            <a:off x="2592805" y="1528010"/>
            <a:ext cx="7006390" cy="380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0070C0"/>
                </a:solidFill>
              </a:rPr>
              <a:t>Quantum Neural Network based known plaintext attack</a:t>
            </a:r>
            <a:endParaRPr kumimoji="1"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1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7628F-0426-4E46-A079-9A10596F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Quantum-classical hybrid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NN</a:t>
            </a:r>
            <a:r>
              <a:rPr lang="ko-KR" altLang="en-US" dirty="0">
                <a:latin typeface="+mj-ea"/>
              </a:rPr>
              <a:t>을 이용한 알려진 </a:t>
            </a:r>
            <a:r>
              <a:rPr lang="ko-KR" altLang="en-US" dirty="0" err="1">
                <a:latin typeface="+mj-ea"/>
              </a:rPr>
              <a:t>평문</a:t>
            </a:r>
            <a:r>
              <a:rPr lang="ko-KR" altLang="en-US" dirty="0">
                <a:latin typeface="+mj-ea"/>
              </a:rPr>
              <a:t> 공격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E3E180D-53D8-4640-B1C7-3926D4636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1" y="1132733"/>
            <a:ext cx="11368160" cy="5517519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Dataset</a:t>
            </a:r>
          </a:p>
          <a:p>
            <a:pPr lvl="1"/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(plaintext, ciphertext)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쌍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그리고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key</a:t>
            </a:r>
            <a:r>
              <a:rPr lang="ko-KR" altLang="en-US" sz="2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비트로 표현</a:t>
            </a:r>
            <a:endParaRPr lang="en-US" altLang="ko-KR" sz="20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20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Input data</a:t>
            </a:r>
            <a:r>
              <a:rPr lang="ko-KR" altLang="en-US" sz="20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(plaintext, ciphertext) bit</a:t>
            </a:r>
          </a:p>
          <a:p>
            <a:pPr lvl="1"/>
            <a:r>
              <a:rPr lang="en-US" altLang="ko-KR" sz="18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Label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key bit</a:t>
            </a:r>
          </a:p>
          <a:p>
            <a:pPr lvl="1"/>
            <a:endParaRPr lang="en-US" altLang="ko-KR" sz="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Pennylane + Tensorflow-keras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양자 레이어와 고전 레이어를 결합하여 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hybrid network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구성</a:t>
            </a:r>
            <a:endParaRPr lang="en-US" altLang="ko-KR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sz="2000" b="1" dirty="0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양자 레이어 </a:t>
            </a:r>
            <a:r>
              <a:rPr lang="en-US" altLang="ko-KR" sz="2000" b="1" dirty="0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2000" b="1" dirty="0" err="1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임베딩</a:t>
            </a:r>
            <a:r>
              <a:rPr lang="ko-KR" altLang="en-US" sz="2000" b="1" dirty="0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b="1" dirty="0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2000" b="1" dirty="0">
                <a:solidFill>
                  <a:srgbClr val="F5B8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파라미터화 된 양자 레이어</a:t>
            </a:r>
            <a:endParaRPr lang="en-US" altLang="ko-KR" sz="2000" b="1" dirty="0">
              <a:solidFill>
                <a:srgbClr val="F5B8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고전 신경망의 손실 함수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최적화 함수 사용 가능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lvl="1"/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모든 비트에 대한 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BAP(</a:t>
            </a:r>
            <a:r>
              <a:rPr lang="ko-KR" altLang="en-US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비트별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정확도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0.5 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이상이면 공격 성공</a:t>
            </a: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59596B39-EF8A-06B2-E357-75AA1049A111}"/>
              </a:ext>
            </a:extLst>
          </p:cNvPr>
          <p:cNvCxnSpPr>
            <a:cxnSpLocks/>
            <a:stCxn id="38" idx="0"/>
            <a:endCxn id="13" idx="2"/>
          </p:cNvCxnSpPr>
          <p:nvPr/>
        </p:nvCxnSpPr>
        <p:spPr>
          <a:xfrm rot="5400000" flipH="1" flipV="1">
            <a:off x="7760116" y="3063195"/>
            <a:ext cx="945193" cy="4122891"/>
          </a:xfrm>
          <a:prstGeom prst="bentConnector3">
            <a:avLst>
              <a:gd name="adj1" fmla="val 79615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FA2CBB0-A69D-5083-B171-4298CD04AC33}"/>
              </a:ext>
            </a:extLst>
          </p:cNvPr>
          <p:cNvGrpSpPr/>
          <p:nvPr/>
        </p:nvGrpSpPr>
        <p:grpSpPr>
          <a:xfrm>
            <a:off x="311972" y="4910511"/>
            <a:ext cx="11306925" cy="1739741"/>
            <a:chOff x="311972" y="4250852"/>
            <a:chExt cx="11306925" cy="17397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3BB919-1305-FAF4-7CCC-404DC3959D81}"/>
                </a:ext>
              </a:extLst>
            </p:cNvPr>
            <p:cNvSpPr txBox="1"/>
            <p:nvPr/>
          </p:nvSpPr>
          <p:spPr>
            <a:xfrm>
              <a:off x="311972" y="5030559"/>
              <a:ext cx="2481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Input data</a:t>
              </a:r>
            </a:p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Plaintext || Ciphertext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5C22CE-E6C9-CC52-7CC0-89A3EFAEECD2}"/>
                </a:ext>
              </a:extLst>
            </p:cNvPr>
            <p:cNvSpPr txBox="1"/>
            <p:nvPr/>
          </p:nvSpPr>
          <p:spPr>
            <a:xfrm>
              <a:off x="9394525" y="4250852"/>
              <a:ext cx="2224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Predicted key 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C6E071A-25DD-4AA2-6AF6-2C6199197048}"/>
                </a:ext>
              </a:extLst>
            </p:cNvPr>
            <p:cNvSpPr/>
            <p:nvPr/>
          </p:nvSpPr>
          <p:spPr>
            <a:xfrm>
              <a:off x="3118012" y="4716858"/>
              <a:ext cx="6182004" cy="12737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>
                <a:latin typeface="Georgia" panose="02040502050405020303" pitchFamily="18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0FF876-345F-BAAA-079A-9A006160F1B5}"/>
                </a:ext>
              </a:extLst>
            </p:cNvPr>
            <p:cNvSpPr/>
            <p:nvPr/>
          </p:nvSpPr>
          <p:spPr>
            <a:xfrm>
              <a:off x="3312454" y="4937577"/>
              <a:ext cx="1650124" cy="6516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chemeClr val="tx1"/>
                  </a:solidFill>
                  <a:latin typeface="Georgia" panose="02040502050405020303" pitchFamily="18" charset="0"/>
                </a:rPr>
                <a:t>Classical NN</a:t>
              </a:r>
              <a:endParaRPr kumimoji="1" lang="ko-Kore-KR" altLang="en-US" sz="16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2A9F095-BF17-9A14-A3E5-15D53195153B}"/>
                </a:ext>
              </a:extLst>
            </p:cNvPr>
            <p:cNvSpPr/>
            <p:nvPr/>
          </p:nvSpPr>
          <p:spPr>
            <a:xfrm>
              <a:off x="5225336" y="4937577"/>
              <a:ext cx="1891862" cy="6516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chemeClr val="tx1"/>
                  </a:solidFill>
                  <a:latin typeface="Georgia" panose="02040502050405020303" pitchFamily="18" charset="0"/>
                </a:rPr>
                <a:t>Quantum Circuit</a:t>
              </a:r>
              <a:endParaRPr kumimoji="1" lang="ko-Kore-KR" altLang="en-US" sz="16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542F374-7BF9-2F24-EE2E-43CE9584EB6A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4962578" y="5263398"/>
              <a:ext cx="262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C59BF49-4825-17A0-F114-E7630A85F6AC}"/>
                </a:ext>
              </a:extLst>
            </p:cNvPr>
            <p:cNvSpPr/>
            <p:nvPr/>
          </p:nvSpPr>
          <p:spPr>
            <a:xfrm>
              <a:off x="7383817" y="4937577"/>
              <a:ext cx="1650124" cy="6516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chemeClr val="tx1"/>
                  </a:solidFill>
                  <a:latin typeface="Georgia" panose="02040502050405020303" pitchFamily="18" charset="0"/>
                </a:rPr>
                <a:t>Classical NN</a:t>
              </a:r>
              <a:endParaRPr kumimoji="1" lang="ko-Kore-KR" altLang="en-US" sz="16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A65E518-6EDE-1C9A-5DDD-2DE1CAC24DA6}"/>
                </a:ext>
              </a:extLst>
            </p:cNvPr>
            <p:cNvCxnSpPr>
              <a:cxnSpLocks/>
              <a:stCxn id="38" idx="3"/>
              <a:endCxn id="41" idx="1"/>
            </p:cNvCxnSpPr>
            <p:nvPr/>
          </p:nvCxnSpPr>
          <p:spPr>
            <a:xfrm>
              <a:off x="7117198" y="5263398"/>
              <a:ext cx="2666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98A460-ACE7-73FA-8530-747104509FD0}"/>
                </a:ext>
              </a:extLst>
            </p:cNvPr>
            <p:cNvSpPr txBox="1"/>
            <p:nvPr/>
          </p:nvSpPr>
          <p:spPr>
            <a:xfrm>
              <a:off x="5504293" y="5567375"/>
              <a:ext cx="1333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Pennylane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D18CE-6CDC-7B68-AC4C-B9CFC028581B}"/>
                </a:ext>
              </a:extLst>
            </p:cNvPr>
            <p:cNvSpPr txBox="1"/>
            <p:nvPr/>
          </p:nvSpPr>
          <p:spPr>
            <a:xfrm>
              <a:off x="3061924" y="5567375"/>
              <a:ext cx="21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Tensorflow-keras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067688-D59E-54E9-0C2D-C3495731CA1D}"/>
                </a:ext>
              </a:extLst>
            </p:cNvPr>
            <p:cNvSpPr txBox="1"/>
            <p:nvPr/>
          </p:nvSpPr>
          <p:spPr>
            <a:xfrm>
              <a:off x="7149472" y="5567375"/>
              <a:ext cx="2152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Tensorflow-keras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D51C909-D5B9-AAC1-294E-E8675CF85D87}"/>
                    </a:ext>
                  </a:extLst>
                </p:cNvPr>
                <p:cNvSpPr txBox="1"/>
                <p:nvPr/>
              </p:nvSpPr>
              <p:spPr>
                <a:xfrm>
                  <a:off x="10466722" y="4753514"/>
                  <a:ext cx="2582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ko-Kore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D51C909-D5B9-AAC1-294E-E8675CF85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6722" y="4753514"/>
                  <a:ext cx="258297" cy="338554"/>
                </a:xfrm>
                <a:prstGeom prst="rect">
                  <a:avLst/>
                </a:prstGeom>
                <a:blipFill>
                  <a:blip r:embed="rId2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464FE62-5802-974C-F8AB-86E50B15500C}"/>
                    </a:ext>
                  </a:extLst>
                </p:cNvPr>
                <p:cNvSpPr txBox="1"/>
                <p:nvPr/>
              </p:nvSpPr>
              <p:spPr>
                <a:xfrm>
                  <a:off x="10466722" y="5473833"/>
                  <a:ext cx="2582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ore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464FE62-5802-974C-F8AB-86E50B155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6722" y="5473833"/>
                  <a:ext cx="258297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1BB04F6-3405-DA72-90C1-889BECF765F4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 flipV="1">
              <a:off x="9300016" y="4922791"/>
              <a:ext cx="1166706" cy="430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589DF9F-91D4-0609-5EBF-F2616C70522E}"/>
                </a:ext>
              </a:extLst>
            </p:cNvPr>
            <p:cNvCxnSpPr>
              <a:cxnSpLocks/>
              <a:stCxn id="36" idx="3"/>
              <a:endCxn id="47" idx="1"/>
            </p:cNvCxnSpPr>
            <p:nvPr/>
          </p:nvCxnSpPr>
          <p:spPr>
            <a:xfrm>
              <a:off x="9300016" y="5353726"/>
              <a:ext cx="1166706" cy="289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FC6CE2-B352-48C7-3AAB-9B7BE5C2E5BE}"/>
                    </a:ext>
                  </a:extLst>
                </p:cNvPr>
                <p:cNvSpPr txBox="1"/>
                <p:nvPr/>
              </p:nvSpPr>
              <p:spPr>
                <a:xfrm>
                  <a:off x="10483882" y="5111851"/>
                  <a:ext cx="2582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FC6CE2-B352-48C7-3AAB-9B7BE5C2E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3882" y="5111851"/>
                  <a:ext cx="25829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E446B60-1E95-DB69-6275-328D7EDE9762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2793656" y="5353725"/>
              <a:ext cx="32435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B6C269-DE76-9C08-60A9-B4FD80F584C2}"/>
                </a:ext>
              </a:extLst>
            </p:cNvPr>
            <p:cNvSpPr txBox="1"/>
            <p:nvPr/>
          </p:nvSpPr>
          <p:spPr>
            <a:xfrm>
              <a:off x="3123267" y="4281630"/>
              <a:ext cx="60960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Hybrid Neural Network</a:t>
              </a:r>
              <a:endParaRPr kumimoji="1" lang="ko-Kore-KR" altLang="en-US" sz="1600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BEC703-8EF6-0CED-252B-6114C1F4DA2B}"/>
              </a:ext>
            </a:extLst>
          </p:cNvPr>
          <p:cNvGrpSpPr/>
          <p:nvPr/>
        </p:nvGrpSpPr>
        <p:grpSpPr>
          <a:xfrm>
            <a:off x="9300016" y="2873829"/>
            <a:ext cx="1988283" cy="1778214"/>
            <a:chOff x="9377594" y="1831052"/>
            <a:chExt cx="1910706" cy="2100013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31037EC-341E-8015-60B2-E35660F87685}"/>
                </a:ext>
              </a:extLst>
            </p:cNvPr>
            <p:cNvSpPr/>
            <p:nvPr/>
          </p:nvSpPr>
          <p:spPr>
            <a:xfrm>
              <a:off x="9377594" y="1831052"/>
              <a:ext cx="1910706" cy="2100013"/>
            </a:xfrm>
            <a:prstGeom prst="roundRect">
              <a:avLst>
                <a:gd name="adj" fmla="val 10698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EDFA2D6-FBE8-046F-69A9-550A91B197C6}"/>
                </a:ext>
              </a:extLst>
            </p:cNvPr>
            <p:cNvGrpSpPr/>
            <p:nvPr/>
          </p:nvGrpSpPr>
          <p:grpSpPr>
            <a:xfrm>
              <a:off x="9546355" y="1992992"/>
              <a:ext cx="1573184" cy="1779949"/>
              <a:chOff x="9219268" y="1720816"/>
              <a:chExt cx="1573184" cy="1779949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4D292F1-D06C-EE05-506A-720C994514D7}"/>
                  </a:ext>
                </a:extLst>
              </p:cNvPr>
              <p:cNvSpPr/>
              <p:nvPr/>
            </p:nvSpPr>
            <p:spPr>
              <a:xfrm rot="16200000">
                <a:off x="8637863" y="2302221"/>
                <a:ext cx="1779949" cy="6171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Embedding</a:t>
                </a:r>
                <a:endParaRPr kumimoji="1" lang="ko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62C0042-7D0B-138A-D534-41481EC92D0C}"/>
                  </a:ext>
                </a:extLst>
              </p:cNvPr>
              <p:cNvSpPr/>
              <p:nvPr/>
            </p:nvSpPr>
            <p:spPr>
              <a:xfrm rot="16200000">
                <a:off x="9593909" y="2302222"/>
                <a:ext cx="1779947" cy="6171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Parameterized</a:t>
                </a:r>
                <a:endParaRPr kumimoji="1" lang="ko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BEAB00AF-33F4-9D12-DDC2-52FAE58079D7}"/>
                  </a:ext>
                </a:extLst>
              </p:cNvPr>
              <p:cNvCxnSpPr>
                <a:cxnSpLocks/>
                <a:stCxn id="3" idx="2"/>
                <a:endCxn id="5" idx="0"/>
              </p:cNvCxnSpPr>
              <p:nvPr/>
            </p:nvCxnSpPr>
            <p:spPr>
              <a:xfrm>
                <a:off x="9836407" y="2610790"/>
                <a:ext cx="33890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8">
                <a:extLst>
                  <a:ext uri="{FF2B5EF4-FFF2-40B4-BE49-F238E27FC236}">
                    <a16:creationId xmlns:a16="http://schemas.microsoft.com/office/drawing/2014/main" id="{3BDA2C4B-209F-3008-5126-A909E9B1D1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22296" y="1189032"/>
              <a:ext cx="4257783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87">
                      <a:extLst>
                        <a:ext uri="{9D8B030D-6E8A-4147-A177-3AD203B41FA5}">
                          <a16:colId xmlns:a16="http://schemas.microsoft.com/office/drawing/2014/main" val="404564697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1743792760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873735936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314649879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375937711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4191790697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299494004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778676294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657870856"/>
                        </a:ext>
                      </a:extLst>
                    </a:gridCol>
                  </a:tblGrid>
                  <a:tr h="302050"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Input data</a:t>
                          </a:r>
                          <a:endParaRPr lang="ko-KR" altLang="en-US" sz="1600" b="1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Label</a:t>
                          </a:r>
                          <a:endParaRPr lang="ko-KR" altLang="en-US" sz="1600" b="1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2C0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241540"/>
                      </a:ext>
                    </a:extLst>
                  </a:tr>
                  <a:tr h="30205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Plaintext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Ciphertext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Key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46203"/>
                      </a:ext>
                    </a:extLst>
                  </a:tr>
                  <a:tr h="30205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552836"/>
                      </a:ext>
                    </a:extLst>
                  </a:tr>
                  <a:tr h="30205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8399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8">
                <a:extLst>
                  <a:ext uri="{FF2B5EF4-FFF2-40B4-BE49-F238E27FC236}">
                    <a16:creationId xmlns:a16="http://schemas.microsoft.com/office/drawing/2014/main" id="{3BDA2C4B-209F-3008-5126-A909E9B1D1B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22296" y="1189032"/>
              <a:ext cx="4257783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87">
                      <a:extLst>
                        <a:ext uri="{9D8B030D-6E8A-4147-A177-3AD203B41FA5}">
                          <a16:colId xmlns:a16="http://schemas.microsoft.com/office/drawing/2014/main" val="404564697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1743792760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873735936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314649879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375937711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4191790697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299494004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2778676294"/>
                        </a:ext>
                      </a:extLst>
                    </a:gridCol>
                    <a:gridCol w="475937">
                      <a:extLst>
                        <a:ext uri="{9D8B030D-6E8A-4147-A177-3AD203B41FA5}">
                          <a16:colId xmlns:a16="http://schemas.microsoft.com/office/drawing/2014/main" val="657870856"/>
                        </a:ext>
                      </a:extLst>
                    </a:gridCol>
                  </a:tblGrid>
                  <a:tr h="335280"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Input data</a:t>
                          </a:r>
                          <a:endParaRPr lang="ko-KR" altLang="en-US" sz="1600" b="1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Label</a:t>
                          </a:r>
                          <a:endParaRPr lang="ko-KR" altLang="en-US" sz="1600" b="1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F2C0B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241540"/>
                      </a:ext>
                    </a:extLst>
                  </a:tr>
                  <a:tr h="33528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Plaintext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Ciphertext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Key bit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462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78" t="-211538" r="-836111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11538" r="-713514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4737" t="-211538" r="-59473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703" t="-211538" r="-510811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2105" t="-211538" r="-39736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211538" r="-308108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9474" t="-211538" r="-2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8108" t="-211538" r="-105405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86842" t="-211538" r="-2632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5528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78" t="-300000" r="-83611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300000" r="-71351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94737" t="-300000" r="-594737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703" t="-300000" r="-510811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2105" t="-300000" r="-39736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300000" r="-308108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9474" t="-300000" r="-200000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8108" t="-300000" r="-10540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86842" t="-300000" r="-2632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399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45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E059-AB54-C91E-2148-E5562C64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Quantum-classical hybrid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NN</a:t>
            </a:r>
            <a:r>
              <a:rPr lang="ko-KR" altLang="en-US" dirty="0">
                <a:latin typeface="+mj-ea"/>
              </a:rPr>
              <a:t>을 이용한 알려진 </a:t>
            </a:r>
            <a:r>
              <a:rPr lang="ko-KR" altLang="en-US" dirty="0" err="1">
                <a:latin typeface="+mj-ea"/>
              </a:rPr>
              <a:t>평문</a:t>
            </a:r>
            <a:r>
              <a:rPr lang="ko-KR" altLang="en-US" dirty="0">
                <a:latin typeface="+mj-ea"/>
              </a:rPr>
              <a:t> 공격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1D6F3-9287-88D9-81B8-01DB8528F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kumimoji="1" lang="en-US" altLang="ko-KR" sz="2000" b="1" dirty="0"/>
              <a:t>Hybrid network</a:t>
            </a: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Qubit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절약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,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학습 시간 절감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, quantum-only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보다 더 안정적인 성능</a:t>
            </a:r>
            <a:endParaRPr kumimoji="1" lang="en-US" altLang="ko-KR" sz="1800" b="1" dirty="0">
              <a:solidFill>
                <a:srgbClr val="0070C0"/>
              </a:solidFill>
            </a:endParaRPr>
          </a:p>
          <a:p>
            <a:r>
              <a:rPr kumimoji="1" lang="en-US" altLang="ko-KR" sz="2000" b="1" dirty="0"/>
              <a:t>Library</a:t>
            </a:r>
          </a:p>
          <a:p>
            <a:pPr lvl="1"/>
            <a:r>
              <a:rPr kumimoji="1" lang="en-US" altLang="ko-KR" sz="1800" b="1" dirty="0" err="1">
                <a:solidFill>
                  <a:srgbClr val="0070C0"/>
                </a:solidFill>
              </a:rPr>
              <a:t>Tensorflow-keras</a:t>
            </a:r>
            <a:r>
              <a:rPr kumimoji="1" lang="ko-KR" altLang="en-US" sz="1800" dirty="0"/>
              <a:t>와 </a:t>
            </a:r>
            <a:r>
              <a:rPr kumimoji="1" lang="en-US" altLang="ko-KR" sz="1800" b="1" dirty="0" err="1">
                <a:solidFill>
                  <a:schemeClr val="accent6">
                    <a:lumMod val="75000"/>
                  </a:schemeClr>
                </a:solidFill>
              </a:rPr>
              <a:t>pennylane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결합</a:t>
            </a:r>
            <a:endParaRPr kumimoji="1" lang="en-US" altLang="ko-KR" sz="1800" dirty="0"/>
          </a:p>
          <a:p>
            <a:r>
              <a:rPr kumimoji="1" lang="en-US" altLang="ko-KR" sz="2000" b="1" dirty="0"/>
              <a:t>Device</a:t>
            </a:r>
          </a:p>
          <a:p>
            <a:pPr lvl="1"/>
            <a:r>
              <a:rPr kumimoji="1" lang="en-US" altLang="ko-KR" sz="1800" dirty="0" err="1"/>
              <a:t>Pennylane</a:t>
            </a:r>
            <a:r>
              <a:rPr kumimoji="1" lang="ko-KR" altLang="en-US" sz="1800" dirty="0"/>
              <a:t>의 </a:t>
            </a:r>
            <a:r>
              <a:rPr kumimoji="1" lang="en-US" altLang="ko-KR" sz="1800" dirty="0" err="1"/>
              <a:t>default.qubit</a:t>
            </a:r>
            <a:r>
              <a:rPr kumimoji="1" lang="en-US" altLang="ko-KR" sz="1800" dirty="0"/>
              <a:t> (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default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 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simulator</a:t>
            </a:r>
            <a:r>
              <a:rPr kumimoji="1" lang="en-US" altLang="ko-KR" sz="1800" dirty="0"/>
              <a:t>), </a:t>
            </a:r>
            <a:r>
              <a:rPr kumimoji="1" lang="en-US" altLang="ko-KR" sz="1800" dirty="0" err="1"/>
              <a:t>default.mixed</a:t>
            </a:r>
            <a:r>
              <a:rPr kumimoji="1" lang="en-US" altLang="ko-KR" sz="1800" dirty="0"/>
              <a:t> (</a:t>
            </a:r>
            <a:r>
              <a:rPr kumimoji="1" lang="en-US" altLang="ko-KR" sz="1800" b="1" dirty="0">
                <a:solidFill>
                  <a:srgbClr val="C00000"/>
                </a:solidFill>
              </a:rPr>
              <a:t>noise</a:t>
            </a:r>
            <a:r>
              <a:rPr kumimoji="1" lang="ko-KR" altLang="en-US" sz="18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800" b="1" dirty="0">
                <a:solidFill>
                  <a:srgbClr val="C00000"/>
                </a:solidFill>
              </a:rPr>
              <a:t>simulator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실험 예정</a:t>
            </a:r>
            <a:r>
              <a:rPr kumimoji="1" lang="en-US" altLang="ko-KR" sz="1800" dirty="0"/>
              <a:t>)</a:t>
            </a:r>
          </a:p>
          <a:p>
            <a:r>
              <a:rPr kumimoji="1" lang="en-US" altLang="ko-KR" sz="2000" b="1" dirty="0"/>
              <a:t>Quantum circuit</a:t>
            </a: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Amplitude layer</a:t>
            </a:r>
          </a:p>
          <a:p>
            <a:pPr lvl="2"/>
            <a:r>
              <a:rPr kumimoji="1" lang="en-US" altLang="ko-KR" sz="1800" b="1" dirty="0">
                <a:solidFill>
                  <a:srgbClr val="C00000"/>
                </a:solidFill>
              </a:rPr>
              <a:t>qubit </a:t>
            </a:r>
            <a:r>
              <a:rPr kumimoji="1" lang="ko-KR" altLang="en-US" sz="1800" b="1" dirty="0">
                <a:solidFill>
                  <a:srgbClr val="C00000"/>
                </a:solidFill>
              </a:rPr>
              <a:t>절약</a:t>
            </a:r>
            <a:r>
              <a:rPr kumimoji="1" lang="ko-KR" altLang="en-US" sz="1800" dirty="0"/>
              <a:t>하기 위해 사용</a:t>
            </a:r>
            <a:endParaRPr kumimoji="1" lang="en-US" altLang="ko-KR" sz="1800" dirty="0"/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Random, Strongly entangling</a:t>
            </a:r>
          </a:p>
          <a:p>
            <a:pPr lvl="2"/>
            <a:r>
              <a:rPr kumimoji="1" lang="en-US" altLang="ko-KR" sz="1800" b="1" dirty="0"/>
              <a:t>Random</a:t>
            </a:r>
            <a:r>
              <a:rPr kumimoji="1" lang="ko-KR" altLang="en-US" sz="1800" dirty="0"/>
              <a:t>은 얽힘이 다양</a:t>
            </a:r>
            <a:endParaRPr kumimoji="1" lang="en-US" altLang="ko-KR" sz="1800" dirty="0"/>
          </a:p>
          <a:p>
            <a:pPr lvl="2"/>
            <a:r>
              <a:rPr kumimoji="1" lang="en-US" altLang="ko-KR" sz="1800" b="1" dirty="0"/>
              <a:t>Strongly</a:t>
            </a:r>
            <a:r>
              <a:rPr kumimoji="1" lang="ko-KR" altLang="en-US" sz="1800" dirty="0"/>
              <a:t>는 회전 게이트가 </a:t>
            </a:r>
            <a:r>
              <a:rPr kumimoji="1" lang="en-US" altLang="ko-KR" sz="1800" dirty="0"/>
              <a:t>3</a:t>
            </a:r>
            <a:r>
              <a:rPr kumimoji="1" lang="ko-KR" altLang="en-US" sz="1800" dirty="0"/>
              <a:t>배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레이어를 쌓을 수록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얽힘이 강함</a:t>
            </a:r>
            <a:endParaRPr kumimoji="1" lang="en-US" altLang="ko-KR" sz="1800" dirty="0"/>
          </a:p>
          <a:p>
            <a:pPr lvl="2"/>
            <a:r>
              <a:rPr kumimoji="1" lang="en-US" altLang="ko-KR" sz="1800" b="1" dirty="0"/>
              <a:t>Basic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circuit</a:t>
            </a:r>
            <a:r>
              <a:rPr kumimoji="1" lang="ko-KR" altLang="en-US" sz="1800" dirty="0"/>
              <a:t>은 두 가지 특징을 모두 가져서 제외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얽힘이 너무 단순 </a:t>
            </a:r>
            <a:r>
              <a:rPr kumimoji="1" lang="en-US" altLang="ko-KR" sz="1800" dirty="0"/>
              <a:t>+ </a:t>
            </a:r>
            <a:r>
              <a:rPr kumimoji="1" lang="ko-KR" altLang="en-US" sz="1800" dirty="0"/>
              <a:t>회전 게이트 적음</a:t>
            </a:r>
            <a:r>
              <a:rPr kumimoji="1" lang="en-US" altLang="ko-KR" sz="1800" dirty="0"/>
              <a:t>)</a:t>
            </a:r>
          </a:p>
          <a:p>
            <a:r>
              <a:rPr kumimoji="1" lang="en-US" altLang="ko-KR" sz="2000" b="1" dirty="0"/>
              <a:t>Shots = 1000</a:t>
            </a:r>
          </a:p>
          <a:p>
            <a:r>
              <a:rPr kumimoji="1" lang="ko-KR" altLang="en-US" sz="2000" b="1" dirty="0"/>
              <a:t>이 외의 변경 가능한 요소</a:t>
            </a:r>
            <a:endParaRPr kumimoji="1" lang="en-US" altLang="ko-KR" sz="2000" b="1" dirty="0"/>
          </a:p>
          <a:p>
            <a:pPr lvl="1"/>
            <a:r>
              <a:rPr kumimoji="1" lang="en-US" altLang="ko-KR" sz="1800" dirty="0"/>
              <a:t>Quantum layer</a:t>
            </a:r>
            <a:r>
              <a:rPr kumimoji="1" lang="ko-KR" altLang="en-US" sz="1800" dirty="0"/>
              <a:t> 수</a:t>
            </a:r>
            <a:r>
              <a:rPr kumimoji="1" lang="en-US" altLang="ko-KR" sz="1800" dirty="0"/>
              <a:t>, circuit </a:t>
            </a:r>
            <a:r>
              <a:rPr kumimoji="1" lang="ko-KR" altLang="en-US" sz="1800" dirty="0"/>
              <a:t>수</a:t>
            </a:r>
            <a:r>
              <a:rPr kumimoji="1" lang="en-US" altLang="ko-KR" sz="1800" dirty="0"/>
              <a:t>, qubit </a:t>
            </a:r>
            <a:r>
              <a:rPr kumimoji="1" lang="ko-KR" altLang="en-US" sz="1800" dirty="0"/>
              <a:t>수</a:t>
            </a:r>
            <a:r>
              <a:rPr kumimoji="1" lang="en-US" altLang="ko-KR" sz="1800" dirty="0"/>
              <a:t>, data</a:t>
            </a:r>
            <a:r>
              <a:rPr kumimoji="1" lang="ko-KR" altLang="en-US" sz="1800" dirty="0"/>
              <a:t> 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고전 레이어 수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변경하며 실험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24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E11C64CB-65DA-3585-B5BC-9DC84FB33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45343"/>
              </p:ext>
            </p:extLst>
          </p:nvPr>
        </p:nvGraphicFramePr>
        <p:xfrm>
          <a:off x="45720" y="1134295"/>
          <a:ext cx="12092940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860">
                  <a:extLst>
                    <a:ext uri="{9D8B030D-6E8A-4147-A177-3AD203B41FA5}">
                      <a16:colId xmlns:a16="http://schemas.microsoft.com/office/drawing/2014/main" val="709738198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2731450404"/>
                    </a:ext>
                  </a:extLst>
                </a:gridCol>
                <a:gridCol w="2358170">
                  <a:extLst>
                    <a:ext uri="{9D8B030D-6E8A-4147-A177-3AD203B41FA5}">
                      <a16:colId xmlns:a16="http://schemas.microsoft.com/office/drawing/2014/main" val="1876414165"/>
                    </a:ext>
                  </a:extLst>
                </a:gridCol>
                <a:gridCol w="5071330">
                  <a:extLst>
                    <a:ext uri="{9D8B030D-6E8A-4147-A177-3AD203B41FA5}">
                      <a16:colId xmlns:a16="http://schemas.microsoft.com/office/drawing/2014/main" val="130980583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Description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5618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Quantum circuit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Amplitude + Random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Amplitude + Strongly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solidFill>
                            <a:srgbClr val="0070C0"/>
                          </a:solidFill>
                        </a:rPr>
                        <a:t>Qubit </a:t>
                      </a:r>
                      <a:r>
                        <a:rPr lang="ko-KR" altLang="en-US" sz="1500" b="1" dirty="0">
                          <a:solidFill>
                            <a:srgbClr val="0070C0"/>
                          </a:solidFill>
                        </a:rPr>
                        <a:t>절약 </a:t>
                      </a:r>
                      <a:r>
                        <a:rPr lang="ko-KR" altLang="en-US" sz="1500" dirty="0"/>
                        <a:t>위해 </a:t>
                      </a:r>
                      <a:r>
                        <a:rPr lang="en-US" altLang="ko-KR" sz="1500" dirty="0"/>
                        <a:t>amplitude embedding</a:t>
                      </a:r>
                    </a:p>
                    <a:p>
                      <a:pPr latinLnBrk="1"/>
                      <a:r>
                        <a:rPr lang="ko-KR" altLang="en-US" sz="1500" b="1" dirty="0">
                          <a:solidFill>
                            <a:schemeClr val="accent6"/>
                          </a:solidFill>
                        </a:rPr>
                        <a:t>다양한 얽힘 </a:t>
                      </a:r>
                      <a:r>
                        <a:rPr lang="en-US" altLang="ko-KR" sz="1500" dirty="0"/>
                        <a:t>(random)</a:t>
                      </a:r>
                    </a:p>
                    <a:p>
                      <a:pPr latinLnBrk="1"/>
                      <a:r>
                        <a:rPr lang="ko-KR" altLang="en-US" sz="1500" b="1" dirty="0">
                          <a:solidFill>
                            <a:schemeClr val="accent5"/>
                          </a:solidFill>
                        </a:rPr>
                        <a:t>더 많은 회전 게이트와 강한 얽힘 </a:t>
                      </a:r>
                      <a:r>
                        <a:rPr lang="en-US" altLang="ko-KR" sz="1500" dirty="0"/>
                        <a:t>(strongly)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017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# of qubit</a:t>
                      </a:r>
                      <a:endParaRPr kumimoji="1" lang="ko-KR" altLang="en-US" sz="15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500" dirty="0"/>
                        <a:t>2-qubit</a:t>
                      </a:r>
                      <a:r>
                        <a:rPr kumimoji="1" lang="ko-KR" altLang="en-US" sz="1500" dirty="0"/>
                        <a:t>은 충분한 성능 </a:t>
                      </a:r>
                      <a:r>
                        <a:rPr kumimoji="1" lang="en-US" altLang="ko-KR" sz="1500" dirty="0"/>
                        <a:t>X</a:t>
                      </a:r>
                    </a:p>
                    <a:p>
                      <a:pPr latinLnBrk="1"/>
                      <a:r>
                        <a:rPr kumimoji="1" lang="en-US" altLang="ko-KR" sz="1500" dirty="0"/>
                        <a:t>8-qubit</a:t>
                      </a:r>
                      <a:r>
                        <a:rPr kumimoji="1" lang="ko-KR" altLang="en-US" sz="1500" dirty="0"/>
                        <a:t>은 실행 시간이 많이 소요</a:t>
                      </a:r>
                      <a:endParaRPr kumimoji="1" lang="en-US" altLang="ko-KR" sz="1500" dirty="0"/>
                    </a:p>
                    <a:p>
                      <a:pPr latinLnBrk="1"/>
                      <a:r>
                        <a:rPr kumimoji="1" lang="ko-KR" altLang="en-US" sz="1500" dirty="0"/>
                        <a:t>따라서</a:t>
                      </a:r>
                      <a:r>
                        <a:rPr kumimoji="1" lang="en-US" altLang="ko-KR" sz="1500" dirty="0"/>
                        <a:t>,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</a:rPr>
                        <a:t>4-qubit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</a:rPr>
                        <a:t>이 적절</a:t>
                      </a:r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17241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# of quantum layer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500" dirty="0"/>
                        <a:t>5-bit key</a:t>
                      </a:r>
                      <a:r>
                        <a:rPr kumimoji="1" lang="ko-KR" altLang="en-US" sz="1500" dirty="0"/>
                        <a:t>까지는 </a:t>
                      </a:r>
                      <a:r>
                        <a:rPr kumimoji="1" lang="en-US" altLang="ko-KR" sz="1500" dirty="0"/>
                        <a:t>5</a:t>
                      </a:r>
                      <a:r>
                        <a:rPr kumimoji="1" lang="ko-KR" altLang="en-US" sz="1500" dirty="0"/>
                        <a:t>개의 </a:t>
                      </a:r>
                      <a:r>
                        <a:rPr kumimoji="1" lang="en-US" altLang="ko-KR" sz="1500" dirty="0"/>
                        <a:t>quantum layer </a:t>
                      </a:r>
                      <a:r>
                        <a:rPr kumimoji="1" lang="ko-KR" altLang="en-US" sz="1500" dirty="0"/>
                        <a:t>가능</a:t>
                      </a:r>
                      <a:endParaRPr kumimoji="1" lang="en-US" altLang="ko-KR" sz="1500" dirty="0"/>
                    </a:p>
                    <a:p>
                      <a:pPr latinLnBrk="1"/>
                      <a:r>
                        <a:rPr kumimoji="1" lang="ko-KR" altLang="en-US" sz="1500" dirty="0"/>
                        <a:t>그 이상은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</a:rPr>
                        <a:t>10~15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</a:rPr>
                        <a:t>개</a:t>
                      </a:r>
                      <a:r>
                        <a:rPr kumimoji="1" lang="ko-KR" altLang="en-US" sz="1500" dirty="0"/>
                        <a:t> 적용 필요</a:t>
                      </a:r>
                      <a:br>
                        <a:rPr kumimoji="1" lang="en-US" altLang="ko-KR" sz="1500" dirty="0"/>
                      </a:br>
                      <a:r>
                        <a:rPr kumimoji="1" lang="en-US" altLang="ko-KR" sz="1500" dirty="0">
                          <a:sym typeface="Wingdings" pitchFamily="2" charset="2"/>
                        </a:rPr>
                        <a:t>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a:t>1 epoch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a:t>에 약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a:t>2~3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  <a:sym typeface="Wingdings" pitchFamily="2" charset="2"/>
                        </a:rPr>
                        <a:t>만 초</a:t>
                      </a:r>
                      <a:endParaRPr kumimoji="1" lang="en-US" altLang="ko-KR" sz="1500" b="1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kumimoji="1" lang="en-US" altLang="ko-KR" sz="1500" dirty="0"/>
                        <a:t>20</a:t>
                      </a:r>
                      <a:r>
                        <a:rPr kumimoji="1" lang="ko-KR" altLang="en-US" sz="1500" dirty="0"/>
                        <a:t>개는 학습 소요 시간 매우 증가</a:t>
                      </a:r>
                      <a:br>
                        <a:rPr kumimoji="1" lang="en-US" altLang="ko-KR" sz="1500" b="1" dirty="0"/>
                      </a:br>
                      <a:r>
                        <a:rPr kumimoji="1" lang="en-US" altLang="ko-KR" sz="1500" b="1" dirty="0">
                          <a:sym typeface="Wingdings" pitchFamily="2" charset="2"/>
                        </a:rPr>
                        <a:t></a:t>
                      </a:r>
                      <a:r>
                        <a:rPr kumimoji="1" lang="ko-KR" altLang="en-US" sz="1500" b="1" dirty="0"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</a:rPr>
                        <a:t>1 epoch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</a:rPr>
                        <a:t>에 약 </a:t>
                      </a: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</a:rPr>
                        <a:t>4~5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</a:rPr>
                        <a:t>만 초</a:t>
                      </a:r>
                      <a:endParaRPr lang="ko-KR" altLang="en-US" sz="15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18997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Architecture of classical hidden layer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128, 128, 128, 32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128, 128, 128, 64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500" dirty="0"/>
                        <a:t>실험 통해 적절하게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3822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# of circuit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dirty="0"/>
                        <a:t>Classical hidden layer</a:t>
                      </a:r>
                      <a:r>
                        <a:rPr kumimoji="1" lang="ko-KR" altLang="en-US" sz="1500" dirty="0"/>
                        <a:t>의 구조와 </a:t>
                      </a:r>
                      <a:r>
                        <a:rPr kumimoji="1" lang="en-US" altLang="ko-KR" sz="1500" dirty="0"/>
                        <a:t># of qubit</a:t>
                      </a:r>
                      <a:r>
                        <a:rPr kumimoji="1" lang="ko-KR" altLang="en-US" sz="1500" dirty="0"/>
                        <a:t>에 의해 결정 </a:t>
                      </a:r>
                      <a:endParaRPr kumimoji="1"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>
                          <a:solidFill>
                            <a:srgbClr val="0070C0"/>
                          </a:solidFill>
                        </a:rPr>
                        <a:t>2~4</a:t>
                      </a:r>
                      <a:r>
                        <a:rPr kumimoji="1" lang="ko-KR" altLang="en-US" sz="1500" b="1" dirty="0">
                          <a:solidFill>
                            <a:srgbClr val="0070C0"/>
                          </a:solidFill>
                        </a:rPr>
                        <a:t>개가 적당</a:t>
                      </a:r>
                      <a:r>
                        <a:rPr kumimoji="1" lang="ko-KR" altLang="en-US" sz="1500" dirty="0"/>
                        <a:t>한 것으로 생각</a:t>
                      </a:r>
                      <a:endParaRPr kumimoji="1"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500" dirty="0"/>
                        <a:t>더 늘릴 경우 학습 소요 시간 매우 증가</a:t>
                      </a:r>
                      <a:endParaRPr kumimoji="1" lang="en-US" altLang="ko-KR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064760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# of parameters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43956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44276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solidFill>
                            <a:srgbClr val="0070C0"/>
                          </a:solidFill>
                        </a:rPr>
                        <a:t>Quantum circuit</a:t>
                      </a:r>
                      <a:r>
                        <a:rPr lang="ko-KR" altLang="en-US" sz="1500" b="1" dirty="0">
                          <a:solidFill>
                            <a:srgbClr val="0070C0"/>
                          </a:solidFill>
                        </a:rPr>
                        <a:t>의 </a:t>
                      </a:r>
                      <a:r>
                        <a:rPr lang="en-US" altLang="ko-KR" sz="1500" b="1" dirty="0">
                          <a:solidFill>
                            <a:srgbClr val="0070C0"/>
                          </a:solidFill>
                        </a:rPr>
                        <a:t>parameter</a:t>
                      </a:r>
                      <a:r>
                        <a:rPr lang="ko-KR" altLang="en-US" sz="1500" b="1" dirty="0">
                          <a:solidFill>
                            <a:srgbClr val="0070C0"/>
                          </a:solidFill>
                        </a:rPr>
                        <a:t>는 매우 적으므로</a:t>
                      </a:r>
                      <a:endParaRPr lang="en-US" altLang="ko-KR" sz="1500" b="1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r>
                        <a:rPr lang="en-US" altLang="ko-KR" sz="1500" dirty="0"/>
                        <a:t>classical layer</a:t>
                      </a:r>
                      <a:r>
                        <a:rPr lang="ko-KR" altLang="en-US" sz="1500" dirty="0"/>
                        <a:t>가 많을 수록 크게 증가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Classical NN</a:t>
                      </a:r>
                      <a:r>
                        <a:rPr lang="ko-KR" altLang="en-US" sz="1500" dirty="0"/>
                        <a:t>의 </a:t>
                      </a:r>
                      <a:r>
                        <a:rPr lang="en-US" altLang="ko-KR" sz="1500" dirty="0"/>
                        <a:t># of parameter :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55092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711911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500" b="1" dirty="0"/>
                        <a:t># of data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28500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19950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61871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4BE31E8-D1EE-0DE4-AD63-8D3A878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Details of quantum-classical hybrid neural network</a:t>
            </a:r>
            <a:endParaRPr kumimoji="1"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A765D08-26FE-5ED7-DC73-1042E98D0093}"/>
              </a:ext>
            </a:extLst>
          </p:cNvPr>
          <p:cNvGrpSpPr/>
          <p:nvPr/>
        </p:nvGrpSpPr>
        <p:grpSpPr>
          <a:xfrm>
            <a:off x="2444585" y="1132408"/>
            <a:ext cx="4748556" cy="338553"/>
            <a:chOff x="6791261" y="1950765"/>
            <a:chExt cx="4748556" cy="33855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8DFA3FF-AF46-81BE-FFB0-C6E8F53A79CB}"/>
                </a:ext>
              </a:extLst>
            </p:cNvPr>
            <p:cNvGrpSpPr/>
            <p:nvPr/>
          </p:nvGrpSpPr>
          <p:grpSpPr>
            <a:xfrm>
              <a:off x="9141537" y="1950765"/>
              <a:ext cx="2398280" cy="338553"/>
              <a:chOff x="3915684" y="2845368"/>
              <a:chExt cx="2398280" cy="338553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C9A5C73F-7ECB-BF15-12EF-D2F404236B8C}"/>
                  </a:ext>
                </a:extLst>
              </p:cNvPr>
              <p:cNvSpPr/>
              <p:nvPr/>
            </p:nvSpPr>
            <p:spPr>
              <a:xfrm flipH="1">
                <a:off x="3915684" y="2904218"/>
                <a:ext cx="214103" cy="22085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87C1-F282-3F79-017C-2AB3B6DFBC22}"/>
                  </a:ext>
                </a:extLst>
              </p:cNvPr>
              <p:cNvSpPr txBox="1"/>
              <p:nvPr/>
            </p:nvSpPr>
            <p:spPr>
              <a:xfrm>
                <a:off x="4129788" y="2845368"/>
                <a:ext cx="2184176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5"/>
                    </a:solidFill>
                  </a:rPr>
                  <a:t>Quantum (Strongly)</a:t>
                </a:r>
                <a:endParaRPr kumimoji="1"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31323D3-BC45-8D98-3213-EC7CB022F58C}"/>
                </a:ext>
              </a:extLst>
            </p:cNvPr>
            <p:cNvGrpSpPr/>
            <p:nvPr/>
          </p:nvGrpSpPr>
          <p:grpSpPr>
            <a:xfrm>
              <a:off x="6791261" y="1950765"/>
              <a:ext cx="2280254" cy="338553"/>
              <a:chOff x="7714163" y="2399652"/>
              <a:chExt cx="2280254" cy="338553"/>
            </a:xfrm>
          </p:grpSpPr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1E28EF55-C93D-25C8-3C9B-315FA808EB27}"/>
                  </a:ext>
                </a:extLst>
              </p:cNvPr>
              <p:cNvSpPr/>
              <p:nvPr/>
            </p:nvSpPr>
            <p:spPr>
              <a:xfrm flipH="1">
                <a:off x="7714163" y="2458505"/>
                <a:ext cx="214103" cy="22085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4E03F3-C22E-685A-74ED-07AC763C8E1F}"/>
                  </a:ext>
                </a:extLst>
              </p:cNvPr>
              <p:cNvSpPr txBox="1"/>
              <p:nvPr/>
            </p:nvSpPr>
            <p:spPr>
              <a:xfrm>
                <a:off x="7928266" y="2399652"/>
                <a:ext cx="206615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6"/>
                    </a:solidFill>
                  </a:rPr>
                  <a:t>Quantum (Random)</a:t>
                </a:r>
                <a:endParaRPr kumimoji="1" lang="ko-KR" altLang="en-US" sz="1600" b="1" dirty="0">
                  <a:solidFill>
                    <a:schemeClr val="accent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98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52BA8D-DB0B-9447-D6B7-710F282A9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Quantum neural distinguisher (</a:t>
            </a:r>
            <a:r>
              <a:rPr kumimoji="1" lang="ko-KR" altLang="en-US" sz="2400" dirty="0"/>
              <a:t>암호공모전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CE304-B9A9-7A36-3B43-9337FAE646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Quantum neural network based Known plaintext attack (</a:t>
            </a:r>
            <a:r>
              <a:rPr kumimoji="1" lang="ko-KR" altLang="en-US" sz="2400" dirty="0"/>
              <a:t>암호연구회</a:t>
            </a:r>
            <a:r>
              <a:rPr kumimoji="1" lang="en-US" altLang="ko-KR" sz="2400" dirty="0"/>
              <a:t>)</a:t>
            </a:r>
            <a:endParaRPr kumimoji="1" lang="ko-KR" altLang="en-US" sz="24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1EE64-BAB9-2739-8689-054ECFA4BB1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향후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DAF6E-5257-F480-4DED-3CE8C18F8F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4AF10-A088-C4B4-7284-8C18D877579A}"/>
              </a:ext>
            </a:extLst>
          </p:cNvPr>
          <p:cNvSpPr/>
          <p:nvPr/>
        </p:nvSpPr>
        <p:spPr>
          <a:xfrm>
            <a:off x="874295" y="4355432"/>
            <a:ext cx="10515600" cy="1034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7781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모서리가 둥근 직사각형 342">
            <a:extLst>
              <a:ext uri="{FF2B5EF4-FFF2-40B4-BE49-F238E27FC236}">
                <a16:creationId xmlns:a16="http://schemas.microsoft.com/office/drawing/2014/main" id="{8F51D8BA-FC7C-4FBB-54AA-70A0E076862B}"/>
              </a:ext>
            </a:extLst>
          </p:cNvPr>
          <p:cNvSpPr/>
          <p:nvPr/>
        </p:nvSpPr>
        <p:spPr>
          <a:xfrm>
            <a:off x="11529170" y="5342726"/>
            <a:ext cx="616442" cy="705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CD72ED5A-9578-F482-93D8-7AFCBBE5B155}"/>
              </a:ext>
            </a:extLst>
          </p:cNvPr>
          <p:cNvSpPr/>
          <p:nvPr/>
        </p:nvSpPr>
        <p:spPr>
          <a:xfrm>
            <a:off x="11528099" y="3192171"/>
            <a:ext cx="616442" cy="705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238ADA-C68E-11D5-94D6-BB6279B9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3485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Classical vs Quantum</a:t>
            </a:r>
            <a:endParaRPr kumimoji="1" lang="ko-KR" altLang="en-US" dirty="0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F874DDF-2AC5-F6BC-48A1-A8545389F821}"/>
              </a:ext>
            </a:extLst>
          </p:cNvPr>
          <p:cNvGrpSpPr/>
          <p:nvPr/>
        </p:nvGrpSpPr>
        <p:grpSpPr>
          <a:xfrm>
            <a:off x="6081303" y="33479"/>
            <a:ext cx="6527220" cy="1020591"/>
            <a:chOff x="9446592" y="995683"/>
            <a:chExt cx="3374610" cy="1237314"/>
          </a:xfrm>
        </p:grpSpPr>
        <p:sp>
          <p:nvSpPr>
            <p:cNvPr id="315" name="모서리가 둥근 직사각형 314">
              <a:extLst>
                <a:ext uri="{FF2B5EF4-FFF2-40B4-BE49-F238E27FC236}">
                  <a16:creationId xmlns:a16="http://schemas.microsoft.com/office/drawing/2014/main" id="{F53E1D47-FA88-2194-6849-E8F86DA628DA}"/>
                </a:ext>
              </a:extLst>
            </p:cNvPr>
            <p:cNvSpPr/>
            <p:nvPr/>
          </p:nvSpPr>
          <p:spPr>
            <a:xfrm>
              <a:off x="9446592" y="1004086"/>
              <a:ext cx="3130582" cy="1186664"/>
            </a:xfrm>
            <a:prstGeom prst="roundRect">
              <a:avLst>
                <a:gd name="adj" fmla="val 104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51C05198-3424-015C-A463-F81856EA1BA8}"/>
                </a:ext>
              </a:extLst>
            </p:cNvPr>
            <p:cNvGrpSpPr/>
            <p:nvPr/>
          </p:nvGrpSpPr>
          <p:grpSpPr>
            <a:xfrm>
              <a:off x="9487540" y="995683"/>
              <a:ext cx="3333662" cy="1237314"/>
              <a:chOff x="9410394" y="1009952"/>
              <a:chExt cx="3688267" cy="1237314"/>
            </a:xfrm>
          </p:grpSpPr>
          <p:sp>
            <p:nvSpPr>
              <p:cNvPr id="309" name="모서리가 둥근 직사각형 308">
                <a:extLst>
                  <a:ext uri="{FF2B5EF4-FFF2-40B4-BE49-F238E27FC236}">
                    <a16:creationId xmlns:a16="http://schemas.microsoft.com/office/drawing/2014/main" id="{233D3172-D59F-CD09-EFB0-7B8C1C85B586}"/>
                  </a:ext>
                </a:extLst>
              </p:cNvPr>
              <p:cNvSpPr/>
              <p:nvPr/>
            </p:nvSpPr>
            <p:spPr>
              <a:xfrm flipH="1">
                <a:off x="9410394" y="1664115"/>
                <a:ext cx="112914" cy="20867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0" name="모서리가 둥근 직사각형 309">
                <a:extLst>
                  <a:ext uri="{FF2B5EF4-FFF2-40B4-BE49-F238E27FC236}">
                    <a16:creationId xmlns:a16="http://schemas.microsoft.com/office/drawing/2014/main" id="{4201798A-976A-9A8C-4668-45A8386DDBEC}"/>
                  </a:ext>
                </a:extLst>
              </p:cNvPr>
              <p:cNvSpPr/>
              <p:nvPr/>
            </p:nvSpPr>
            <p:spPr>
              <a:xfrm flipH="1">
                <a:off x="9410394" y="1939764"/>
                <a:ext cx="112914" cy="20867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7DD8E52-5A6B-5C39-E50C-36BA19D812A8}"/>
                  </a:ext>
                </a:extLst>
              </p:cNvPr>
              <p:cNvSpPr txBox="1"/>
              <p:nvPr/>
            </p:nvSpPr>
            <p:spPr>
              <a:xfrm>
                <a:off x="9501573" y="1570216"/>
                <a:ext cx="3597088" cy="41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FFC000"/>
                    </a:solidFill>
                  </a:rPr>
                  <a:t>Classical (MLP, # of data : 19950, # of param : 55092)</a:t>
                </a:r>
                <a:endParaRPr kumimoji="1" lang="ko-KR" altLang="en-US" sz="16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1464E8D6-8E5F-600D-1A70-C8C0DD33D91D}"/>
                  </a:ext>
                </a:extLst>
              </p:cNvPr>
              <p:cNvSpPr txBox="1"/>
              <p:nvPr/>
            </p:nvSpPr>
            <p:spPr>
              <a:xfrm>
                <a:off x="9501570" y="1836821"/>
                <a:ext cx="3460611" cy="41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5"/>
                    </a:solidFill>
                  </a:rPr>
                  <a:t>Quantum (Strongly, # of data : 19950, # of param : 44276)</a:t>
                </a:r>
                <a:endParaRPr kumimoji="1" lang="ko-KR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19" name="모서리가 둥근 직사각형 318">
                <a:extLst>
                  <a:ext uri="{FF2B5EF4-FFF2-40B4-BE49-F238E27FC236}">
                    <a16:creationId xmlns:a16="http://schemas.microsoft.com/office/drawing/2014/main" id="{EAB30EB5-0F9E-D20D-7828-35F0F2835AF1}"/>
                  </a:ext>
                </a:extLst>
              </p:cNvPr>
              <p:cNvSpPr/>
              <p:nvPr/>
            </p:nvSpPr>
            <p:spPr>
              <a:xfrm flipH="1">
                <a:off x="9410394" y="1399405"/>
                <a:ext cx="112914" cy="20867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0735B4B-A63E-F8B5-CD71-EF2CB4EB38A2}"/>
                  </a:ext>
                </a:extLst>
              </p:cNvPr>
              <p:cNvSpPr txBox="1"/>
              <p:nvPr/>
            </p:nvSpPr>
            <p:spPr>
              <a:xfrm>
                <a:off x="9501570" y="1296458"/>
                <a:ext cx="3460611" cy="41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6"/>
                    </a:solidFill>
                  </a:rPr>
                  <a:t>Quantum (Random, # of data : 28500, # of param : 43956)</a:t>
                </a:r>
                <a:endParaRPr kumimoji="1" lang="ko-KR" altLang="en-US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29" name="모서리가 둥근 직사각형 328">
                <a:extLst>
                  <a:ext uri="{FF2B5EF4-FFF2-40B4-BE49-F238E27FC236}">
                    <a16:creationId xmlns:a16="http://schemas.microsoft.com/office/drawing/2014/main" id="{5F8A6DDA-9542-24D9-761C-F405DB6D1354}"/>
                  </a:ext>
                </a:extLst>
              </p:cNvPr>
              <p:cNvSpPr/>
              <p:nvPr/>
            </p:nvSpPr>
            <p:spPr>
              <a:xfrm flipH="1">
                <a:off x="9410394" y="1116029"/>
                <a:ext cx="112914" cy="20867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F3DAE6C4-34F1-6231-46FF-D890F962B1AF}"/>
                  </a:ext>
                </a:extLst>
              </p:cNvPr>
              <p:cNvSpPr txBox="1"/>
              <p:nvPr/>
            </p:nvSpPr>
            <p:spPr>
              <a:xfrm>
                <a:off x="9501573" y="1009952"/>
                <a:ext cx="3597088" cy="41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Classical (MLP, # of data : 28500, # of param : 55092)</a:t>
                </a:r>
                <a:endParaRPr kumimoji="1"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A5A77E37-47A9-7C3C-02E6-FC7C83DAC4AE}"/>
              </a:ext>
            </a:extLst>
          </p:cNvPr>
          <p:cNvSpPr txBox="1"/>
          <p:nvPr/>
        </p:nvSpPr>
        <p:spPr>
          <a:xfrm>
            <a:off x="370106" y="1112987"/>
            <a:ext cx="1185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Quantum NN</a:t>
            </a:r>
            <a:r>
              <a:rPr kumimoji="1" lang="ko-KR" altLang="en-US" dirty="0"/>
              <a:t>의 학습 시간이 매우 오래 걸려서</a:t>
            </a:r>
            <a:r>
              <a:rPr kumimoji="1" lang="en-US" altLang="ko-KR" dirty="0"/>
              <a:t>, classical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quantum</a:t>
            </a:r>
            <a:r>
              <a:rPr kumimoji="1" lang="ko-KR" altLang="en-US" dirty="0"/>
              <a:t>에 대해 </a:t>
            </a:r>
            <a:r>
              <a:rPr kumimoji="1" lang="en-US" altLang="ko-KR" b="1" dirty="0">
                <a:solidFill>
                  <a:srgbClr val="0070C0"/>
                </a:solidFill>
              </a:rPr>
              <a:t>25 epoch</a:t>
            </a:r>
            <a:r>
              <a:rPr kumimoji="1" lang="ko-KR" altLang="en-US" b="1" dirty="0">
                <a:solidFill>
                  <a:srgbClr val="0070C0"/>
                </a:solidFill>
              </a:rPr>
              <a:t>만 학습</a:t>
            </a:r>
            <a:r>
              <a:rPr kumimoji="1" lang="ko-KR" altLang="en-US" dirty="0"/>
              <a:t>한 후 결과 비교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chemeClr val="accent6"/>
                </a:solidFill>
              </a:rPr>
              <a:t>Random</a:t>
            </a:r>
            <a:r>
              <a:rPr kumimoji="1" lang="ko-KR" altLang="en-US" dirty="0"/>
              <a:t>과 </a:t>
            </a:r>
            <a:r>
              <a:rPr kumimoji="1" lang="en-US" altLang="ko-KR" b="1" dirty="0">
                <a:solidFill>
                  <a:schemeClr val="accent5"/>
                </a:solidFill>
              </a:rPr>
              <a:t>Strongly entangling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에 대해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실험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회로 개수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, quantum layer 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수 변경하며 실험 중</a:t>
            </a:r>
            <a:endParaRPr kumimoji="1" lang="en-US" altLang="ko-KR" b="1" dirty="0">
              <a:solidFill>
                <a:srgbClr val="0070C0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Classical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quantum NN</a:t>
            </a:r>
            <a:r>
              <a:rPr kumimoji="1" lang="ko-KR" altLang="en-US" dirty="0"/>
              <a:t>이 </a:t>
            </a:r>
            <a:r>
              <a:rPr kumimoji="1" lang="ko-KR" altLang="en-US" b="1" dirty="0">
                <a:solidFill>
                  <a:srgbClr val="C00000"/>
                </a:solidFill>
              </a:rPr>
              <a:t>거의 비슷한 성능을 보이지만</a:t>
            </a:r>
            <a:r>
              <a:rPr kumimoji="1" lang="en-US" altLang="ko-KR" b="1" dirty="0">
                <a:solidFill>
                  <a:srgbClr val="C00000"/>
                </a:solidFill>
              </a:rPr>
              <a:t>, </a:t>
            </a:r>
            <a:r>
              <a:rPr kumimoji="1" lang="ko-KR" altLang="en-US" b="1" dirty="0">
                <a:solidFill>
                  <a:srgbClr val="C00000"/>
                </a:solidFill>
              </a:rPr>
              <a:t>파라미터 수는 </a:t>
            </a:r>
            <a:r>
              <a:rPr kumimoji="1" lang="en-US" altLang="ko-KR" b="1" dirty="0">
                <a:solidFill>
                  <a:srgbClr val="C00000"/>
                </a:solidFill>
              </a:rPr>
              <a:t>10000</a:t>
            </a:r>
            <a:r>
              <a:rPr kumimoji="1" lang="ko-KR" altLang="en-US" b="1" dirty="0">
                <a:solidFill>
                  <a:srgbClr val="C00000"/>
                </a:solidFill>
              </a:rPr>
              <a:t>개 이상 적음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데이터 수가 상대적으로 적은 경우 </a:t>
            </a:r>
            <a:r>
              <a:rPr kumimoji="1" lang="en-US" altLang="ko-KR" b="1" dirty="0"/>
              <a:t>(19950)</a:t>
            </a:r>
            <a:r>
              <a:rPr kumimoji="1" lang="en-US" altLang="ko-KR" dirty="0"/>
              <a:t>, quantum</a:t>
            </a:r>
            <a:r>
              <a:rPr kumimoji="1" lang="ko-KR" altLang="en-US" dirty="0"/>
              <a:t>이 평균적으로 </a:t>
            </a:r>
            <a:r>
              <a:rPr kumimoji="1" lang="en-US" altLang="ko-KR" b="1" dirty="0">
                <a:solidFill>
                  <a:schemeClr val="accent5"/>
                </a:solidFill>
              </a:rPr>
              <a:t>1%</a:t>
            </a:r>
            <a:r>
              <a:rPr kumimoji="1" lang="ko-KR" altLang="en-US" b="1" dirty="0">
                <a:solidFill>
                  <a:schemeClr val="accent5"/>
                </a:solidFill>
              </a:rPr>
              <a:t> 더 높은 정확도 달성</a:t>
            </a: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618273CF-6F99-4D51-B341-00C66AE254DD}"/>
              </a:ext>
            </a:extLst>
          </p:cNvPr>
          <p:cNvGrpSpPr/>
          <p:nvPr/>
        </p:nvGrpSpPr>
        <p:grpSpPr>
          <a:xfrm>
            <a:off x="-269935" y="2209175"/>
            <a:ext cx="11861395" cy="4548346"/>
            <a:chOff x="139138" y="2276175"/>
            <a:chExt cx="11861395" cy="4548346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16FF9F21-796C-F0C6-0B1A-53C31BCD20A4}"/>
                </a:ext>
              </a:extLst>
            </p:cNvPr>
            <p:cNvGrpSpPr/>
            <p:nvPr/>
          </p:nvGrpSpPr>
          <p:grpSpPr>
            <a:xfrm>
              <a:off x="139138" y="2365291"/>
              <a:ext cx="11746938" cy="4459230"/>
              <a:chOff x="24838" y="1593628"/>
              <a:chExt cx="11746938" cy="5201460"/>
            </a:xfrm>
          </p:grpSpPr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23E433C4-169C-25AD-30D5-57F576FE1086}"/>
                  </a:ext>
                </a:extLst>
              </p:cNvPr>
              <p:cNvGrpSpPr/>
              <p:nvPr/>
            </p:nvGrpSpPr>
            <p:grpSpPr>
              <a:xfrm>
                <a:off x="24838" y="1904370"/>
                <a:ext cx="11746938" cy="4890718"/>
                <a:chOff x="24838" y="1340701"/>
                <a:chExt cx="11746938" cy="5457496"/>
              </a:xfrm>
            </p:grpSpPr>
            <p:grpSp>
              <p:nvGrpSpPr>
                <p:cNvPr id="167" name="그룹 166">
                  <a:extLst>
                    <a:ext uri="{FF2B5EF4-FFF2-40B4-BE49-F238E27FC236}">
                      <a16:creationId xmlns:a16="http://schemas.microsoft.com/office/drawing/2014/main" id="{80716552-0C73-BD9F-5B0A-C088070DA652}"/>
                    </a:ext>
                  </a:extLst>
                </p:cNvPr>
                <p:cNvGrpSpPr/>
                <p:nvPr/>
              </p:nvGrpSpPr>
              <p:grpSpPr>
                <a:xfrm>
                  <a:off x="780551" y="1453422"/>
                  <a:ext cx="10991225" cy="2347724"/>
                  <a:chOff x="781079" y="1461000"/>
                  <a:chExt cx="10999001" cy="5026818"/>
                </a:xfrm>
              </p:grpSpPr>
              <p:sp>
                <p:nvSpPr>
                  <p:cNvPr id="11" name="모서리가 둥근 직사각형 10">
                    <a:extLst>
                      <a:ext uri="{FF2B5EF4-FFF2-40B4-BE49-F238E27FC236}">
                        <a16:creationId xmlns:a16="http://schemas.microsoft.com/office/drawing/2014/main" id="{82DCC772-7925-9AC0-2656-303921AAF212}"/>
                      </a:ext>
                    </a:extLst>
                  </p:cNvPr>
                  <p:cNvSpPr/>
                  <p:nvPr/>
                </p:nvSpPr>
                <p:spPr>
                  <a:xfrm flipH="1">
                    <a:off x="1430939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3E81AFCA-9D47-5E20-63DB-8F3EFF42A88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430938" y="5063706"/>
                    <a:ext cx="337525" cy="1027082"/>
                    <a:chOff x="3338423" y="2242868"/>
                    <a:chExt cx="431320" cy="3657600"/>
                  </a:xfrm>
                </p:grpSpPr>
                <p:sp>
                  <p:nvSpPr>
                    <p:cNvPr id="13" name="모서리가 둥근 직사각형 12">
                      <a:extLst>
                        <a:ext uri="{FF2B5EF4-FFF2-40B4-BE49-F238E27FC236}">
                          <a16:creationId xmlns:a16="http://schemas.microsoft.com/office/drawing/2014/main" id="{9A5BD668-BE76-A89E-2C3D-A50AC177B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B7599216-DC1E-AFC2-1B3C-F3BE3BDAF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6" name="모서리가 둥근 직사각형 15">
                    <a:extLst>
                      <a:ext uri="{FF2B5EF4-FFF2-40B4-BE49-F238E27FC236}">
                        <a16:creationId xmlns:a16="http://schemas.microsoft.com/office/drawing/2014/main" id="{6E5544C5-5CD3-1DDE-4C87-30C48C3938FF}"/>
                      </a:ext>
                    </a:extLst>
                  </p:cNvPr>
                  <p:cNvSpPr/>
                  <p:nvPr/>
                </p:nvSpPr>
                <p:spPr>
                  <a:xfrm flipH="1">
                    <a:off x="930552" y="1487157"/>
                    <a:ext cx="337526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434BA0B7-0646-8F2E-C660-3D46FF21A55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30550" y="4920471"/>
                    <a:ext cx="337528" cy="1162050"/>
                    <a:chOff x="3338422" y="3969261"/>
                    <a:chExt cx="431323" cy="1931207"/>
                  </a:xfrm>
                </p:grpSpPr>
                <p:sp>
                  <p:nvSpPr>
                    <p:cNvPr id="18" name="모서리가 둥근 직사각형 17">
                      <a:extLst>
                        <a:ext uri="{FF2B5EF4-FFF2-40B4-BE49-F238E27FC236}">
                          <a16:creationId xmlns:a16="http://schemas.microsoft.com/office/drawing/2014/main" id="{A91D2EC6-325E-E677-B710-41588308D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94F65D40-5B65-AA89-A07A-70DCC5A47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72604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F353EAA7-8A51-715D-589E-70E736539EAB}"/>
                      </a:ext>
                    </a:extLst>
                  </p:cNvPr>
                  <p:cNvGrpSpPr/>
                  <p:nvPr/>
                </p:nvGrpSpPr>
                <p:grpSpPr>
                  <a:xfrm>
                    <a:off x="790014" y="1478530"/>
                    <a:ext cx="10990066" cy="4612256"/>
                    <a:chOff x="686155" y="1167263"/>
                    <a:chExt cx="10990066" cy="4612256"/>
                  </a:xfrm>
                </p:grpSpPr>
                <p:cxnSp>
                  <p:nvCxnSpPr>
                    <p:cNvPr id="26" name="직선 연결선[R] 25">
                      <a:extLst>
                        <a:ext uri="{FF2B5EF4-FFF2-40B4-BE49-F238E27FC236}">
                          <a16:creationId xmlns:a16="http://schemas.microsoft.com/office/drawing/2014/main" id="{3474E0B9-8F2B-757F-216B-77D1A67B18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6155" y="5771072"/>
                      <a:ext cx="10990066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[R] 27">
                      <a:extLst>
                        <a:ext uri="{FF2B5EF4-FFF2-40B4-BE49-F238E27FC236}">
                          <a16:creationId xmlns:a16="http://schemas.microsoft.com/office/drawing/2014/main" id="{BBA25270-B4B2-477A-9B6D-8194BB69C3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7948" y="1167263"/>
                      <a:ext cx="0" cy="4612256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55548C4F-FC76-3471-5969-133E35FF18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079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𝟔𝟐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55548C4F-FC76-3471-5969-133E35FF18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079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4348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465AC1C-49EA-284B-231D-AC1AA1EA60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199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465AC1C-49EA-284B-231D-AC1AA1EA60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199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B8BF8AC-C923-E461-0513-6B81413D3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2013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B8BF8AC-C923-E461-0513-6B81413D3D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2013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92F59AD0-F670-A1B1-5C0E-E9C630772D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9827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𝑟𝑑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92F59AD0-F670-A1B1-5C0E-E9C630772D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9827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3CEDB59-FD7D-06C5-318F-B0BCC9CB7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7641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3CEDB59-FD7D-06C5-318F-B0BCC9CB7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7641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119F6910-1766-802A-9EEE-A1B1617179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5455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119F6910-1766-802A-9EEE-A1B1617179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5455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A9255B2-B6F4-7246-B85C-99CDE51CF2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269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A9255B2-B6F4-7246-B85C-99CDE51CF2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33269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83A2C88A-F0CC-0084-FF7C-599FD7075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21083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83A2C88A-F0CC-0084-FF7C-599FD7075A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1083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40490BD6-D447-9595-28D6-9927356534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08897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40490BD6-D447-9595-28D6-9927356534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8897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4B7F5CA2-DD07-43DF-2449-E03F6DEB7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1753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4B7F5CA2-DD07-43DF-2449-E03F6DEB7E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1753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A6579CD-82D2-6C3D-D83E-A7D0C900FF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4525" y="6149264"/>
                        <a:ext cx="109555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A6579CD-82D2-6C3D-D83E-A7D0C900FF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4525" y="6149264"/>
                        <a:ext cx="1095555" cy="33855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4" name="직선 연결선[R] 53">
                    <a:extLst>
                      <a:ext uri="{FF2B5EF4-FFF2-40B4-BE49-F238E27FC236}">
                        <a16:creationId xmlns:a16="http://schemas.microsoft.com/office/drawing/2014/main" id="{B2F8B80A-6D5F-7F03-F293-FF1DBE295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9385" y="1478531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[R] 55">
                    <a:extLst>
                      <a:ext uri="{FF2B5EF4-FFF2-40B4-BE49-F238E27FC236}">
                        <a16:creationId xmlns:a16="http://schemas.microsoft.com/office/drawing/2014/main" id="{E0F0B2F5-66CE-9FF8-B20D-D260DACD8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690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[R] 56">
                    <a:extLst>
                      <a:ext uri="{FF2B5EF4-FFF2-40B4-BE49-F238E27FC236}">
                        <a16:creationId xmlns:a16="http://schemas.microsoft.com/office/drawing/2014/main" id="{A49D8196-A4DE-ECE5-D461-F88A106C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6954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[R] 57">
                    <a:extLst>
                      <a:ext uri="{FF2B5EF4-FFF2-40B4-BE49-F238E27FC236}">
                        <a16:creationId xmlns:a16="http://schemas.microsoft.com/office/drawing/2014/main" id="{48A55256-BE4A-B006-B7BE-D3A028EB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29872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[R] 58">
                    <a:extLst>
                      <a:ext uri="{FF2B5EF4-FFF2-40B4-BE49-F238E27FC236}">
                        <a16:creationId xmlns:a16="http://schemas.microsoft.com/office/drawing/2014/main" id="{50325568-3CC1-C82B-D2E8-66B784C5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4648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[R] 59">
                    <a:extLst>
                      <a:ext uri="{FF2B5EF4-FFF2-40B4-BE49-F238E27FC236}">
                        <a16:creationId xmlns:a16="http://schemas.microsoft.com/office/drawing/2014/main" id="{85261A73-7BEF-7BDA-46C7-402E628C3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5316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[R] 60">
                    <a:extLst>
                      <a:ext uri="{FF2B5EF4-FFF2-40B4-BE49-F238E27FC236}">
                        <a16:creationId xmlns:a16="http://schemas.microsoft.com/office/drawing/2014/main" id="{1AEDE1F4-3EBB-542E-4130-FE5233EA1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5496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[R] 61">
                    <a:extLst>
                      <a:ext uri="{FF2B5EF4-FFF2-40B4-BE49-F238E27FC236}">
                        <a16:creationId xmlns:a16="http://schemas.microsoft.com/office/drawing/2014/main" id="{48357791-E1C0-5076-7FA1-6AF0BF422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9479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[R] 62">
                    <a:extLst>
                      <a:ext uri="{FF2B5EF4-FFF2-40B4-BE49-F238E27FC236}">
                        <a16:creationId xmlns:a16="http://schemas.microsoft.com/office/drawing/2014/main" id="{4E834F82-99CF-5FD1-5D67-BD69562B1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84525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2A82F94-3569-1764-B444-61DB3E880B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03906" y="3482789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2A82F94-3569-1764-B444-61DB3E880B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03906" y="3482789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모서리가 둥근 직사각형 64">
                    <a:extLst>
                      <a:ext uri="{FF2B5EF4-FFF2-40B4-BE49-F238E27FC236}">
                        <a16:creationId xmlns:a16="http://schemas.microsoft.com/office/drawing/2014/main" id="{BD4826CD-25BB-DBB9-0016-69DCFD10BE9B}"/>
                      </a:ext>
                    </a:extLst>
                  </p:cNvPr>
                  <p:cNvSpPr/>
                  <p:nvPr/>
                </p:nvSpPr>
                <p:spPr>
                  <a:xfrm flipH="1">
                    <a:off x="2012526" y="1461000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ECD68442-A9BA-E601-D197-16097618192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12524" y="5022880"/>
                    <a:ext cx="337528" cy="1043109"/>
                    <a:chOff x="3338422" y="3950865"/>
                    <a:chExt cx="431323" cy="1909774"/>
                  </a:xfrm>
                </p:grpSpPr>
                <p:sp>
                  <p:nvSpPr>
                    <p:cNvPr id="67" name="모서리가 둥근 직사각형 66">
                      <a:extLst>
                        <a:ext uri="{FF2B5EF4-FFF2-40B4-BE49-F238E27FC236}">
                          <a16:creationId xmlns:a16="http://schemas.microsoft.com/office/drawing/2014/main" id="{7B7293C9-A19F-DD1B-BC32-1AD936E85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0327"/>
                      <a:ext cx="431319" cy="1760312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68" name="직사각형 67">
                      <a:extLst>
                        <a:ext uri="{FF2B5EF4-FFF2-40B4-BE49-F238E27FC236}">
                          <a16:creationId xmlns:a16="http://schemas.microsoft.com/office/drawing/2014/main" id="{762006DA-C3F4-7A53-4496-E25648F4B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50865"/>
                      <a:ext cx="431319" cy="54334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2AC5676-1F3B-677D-0737-EF0C5759E7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7181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𝟔𝟏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2AC5676-1F3B-677D-0737-EF0C5759E73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7181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모서리가 둥근 직사각형 71">
                    <a:extLst>
                      <a:ext uri="{FF2B5EF4-FFF2-40B4-BE49-F238E27FC236}">
                        <a16:creationId xmlns:a16="http://schemas.microsoft.com/office/drawing/2014/main" id="{B689CA7C-C819-8F55-B938-5DA1976B47D3}"/>
                      </a:ext>
                    </a:extLst>
                  </p:cNvPr>
                  <p:cNvSpPr/>
                  <p:nvPr/>
                </p:nvSpPr>
                <p:spPr>
                  <a:xfrm flipH="1">
                    <a:off x="2545700" y="1485799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D0492A84-5DC4-CEAA-87C4-781441F2DA4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545698" y="4422284"/>
                    <a:ext cx="337525" cy="1658879"/>
                    <a:chOff x="3338423" y="2242868"/>
                    <a:chExt cx="431320" cy="3657600"/>
                  </a:xfrm>
                </p:grpSpPr>
                <p:sp>
                  <p:nvSpPr>
                    <p:cNvPr id="74" name="모서리가 둥근 직사각형 73">
                      <a:extLst>
                        <a:ext uri="{FF2B5EF4-FFF2-40B4-BE49-F238E27FC236}">
                          <a16:creationId xmlns:a16="http://schemas.microsoft.com/office/drawing/2014/main" id="{E72FFF1A-7510-6DEC-8C5B-E0E73DD9D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2BFCF331-AE32-E9C8-6B6E-4A3672A0E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F6AF0377-9E5A-5108-9DB2-62FDA2391F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672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𝟔𝟕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F6AF0377-9E5A-5108-9DB2-62FDA2391F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672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4348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6" name="모서리가 둥근 직사각형 85">
                    <a:extLst>
                      <a:ext uri="{FF2B5EF4-FFF2-40B4-BE49-F238E27FC236}">
                        <a16:creationId xmlns:a16="http://schemas.microsoft.com/office/drawing/2014/main" id="{4E358B8B-4A31-6D36-805D-42041CA03977}"/>
                      </a:ext>
                    </a:extLst>
                  </p:cNvPr>
                  <p:cNvSpPr/>
                  <p:nvPr/>
                </p:nvSpPr>
                <p:spPr>
                  <a:xfrm flipH="1">
                    <a:off x="3694479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528119F5-A5F5-E78D-EC3A-353A74B34C3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94477" y="4735629"/>
                    <a:ext cx="337525" cy="1355159"/>
                    <a:chOff x="3338423" y="2242868"/>
                    <a:chExt cx="431320" cy="3657600"/>
                  </a:xfrm>
                </p:grpSpPr>
                <p:sp>
                  <p:nvSpPr>
                    <p:cNvPr id="88" name="모서리가 둥근 직사각형 87">
                      <a:extLst>
                        <a:ext uri="{FF2B5EF4-FFF2-40B4-BE49-F238E27FC236}">
                          <a16:creationId xmlns:a16="http://schemas.microsoft.com/office/drawing/2014/main" id="{B114BC8C-D69A-B663-AB22-DFFD52567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CD53A400-77BD-E2E7-1547-678E814BD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90" name="모서리가 둥근 직사각형 89">
                    <a:extLst>
                      <a:ext uri="{FF2B5EF4-FFF2-40B4-BE49-F238E27FC236}">
                        <a16:creationId xmlns:a16="http://schemas.microsoft.com/office/drawing/2014/main" id="{33379299-E636-C0D7-D5FB-C448B0F0F5E0}"/>
                      </a:ext>
                    </a:extLst>
                  </p:cNvPr>
                  <p:cNvSpPr/>
                  <p:nvPr/>
                </p:nvSpPr>
                <p:spPr>
                  <a:xfrm flipH="1">
                    <a:off x="319409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91" name="그룹 90">
                    <a:extLst>
                      <a:ext uri="{FF2B5EF4-FFF2-40B4-BE49-F238E27FC236}">
                        <a16:creationId xmlns:a16="http://schemas.microsoft.com/office/drawing/2014/main" id="{17E5C55B-BFC5-B233-9459-3DB7CC9BBEA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194090" y="4422284"/>
                    <a:ext cx="337528" cy="1647523"/>
                    <a:chOff x="3338422" y="3969261"/>
                    <a:chExt cx="431323" cy="1916418"/>
                  </a:xfrm>
                </p:grpSpPr>
                <p:sp>
                  <p:nvSpPr>
                    <p:cNvPr id="92" name="모서리가 둥근 직사각형 91">
                      <a:extLst>
                        <a:ext uri="{FF2B5EF4-FFF2-40B4-BE49-F238E27FC236}">
                          <a16:creationId xmlns:a16="http://schemas.microsoft.com/office/drawing/2014/main" id="{DB2884EC-3B9E-FB1B-107D-4AEEC36EE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25367"/>
                      <a:ext cx="431319" cy="1760312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93" name="직사각형 92">
                      <a:extLst>
                        <a:ext uri="{FF2B5EF4-FFF2-40B4-BE49-F238E27FC236}">
                          <a16:creationId xmlns:a16="http://schemas.microsoft.com/office/drawing/2014/main" id="{0416718F-D138-3E95-6AA4-69533F533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89640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9E7FA5C1-C696-5117-3D13-1015AC9DE1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4619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𝟔𝟕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9E7FA5C1-C696-5117-3D13-1015AC9DE1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4619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2128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50E61A8F-0F78-3490-F24A-1DB47B308D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7446" y="3482789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50E61A8F-0F78-3490-F24A-1DB47B308D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7446" y="3482789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6" name="모서리가 둥근 직사각형 95">
                    <a:extLst>
                      <a:ext uri="{FF2B5EF4-FFF2-40B4-BE49-F238E27FC236}">
                        <a16:creationId xmlns:a16="http://schemas.microsoft.com/office/drawing/2014/main" id="{57363C0E-A84D-0126-40C0-B64B08E6036F}"/>
                      </a:ext>
                    </a:extLst>
                  </p:cNvPr>
                  <p:cNvSpPr/>
                  <p:nvPr/>
                </p:nvSpPr>
                <p:spPr>
                  <a:xfrm flipH="1">
                    <a:off x="4762291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290906AF-E471-BDE2-FC68-7674DC2D31B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762288" y="5250399"/>
                    <a:ext cx="337525" cy="840389"/>
                    <a:chOff x="3338423" y="2242868"/>
                    <a:chExt cx="431320" cy="3657600"/>
                  </a:xfrm>
                </p:grpSpPr>
                <p:sp>
                  <p:nvSpPr>
                    <p:cNvPr id="98" name="모서리가 둥근 직사각형 97">
                      <a:extLst>
                        <a:ext uri="{FF2B5EF4-FFF2-40B4-BE49-F238E27FC236}">
                          <a16:creationId xmlns:a16="http://schemas.microsoft.com/office/drawing/2014/main" id="{CD083DE3-1CAD-9F57-6365-13E5256B6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99" name="직사각형 98">
                      <a:extLst>
                        <a:ext uri="{FF2B5EF4-FFF2-40B4-BE49-F238E27FC236}">
                          <a16:creationId xmlns:a16="http://schemas.microsoft.com/office/drawing/2014/main" id="{A073BD3F-95B7-32C8-BB70-918DAE748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00" name="모서리가 둥근 직사각형 99">
                    <a:extLst>
                      <a:ext uri="{FF2B5EF4-FFF2-40B4-BE49-F238E27FC236}">
                        <a16:creationId xmlns:a16="http://schemas.microsoft.com/office/drawing/2014/main" id="{0F607EFC-1613-D7EC-8020-E218629004B8}"/>
                      </a:ext>
                    </a:extLst>
                  </p:cNvPr>
                  <p:cNvSpPr/>
                  <p:nvPr/>
                </p:nvSpPr>
                <p:spPr>
                  <a:xfrm flipH="1">
                    <a:off x="4261904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D22B7CBC-648E-4CD2-1B61-2CF83559A39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261902" y="5370843"/>
                    <a:ext cx="337528" cy="698964"/>
                    <a:chOff x="3338422" y="3969261"/>
                    <a:chExt cx="431323" cy="1896706"/>
                  </a:xfrm>
                </p:grpSpPr>
                <p:sp>
                  <p:nvSpPr>
                    <p:cNvPr id="102" name="모서리가 둥근 직사각형 101">
                      <a:extLst>
                        <a:ext uri="{FF2B5EF4-FFF2-40B4-BE49-F238E27FC236}">
                          <a16:creationId xmlns:a16="http://schemas.microsoft.com/office/drawing/2014/main" id="{9C92C10C-25FF-BC66-8ADC-E163BAE43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5656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03" name="직사각형 102">
                      <a:extLst>
                        <a:ext uri="{FF2B5EF4-FFF2-40B4-BE49-F238E27FC236}">
                          <a16:creationId xmlns:a16="http://schemas.microsoft.com/office/drawing/2014/main" id="{E4EC2EA1-2A18-8AF7-55A0-953EADA0A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69C556A-EAE7-21E5-BFED-1A9F4A50C7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57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69C556A-EAE7-21E5-BFED-1A9F4A50C7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357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r="-2083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298F3C2D-8262-F828-92BD-28305F4729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45184" y="3482789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298F3C2D-8262-F828-92BD-28305F4729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45184" y="3482789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r="-6522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6" name="모서리가 둥근 직사각형 105">
                    <a:extLst>
                      <a:ext uri="{FF2B5EF4-FFF2-40B4-BE49-F238E27FC236}">
                        <a16:creationId xmlns:a16="http://schemas.microsoft.com/office/drawing/2014/main" id="{8E96ABD5-F029-CFCF-FED5-A8BA30F673BF}"/>
                      </a:ext>
                    </a:extLst>
                  </p:cNvPr>
                  <p:cNvSpPr/>
                  <p:nvPr/>
                </p:nvSpPr>
                <p:spPr>
                  <a:xfrm flipH="1">
                    <a:off x="5850145" y="1469995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E511C737-47B8-CC61-6F1F-EC035C4C1F2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850141" y="5931681"/>
                    <a:ext cx="337525" cy="133679"/>
                    <a:chOff x="3338423" y="1618989"/>
                    <a:chExt cx="431320" cy="3597217"/>
                  </a:xfrm>
                </p:grpSpPr>
                <p:sp>
                  <p:nvSpPr>
                    <p:cNvPr id="108" name="모서리가 둥근 직사각형 107">
                      <a:extLst>
                        <a:ext uri="{FF2B5EF4-FFF2-40B4-BE49-F238E27FC236}">
                          <a16:creationId xmlns:a16="http://schemas.microsoft.com/office/drawing/2014/main" id="{42AB325E-7154-A6DD-5FC2-5FE1FF740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618989"/>
                      <a:ext cx="431320" cy="359721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09" name="직사각형 108">
                      <a:extLst>
                        <a:ext uri="{FF2B5EF4-FFF2-40B4-BE49-F238E27FC236}">
                          <a16:creationId xmlns:a16="http://schemas.microsoft.com/office/drawing/2014/main" id="{8EA2FFB6-78BB-1CA3-992B-1436D914E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900737"/>
                      <a:ext cx="431320" cy="48306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10" name="모서리가 둥근 직사각형 109">
                    <a:extLst>
                      <a:ext uri="{FF2B5EF4-FFF2-40B4-BE49-F238E27FC236}">
                        <a16:creationId xmlns:a16="http://schemas.microsoft.com/office/drawing/2014/main" id="{72DE4DF7-6786-6810-57A9-5F0ED4969E46}"/>
                      </a:ext>
                    </a:extLst>
                  </p:cNvPr>
                  <p:cNvSpPr/>
                  <p:nvPr/>
                </p:nvSpPr>
                <p:spPr>
                  <a:xfrm flipH="1">
                    <a:off x="5349758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B5EFCF8D-105F-4C17-1D7F-EE67629F50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349756" y="5659655"/>
                    <a:ext cx="337528" cy="410152"/>
                    <a:chOff x="3338422" y="3969261"/>
                    <a:chExt cx="431323" cy="1873142"/>
                  </a:xfrm>
                </p:grpSpPr>
                <p:sp>
                  <p:nvSpPr>
                    <p:cNvPr id="112" name="모서리가 둥근 직사각형 111">
                      <a:extLst>
                        <a:ext uri="{FF2B5EF4-FFF2-40B4-BE49-F238E27FC236}">
                          <a16:creationId xmlns:a16="http://schemas.microsoft.com/office/drawing/2014/main" id="{849DD7C3-21C5-320F-2FE6-CC789CD2A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082095"/>
                      <a:ext cx="431319" cy="176030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13" name="직사각형 112">
                      <a:extLst>
                        <a:ext uri="{FF2B5EF4-FFF2-40B4-BE49-F238E27FC236}">
                          <a16:creationId xmlns:a16="http://schemas.microsoft.com/office/drawing/2014/main" id="{DA6CE1D3-1E73-AEA0-C691-AC19351BE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9E1E31DC-9EC9-4EEE-757E-41C0F01A8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0211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𝟓𝟑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9E1E31DC-9EC9-4EEE-757E-41C0F01A8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0211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CFF38844-A724-AF91-E0C8-4DC14A779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33038" y="3482789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CFF38844-A724-AF91-E0C8-4DC14A779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33038" y="3482789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6" name="모서리가 둥근 직사각형 115">
                    <a:extLst>
                      <a:ext uri="{FF2B5EF4-FFF2-40B4-BE49-F238E27FC236}">
                        <a16:creationId xmlns:a16="http://schemas.microsoft.com/office/drawing/2014/main" id="{E9B66C17-E197-7194-7EE2-8D5D11F90549}"/>
                      </a:ext>
                    </a:extLst>
                  </p:cNvPr>
                  <p:cNvSpPr/>
                  <p:nvPr/>
                </p:nvSpPr>
                <p:spPr>
                  <a:xfrm flipH="1">
                    <a:off x="6948042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ABA3D275-8088-AE90-D536-E86776D390E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948037" y="3186657"/>
                    <a:ext cx="337525" cy="2904131"/>
                    <a:chOff x="3338423" y="2242868"/>
                    <a:chExt cx="431320" cy="3657600"/>
                  </a:xfrm>
                </p:grpSpPr>
                <p:sp>
                  <p:nvSpPr>
                    <p:cNvPr id="118" name="모서리가 둥근 직사각형 117">
                      <a:extLst>
                        <a:ext uri="{FF2B5EF4-FFF2-40B4-BE49-F238E27FC236}">
                          <a16:creationId xmlns:a16="http://schemas.microsoft.com/office/drawing/2014/main" id="{8D125910-760D-8133-9090-0CE099B42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19" name="직사각형 118">
                      <a:extLst>
                        <a:ext uri="{FF2B5EF4-FFF2-40B4-BE49-F238E27FC236}">
                          <a16:creationId xmlns:a16="http://schemas.microsoft.com/office/drawing/2014/main" id="{7587043D-BE98-2EEB-D5F4-59FE7C572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20" name="모서리가 둥근 직사각형 119">
                    <a:extLst>
                      <a:ext uri="{FF2B5EF4-FFF2-40B4-BE49-F238E27FC236}">
                        <a16:creationId xmlns:a16="http://schemas.microsoft.com/office/drawing/2014/main" id="{68122F6E-D950-5877-BA22-273D15F60AFB}"/>
                      </a:ext>
                    </a:extLst>
                  </p:cNvPr>
                  <p:cNvSpPr/>
                  <p:nvPr/>
                </p:nvSpPr>
                <p:spPr>
                  <a:xfrm flipH="1">
                    <a:off x="6447655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09A5500-CCCE-E1F7-5504-680C48F31D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447653" y="3108959"/>
                    <a:ext cx="337528" cy="2960847"/>
                    <a:chOff x="3338422" y="3969261"/>
                    <a:chExt cx="431323" cy="1922950"/>
                  </a:xfrm>
                </p:grpSpPr>
                <p:sp>
                  <p:nvSpPr>
                    <p:cNvPr id="122" name="모서리가 둥근 직사각형 121">
                      <a:extLst>
                        <a:ext uri="{FF2B5EF4-FFF2-40B4-BE49-F238E27FC236}">
                          <a16:creationId xmlns:a16="http://schemas.microsoft.com/office/drawing/2014/main" id="{2080AEB7-CD7E-A81F-704C-95105A97D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190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23" name="직사각형 122">
                      <a:extLst>
                        <a:ext uri="{FF2B5EF4-FFF2-40B4-BE49-F238E27FC236}">
                          <a16:creationId xmlns:a16="http://schemas.microsoft.com/office/drawing/2014/main" id="{823924C4-ED03-69BC-AE49-DB9225078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84D7B847-8072-D44F-BAD0-F93029693D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8108" y="3487977"/>
                        <a:ext cx="581586" cy="724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84D7B847-8072-D44F-BAD0-F93029693D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8108" y="3487977"/>
                        <a:ext cx="581586" cy="724894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4348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495AA1D6-776D-4520-9BE8-168FB2EA8E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0935" y="3482789"/>
                        <a:ext cx="581586" cy="7248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495AA1D6-776D-4520-9BE8-168FB2EA8E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30935" y="3482789"/>
                        <a:ext cx="581586" cy="724893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6" name="모서리가 둥근 직사각형 125">
                    <a:extLst>
                      <a:ext uri="{FF2B5EF4-FFF2-40B4-BE49-F238E27FC236}">
                        <a16:creationId xmlns:a16="http://schemas.microsoft.com/office/drawing/2014/main" id="{D4F04454-CB3D-8466-44EB-612F209B6ECA}"/>
                      </a:ext>
                    </a:extLst>
                  </p:cNvPr>
                  <p:cNvSpPr/>
                  <p:nvPr/>
                </p:nvSpPr>
                <p:spPr>
                  <a:xfrm flipH="1">
                    <a:off x="8044749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24498A8B-813B-3865-7A88-F8C7D47B73E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044743" y="5428005"/>
                    <a:ext cx="337525" cy="650069"/>
                    <a:chOff x="3338423" y="277620"/>
                    <a:chExt cx="431320" cy="5514985"/>
                  </a:xfrm>
                </p:grpSpPr>
                <p:sp>
                  <p:nvSpPr>
                    <p:cNvPr id="128" name="모서리가 둥근 직사각형 127">
                      <a:extLst>
                        <a:ext uri="{FF2B5EF4-FFF2-40B4-BE49-F238E27FC236}">
                          <a16:creationId xmlns:a16="http://schemas.microsoft.com/office/drawing/2014/main" id="{9B1CC0C1-F948-8162-CCDF-77C9A999D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686364"/>
                      <a:ext cx="431320" cy="41062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29" name="직사각형 128">
                      <a:extLst>
                        <a:ext uri="{FF2B5EF4-FFF2-40B4-BE49-F238E27FC236}">
                          <a16:creationId xmlns:a16="http://schemas.microsoft.com/office/drawing/2014/main" id="{AA023DAF-3936-06E9-0249-499EC510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77620"/>
                      <a:ext cx="431320" cy="234047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30" name="모서리가 둥근 직사각형 129">
                    <a:extLst>
                      <a:ext uri="{FF2B5EF4-FFF2-40B4-BE49-F238E27FC236}">
                        <a16:creationId xmlns:a16="http://schemas.microsoft.com/office/drawing/2014/main" id="{8AF00394-EAEE-7A19-1E3F-24E5A038E2F5}"/>
                      </a:ext>
                    </a:extLst>
                  </p:cNvPr>
                  <p:cNvSpPr/>
                  <p:nvPr/>
                </p:nvSpPr>
                <p:spPr>
                  <a:xfrm flipH="1">
                    <a:off x="754436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31" name="그룹 130">
                    <a:extLst>
                      <a:ext uri="{FF2B5EF4-FFF2-40B4-BE49-F238E27FC236}">
                        <a16:creationId xmlns:a16="http://schemas.microsoft.com/office/drawing/2014/main" id="{E44FCB1A-033F-3A79-18F5-328EF35D776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544360" y="5319655"/>
                    <a:ext cx="337528" cy="750151"/>
                    <a:chOff x="3338422" y="3969261"/>
                    <a:chExt cx="431323" cy="1899021"/>
                  </a:xfrm>
                </p:grpSpPr>
                <p:sp>
                  <p:nvSpPr>
                    <p:cNvPr id="132" name="모서리가 둥근 직사각형 131">
                      <a:extLst>
                        <a:ext uri="{FF2B5EF4-FFF2-40B4-BE49-F238E27FC236}">
                          <a16:creationId xmlns:a16="http://schemas.microsoft.com/office/drawing/2014/main" id="{9B3B09A5-2ADB-6B8B-5014-588C8E5AA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7973"/>
                      <a:ext cx="431319" cy="176030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33" name="직사각형 132">
                      <a:extLst>
                        <a:ext uri="{FF2B5EF4-FFF2-40B4-BE49-F238E27FC236}">
                          <a16:creationId xmlns:a16="http://schemas.microsoft.com/office/drawing/2014/main" id="{C2072B02-3F1A-33AC-49B2-53BDAEB14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96586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4AB176A3-2FA5-B9CC-C0BB-DB0B52AEC2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4815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4AB176A3-2FA5-B9CC-C0BB-DB0B52AEC2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4815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056CE635-B238-3785-94DC-FA7C5B6F1A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7642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056CE635-B238-3785-94DC-FA7C5B6F1A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642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모서리가 둥근 직사각형 135">
                    <a:extLst>
                      <a:ext uri="{FF2B5EF4-FFF2-40B4-BE49-F238E27FC236}">
                        <a16:creationId xmlns:a16="http://schemas.microsoft.com/office/drawing/2014/main" id="{8B869B83-5AEA-9F35-B404-7D5559979E40}"/>
                      </a:ext>
                    </a:extLst>
                  </p:cNvPr>
                  <p:cNvSpPr/>
                  <p:nvPr/>
                </p:nvSpPr>
                <p:spPr>
                  <a:xfrm flipH="1">
                    <a:off x="9135320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0EAFB22C-58AE-59E3-B155-687E102E693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135313" y="5250399"/>
                    <a:ext cx="337525" cy="827672"/>
                    <a:chOff x="3338423" y="1914375"/>
                    <a:chExt cx="431320" cy="3925775"/>
                  </a:xfrm>
                </p:grpSpPr>
                <p:sp>
                  <p:nvSpPr>
                    <p:cNvPr id="138" name="모서리가 둥근 직사각형 137">
                      <a:extLst>
                        <a:ext uri="{FF2B5EF4-FFF2-40B4-BE49-F238E27FC236}">
                          <a16:creationId xmlns:a16="http://schemas.microsoft.com/office/drawing/2014/main" id="{AFAB7C16-93DE-42F9-488E-5AE4E2F51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421642"/>
                      <a:ext cx="431320" cy="3418508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39" name="직사각형 138">
                      <a:extLst>
                        <a:ext uri="{FF2B5EF4-FFF2-40B4-BE49-F238E27FC236}">
                          <a16:creationId xmlns:a16="http://schemas.microsoft.com/office/drawing/2014/main" id="{6C0D1A7F-5C5A-A135-23F8-4189AFB4C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914375"/>
                      <a:ext cx="431320" cy="81156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40" name="모서리가 둥근 직사각형 139">
                    <a:extLst>
                      <a:ext uri="{FF2B5EF4-FFF2-40B4-BE49-F238E27FC236}">
                        <a16:creationId xmlns:a16="http://schemas.microsoft.com/office/drawing/2014/main" id="{95E4D3E0-4905-9BE4-8040-EEB358A1339A}"/>
                      </a:ext>
                    </a:extLst>
                  </p:cNvPr>
                  <p:cNvSpPr/>
                  <p:nvPr/>
                </p:nvSpPr>
                <p:spPr>
                  <a:xfrm flipH="1">
                    <a:off x="8634933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41" name="그룹 140">
                    <a:extLst>
                      <a:ext uri="{FF2B5EF4-FFF2-40B4-BE49-F238E27FC236}">
                        <a16:creationId xmlns:a16="http://schemas.microsoft.com/office/drawing/2014/main" id="{BDA77EDA-733E-CA19-03D2-B4513149BA0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634931" y="5250397"/>
                    <a:ext cx="337528" cy="819409"/>
                    <a:chOff x="3338422" y="3969256"/>
                    <a:chExt cx="431323" cy="1901705"/>
                  </a:xfrm>
                </p:grpSpPr>
                <p:sp>
                  <p:nvSpPr>
                    <p:cNvPr id="142" name="모서리가 둥근 직사각형 141">
                      <a:extLst>
                        <a:ext uri="{FF2B5EF4-FFF2-40B4-BE49-F238E27FC236}">
                          <a16:creationId xmlns:a16="http://schemas.microsoft.com/office/drawing/2014/main" id="{F753EAE6-C0BD-E765-E516-E01FAA0F5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1065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43" name="직사각형 142">
                      <a:extLst>
                        <a:ext uri="{FF2B5EF4-FFF2-40B4-BE49-F238E27FC236}">
                          <a16:creationId xmlns:a16="http://schemas.microsoft.com/office/drawing/2014/main" id="{45B3CBBA-BAB8-DBC6-D28A-DAB2E66ED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56"/>
                      <a:ext cx="431319" cy="92030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D8263-7FA0-4745-98D9-9BD0E5EF67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5386" y="3487978"/>
                        <a:ext cx="58158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D8263-7FA0-4745-98D9-9BD0E5EF67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5386" y="3487978"/>
                        <a:ext cx="581586" cy="338554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4255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8EE6F630-7074-73E0-D0A3-4989AD8E9A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18213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8EE6F630-7074-73E0-D0A3-4989AD8E9A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8213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6" name="모서리가 둥근 직사각형 145">
                    <a:extLst>
                      <a:ext uri="{FF2B5EF4-FFF2-40B4-BE49-F238E27FC236}">
                        <a16:creationId xmlns:a16="http://schemas.microsoft.com/office/drawing/2014/main" id="{9BB63F58-722B-400C-DC13-5BCC60A0CC82}"/>
                      </a:ext>
                    </a:extLst>
                  </p:cNvPr>
                  <p:cNvSpPr/>
                  <p:nvPr/>
                </p:nvSpPr>
                <p:spPr>
                  <a:xfrm flipH="1">
                    <a:off x="10237879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8A4B7F7D-EE53-732A-8FE5-3A8BB5F2000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237871" y="2783841"/>
                    <a:ext cx="337525" cy="3294234"/>
                    <a:chOff x="3338423" y="2242868"/>
                    <a:chExt cx="431320" cy="3643538"/>
                  </a:xfrm>
                </p:grpSpPr>
                <p:sp>
                  <p:nvSpPr>
                    <p:cNvPr id="148" name="모서리가 둥근 직사각형 147">
                      <a:extLst>
                        <a:ext uri="{FF2B5EF4-FFF2-40B4-BE49-F238E27FC236}">
                          <a16:creationId xmlns:a16="http://schemas.microsoft.com/office/drawing/2014/main" id="{A5B7D59D-E875-56C3-CD19-5F66D4AFA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89190"/>
                      <a:ext cx="431320" cy="3597216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913676E0-E7FE-F66C-0EBC-AC0DCF590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50" name="모서리가 둥근 직사각형 149">
                    <a:extLst>
                      <a:ext uri="{FF2B5EF4-FFF2-40B4-BE49-F238E27FC236}">
                        <a16:creationId xmlns:a16="http://schemas.microsoft.com/office/drawing/2014/main" id="{F7746E23-15BF-E574-85D8-30EFC8CD177E}"/>
                      </a:ext>
                    </a:extLst>
                  </p:cNvPr>
                  <p:cNvSpPr/>
                  <p:nvPr/>
                </p:nvSpPr>
                <p:spPr>
                  <a:xfrm flipH="1">
                    <a:off x="973749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51" name="그룹 150">
                    <a:extLst>
                      <a:ext uri="{FF2B5EF4-FFF2-40B4-BE49-F238E27FC236}">
                        <a16:creationId xmlns:a16="http://schemas.microsoft.com/office/drawing/2014/main" id="{F4CC772E-4124-8A29-2A57-3B79C5EE9B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737490" y="2895602"/>
                    <a:ext cx="337528" cy="3174207"/>
                    <a:chOff x="3338422" y="3969261"/>
                    <a:chExt cx="431323" cy="1923503"/>
                  </a:xfrm>
                </p:grpSpPr>
                <p:sp>
                  <p:nvSpPr>
                    <p:cNvPr id="152" name="모서리가 둥근 직사각형 151">
                      <a:extLst>
                        <a:ext uri="{FF2B5EF4-FFF2-40B4-BE49-F238E27FC236}">
                          <a16:creationId xmlns:a16="http://schemas.microsoft.com/office/drawing/2014/main" id="{F314D967-A0BA-89F1-6C1B-CE328800F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2453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53" name="직사각형 152">
                      <a:extLst>
                        <a:ext uri="{FF2B5EF4-FFF2-40B4-BE49-F238E27FC236}">
                          <a16:creationId xmlns:a16="http://schemas.microsoft.com/office/drawing/2014/main" id="{32ED87EA-B209-7D20-AC90-AFF22540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32D2A955-FD63-84B7-904C-F8F8FC84FB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97945" y="3487977"/>
                        <a:ext cx="581586" cy="724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𝟖𝟒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32D2A955-FD63-84B7-904C-F8F8FC84FBD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97945" y="3487977"/>
                        <a:ext cx="581586" cy="72489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r="-4348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5" name="TextBox 154">
                        <a:extLst>
                          <a:ext uri="{FF2B5EF4-FFF2-40B4-BE49-F238E27FC236}">
                            <a16:creationId xmlns:a16="http://schemas.microsoft.com/office/drawing/2014/main" id="{007910EA-1406-CDAF-1E5F-CCC9715181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00662" y="3482790"/>
                        <a:ext cx="581586" cy="7248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55" name="TextBox 154">
                        <a:extLst>
                          <a:ext uri="{FF2B5EF4-FFF2-40B4-BE49-F238E27FC236}">
                            <a16:creationId xmlns:a16="http://schemas.microsoft.com/office/drawing/2014/main" id="{007910EA-1406-CDAF-1E5F-CCC9715181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00662" y="3482790"/>
                        <a:ext cx="581586" cy="724894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6" name="모서리가 둥근 직사각형 155">
                    <a:extLst>
                      <a:ext uri="{FF2B5EF4-FFF2-40B4-BE49-F238E27FC236}">
                        <a16:creationId xmlns:a16="http://schemas.microsoft.com/office/drawing/2014/main" id="{5ACE77DC-AC44-872B-97EE-9B1BE28F0E91}"/>
                      </a:ext>
                    </a:extLst>
                  </p:cNvPr>
                  <p:cNvSpPr/>
                  <p:nvPr/>
                </p:nvSpPr>
                <p:spPr>
                  <a:xfrm flipH="1">
                    <a:off x="11323911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231FCAD9-A3BD-79C7-F462-31EEF035D67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323902" y="3666011"/>
                    <a:ext cx="337525" cy="2424777"/>
                    <a:chOff x="3338423" y="2242868"/>
                    <a:chExt cx="431320" cy="3657600"/>
                  </a:xfrm>
                </p:grpSpPr>
                <p:sp>
                  <p:nvSpPr>
                    <p:cNvPr id="158" name="모서리가 둥근 직사각형 157">
                      <a:extLst>
                        <a:ext uri="{FF2B5EF4-FFF2-40B4-BE49-F238E27FC236}">
                          <a16:creationId xmlns:a16="http://schemas.microsoft.com/office/drawing/2014/main" id="{A53DA1F1-CBC6-0294-E04F-CDE83F011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B2D6224B-B0EC-3E58-9178-AFB893AFE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60" name="모서리가 둥근 직사각형 159">
                    <a:extLst>
                      <a:ext uri="{FF2B5EF4-FFF2-40B4-BE49-F238E27FC236}">
                        <a16:creationId xmlns:a16="http://schemas.microsoft.com/office/drawing/2014/main" id="{628D7913-878C-A8AD-D336-E98863A49046}"/>
                      </a:ext>
                    </a:extLst>
                  </p:cNvPr>
                  <p:cNvSpPr/>
                  <p:nvPr/>
                </p:nvSpPr>
                <p:spPr>
                  <a:xfrm flipH="1">
                    <a:off x="10823524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334B9A07-C5A3-72BA-F8C1-AA9870FFAC9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823522" y="3350611"/>
                    <a:ext cx="337528" cy="2719197"/>
                    <a:chOff x="3338422" y="3969261"/>
                    <a:chExt cx="431323" cy="1922220"/>
                  </a:xfrm>
                </p:grpSpPr>
                <p:sp>
                  <p:nvSpPr>
                    <p:cNvPr id="162" name="모서리가 둥근 직사각형 161">
                      <a:extLst>
                        <a:ext uri="{FF2B5EF4-FFF2-40B4-BE49-F238E27FC236}">
                          <a16:creationId xmlns:a16="http://schemas.microsoft.com/office/drawing/2014/main" id="{F305B05F-EED1-2E35-E68F-AC5D4918D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117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63" name="직사각형 162">
                      <a:extLst>
                        <a:ext uri="{FF2B5EF4-FFF2-40B4-BE49-F238E27FC236}">
                          <a16:creationId xmlns:a16="http://schemas.microsoft.com/office/drawing/2014/main" id="{8B9A8C4D-23AC-8D52-2B0D-4CBEA6BF5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1B4AA2CD-5385-D6B9-9468-18E4CF71A3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3977" y="3487977"/>
                        <a:ext cx="581586" cy="7248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𝟕𝟗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1B4AA2CD-5385-D6B9-9468-18E4CF71A3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3977" y="3487977"/>
                        <a:ext cx="581586" cy="724893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r="-2128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50BC6C4-A7C1-6AEB-1E2A-D49CE1077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129" y="3482789"/>
                        <a:ext cx="581586" cy="72489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50BC6C4-A7C1-6AEB-1E2A-D49CE1077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77129" y="3482789"/>
                        <a:ext cx="581586" cy="724893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4348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0BD3533-B5C8-A3A5-CBB0-394D16CA05A7}"/>
                    </a:ext>
                  </a:extLst>
                </p:cNvPr>
                <p:cNvGrpSpPr/>
                <p:nvPr/>
              </p:nvGrpSpPr>
              <p:grpSpPr>
                <a:xfrm>
                  <a:off x="24838" y="1340701"/>
                  <a:ext cx="11746937" cy="5254560"/>
                  <a:chOff x="24838" y="1278435"/>
                  <a:chExt cx="11746937" cy="5254560"/>
                </a:xfrm>
              </p:grpSpPr>
              <p:sp>
                <p:nvSpPr>
                  <p:cNvPr id="171" name="모서리가 둥근 직사각형 170">
                    <a:extLst>
                      <a:ext uri="{FF2B5EF4-FFF2-40B4-BE49-F238E27FC236}">
                        <a16:creationId xmlns:a16="http://schemas.microsoft.com/office/drawing/2014/main" id="{73E219E5-55FE-C951-4059-8CED6EE1247E}"/>
                      </a:ext>
                    </a:extLst>
                  </p:cNvPr>
                  <p:cNvSpPr/>
                  <p:nvPr/>
                </p:nvSpPr>
                <p:spPr>
                  <a:xfrm flipH="1">
                    <a:off x="1421646" y="4201348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8F2920AD-015B-3A31-896A-E247F3FE774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421645" y="6049696"/>
                    <a:ext cx="337286" cy="297870"/>
                    <a:chOff x="3338423" y="2242868"/>
                    <a:chExt cx="431320" cy="3657600"/>
                  </a:xfrm>
                </p:grpSpPr>
                <p:sp>
                  <p:nvSpPr>
                    <p:cNvPr id="298" name="모서리가 둥근 직사각형 297">
                      <a:extLst>
                        <a:ext uri="{FF2B5EF4-FFF2-40B4-BE49-F238E27FC236}">
                          <a16:creationId xmlns:a16="http://schemas.microsoft.com/office/drawing/2014/main" id="{980B9749-4621-9DBB-2BBF-B49D301C0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99" name="직사각형 298">
                      <a:extLst>
                        <a:ext uri="{FF2B5EF4-FFF2-40B4-BE49-F238E27FC236}">
                          <a16:creationId xmlns:a16="http://schemas.microsoft.com/office/drawing/2014/main" id="{18D6C6A1-F122-26DE-C6BD-520045C83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73" name="모서리가 둥근 직사각형 172">
                    <a:extLst>
                      <a:ext uri="{FF2B5EF4-FFF2-40B4-BE49-F238E27FC236}">
                        <a16:creationId xmlns:a16="http://schemas.microsoft.com/office/drawing/2014/main" id="{E705B6E5-A588-FFA0-D7FD-045B413B56FC}"/>
                      </a:ext>
                    </a:extLst>
                  </p:cNvPr>
                  <p:cNvSpPr/>
                  <p:nvPr/>
                </p:nvSpPr>
                <p:spPr>
                  <a:xfrm flipH="1">
                    <a:off x="921613" y="4197487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74" name="그룹 173">
                    <a:extLst>
                      <a:ext uri="{FF2B5EF4-FFF2-40B4-BE49-F238E27FC236}">
                        <a16:creationId xmlns:a16="http://schemas.microsoft.com/office/drawing/2014/main" id="{B6E33A7A-6DEB-E55C-06E0-3102B5C741E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21610" y="6089037"/>
                    <a:ext cx="337289" cy="254666"/>
                    <a:chOff x="3338422" y="4227677"/>
                    <a:chExt cx="431323" cy="1672783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055B2B94-2FE8-F177-1937-51603A06A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454871"/>
                      <a:ext cx="431319" cy="1445589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97" name="직사각형 296">
                      <a:extLst>
                        <a:ext uri="{FF2B5EF4-FFF2-40B4-BE49-F238E27FC236}">
                          <a16:creationId xmlns:a16="http://schemas.microsoft.com/office/drawing/2014/main" id="{B6677C39-2596-F08D-7348-DC2302105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4227677"/>
                      <a:ext cx="431319" cy="222961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id="{D27AB5BC-5BAD-F1F4-B3A2-8C73E48A2ED3}"/>
                      </a:ext>
                    </a:extLst>
                  </p:cNvPr>
                  <p:cNvGrpSpPr/>
                  <p:nvPr/>
                </p:nvGrpSpPr>
                <p:grpSpPr>
                  <a:xfrm>
                    <a:off x="24838" y="1278435"/>
                    <a:ext cx="11738633" cy="5069129"/>
                    <a:chOff x="-344952" y="-4935489"/>
                    <a:chExt cx="11746938" cy="10853748"/>
                  </a:xfrm>
                </p:grpSpPr>
                <p:grpSp>
                  <p:nvGrpSpPr>
                    <p:cNvPr id="287" name="그룹 286">
                      <a:extLst>
                        <a:ext uri="{FF2B5EF4-FFF2-40B4-BE49-F238E27FC236}">
                          <a16:creationId xmlns:a16="http://schemas.microsoft.com/office/drawing/2014/main" id="{522159B0-2451-BE2A-AFA4-E0C99541D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920" y="1306003"/>
                      <a:ext cx="10990066" cy="4612256"/>
                      <a:chOff x="686155" y="1167263"/>
                      <a:chExt cx="10990066" cy="4612256"/>
                    </a:xfrm>
                  </p:grpSpPr>
                  <p:cxnSp>
                    <p:nvCxnSpPr>
                      <p:cNvPr id="294" name="직선 연결선[R] 293">
                        <a:extLst>
                          <a:ext uri="{FF2B5EF4-FFF2-40B4-BE49-F238E27FC236}">
                            <a16:creationId xmlns:a16="http://schemas.microsoft.com/office/drawing/2014/main" id="{E69CFF7D-3AED-8E00-4C30-6C28428CBC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6155" y="5771072"/>
                        <a:ext cx="10990066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직선 연결선[R] 294">
                        <a:extLst>
                          <a:ext uri="{FF2B5EF4-FFF2-40B4-BE49-F238E27FC236}">
                            <a16:creationId xmlns:a16="http://schemas.microsoft.com/office/drawing/2014/main" id="{B34F0746-B551-3E0A-4769-94C8420A29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7948" y="1167263"/>
                        <a:ext cx="0" cy="4612256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8" name="TextBox 287">
                          <a:extLst>
                            <a:ext uri="{FF2B5EF4-FFF2-40B4-BE49-F238E27FC236}">
                              <a16:creationId xmlns:a16="http://schemas.microsoft.com/office/drawing/2014/main" id="{243A6932-7AD0-1175-94B9-E366240856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5377572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88" name="TextBox 287">
                          <a:extLst>
                            <a:ext uri="{FF2B5EF4-FFF2-40B4-BE49-F238E27FC236}">
                              <a16:creationId xmlns:a16="http://schemas.microsoft.com/office/drawing/2014/main" id="{243A6932-7AD0-1175-94B9-E366240856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5377572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1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98F761E6-2ACB-C086-EDF2-0A3A9992C3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1084016"/>
                          <a:ext cx="1095555" cy="338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98F761E6-2ACB-C086-EDF2-0A3A9992C3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1084016"/>
                          <a:ext cx="1095555" cy="338553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6CCAFEFE-36B1-652C-B7F1-23206C64BF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1889635"/>
                          <a:ext cx="1095555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6CCAFEFE-36B1-652C-B7F1-23206C64BF9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1889635"/>
                          <a:ext cx="1095555" cy="338554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b="-1454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10D996F1-749A-E4E4-658C-6A06188B65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2729255"/>
                          <a:ext cx="1095555" cy="338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10D996F1-749A-E4E4-658C-6A06188B65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2729255"/>
                          <a:ext cx="1095555" cy="338553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b="-1454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2" name="TextBox 291">
                          <a:extLst>
                            <a:ext uri="{FF2B5EF4-FFF2-40B4-BE49-F238E27FC236}">
                              <a16:creationId xmlns:a16="http://schemas.microsoft.com/office/drawing/2014/main" id="{C039974D-DF4F-BAA0-E758-DDE52BD351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3617452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92" name="TextBox 291">
                          <a:extLst>
                            <a:ext uri="{FF2B5EF4-FFF2-40B4-BE49-F238E27FC236}">
                              <a16:creationId xmlns:a16="http://schemas.microsoft.com/office/drawing/2014/main" id="{C039974D-DF4F-BAA0-E758-DDE52BD351B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3617452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b="-1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93" name="TextBox 292">
                          <a:extLst>
                            <a:ext uri="{FF2B5EF4-FFF2-40B4-BE49-F238E27FC236}">
                              <a16:creationId xmlns:a16="http://schemas.microsoft.com/office/drawing/2014/main" id="{3EF0A23A-1054-BEF2-5913-ACEB3E3F8E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4471369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293" name="TextBox 292">
                          <a:extLst>
                            <a:ext uri="{FF2B5EF4-FFF2-40B4-BE49-F238E27FC236}">
                              <a16:creationId xmlns:a16="http://schemas.microsoft.com/office/drawing/2014/main" id="{3EF0A23A-1054-BEF2-5913-ACEB3E3F8EB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4471369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b="-1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3EFC27BF-7ECD-B12F-0A2A-D55A41F08C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641932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3EFC27BF-7ECD-B12F-0A2A-D55A41F08C8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641932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4" name="TextBox 323">
                          <a:extLst>
                            <a:ext uri="{FF2B5EF4-FFF2-40B4-BE49-F238E27FC236}">
                              <a16:creationId xmlns:a16="http://schemas.microsoft.com/office/drawing/2014/main" id="{6149707F-FFB0-B1FB-48E5-EAD2896EAB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4935489"/>
                          <a:ext cx="1095555" cy="338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4" name="TextBox 323">
                          <a:extLst>
                            <a:ext uri="{FF2B5EF4-FFF2-40B4-BE49-F238E27FC236}">
                              <a16:creationId xmlns:a16="http://schemas.microsoft.com/office/drawing/2014/main" id="{6149707F-FFB0-B1FB-48E5-EAD2896EAB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4935489"/>
                          <a:ext cx="1095555" cy="338553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5" name="TextBox 324">
                          <a:extLst>
                            <a:ext uri="{FF2B5EF4-FFF2-40B4-BE49-F238E27FC236}">
                              <a16:creationId xmlns:a16="http://schemas.microsoft.com/office/drawing/2014/main" id="{98158F6E-8556-52FA-6E08-2E0F038AA5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4129870"/>
                          <a:ext cx="1095555" cy="338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5" name="TextBox 324">
                          <a:extLst>
                            <a:ext uri="{FF2B5EF4-FFF2-40B4-BE49-F238E27FC236}">
                              <a16:creationId xmlns:a16="http://schemas.microsoft.com/office/drawing/2014/main" id="{98158F6E-8556-52FA-6E08-2E0F038AA50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4129870"/>
                          <a:ext cx="1095555" cy="33855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b="-1454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6" name="TextBox 325">
                          <a:extLst>
                            <a:ext uri="{FF2B5EF4-FFF2-40B4-BE49-F238E27FC236}">
                              <a16:creationId xmlns:a16="http://schemas.microsoft.com/office/drawing/2014/main" id="{1FA0D334-1EF1-1967-5E96-DF040FDC05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3262246"/>
                          <a:ext cx="1095555" cy="33855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6" name="TextBox 325">
                          <a:extLst>
                            <a:ext uri="{FF2B5EF4-FFF2-40B4-BE49-F238E27FC236}">
                              <a16:creationId xmlns:a16="http://schemas.microsoft.com/office/drawing/2014/main" id="{1FA0D334-1EF1-1967-5E96-DF040FDC05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3262246"/>
                          <a:ext cx="1095555" cy="338553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7" name="TextBox 326">
                          <a:extLst>
                            <a:ext uri="{FF2B5EF4-FFF2-40B4-BE49-F238E27FC236}">
                              <a16:creationId xmlns:a16="http://schemas.microsoft.com/office/drawing/2014/main" id="{C959A2B3-4487-6531-90A7-66D49A4764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2374049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7" name="TextBox 326">
                          <a:extLst>
                            <a:ext uri="{FF2B5EF4-FFF2-40B4-BE49-F238E27FC236}">
                              <a16:creationId xmlns:a16="http://schemas.microsoft.com/office/drawing/2014/main" id="{C959A2B3-4487-6531-90A7-66D49A4764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2374049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28" name="TextBox 327">
                          <a:extLst>
                            <a:ext uri="{FF2B5EF4-FFF2-40B4-BE49-F238E27FC236}">
                              <a16:creationId xmlns:a16="http://schemas.microsoft.com/office/drawing/2014/main" id="{60DF3560-FEAC-6F73-4BDA-FB747BF061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1492126"/>
                          <a:ext cx="1095555" cy="33855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>
                    <p:sp>
                      <p:nvSpPr>
                        <p:cNvPr id="328" name="TextBox 327">
                          <a:extLst>
                            <a:ext uri="{FF2B5EF4-FFF2-40B4-BE49-F238E27FC236}">
                              <a16:creationId xmlns:a16="http://schemas.microsoft.com/office/drawing/2014/main" id="{60DF3560-FEAC-6F73-4BDA-FB747BF0611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1492126"/>
                          <a:ext cx="1095555" cy="338556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D929A1EF-CC9D-9B06-5A3C-882D7DD017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2246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D929A1EF-CC9D-9B06-5A3C-882D7DD017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246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0B74DDB5-7B1D-2A18-DDCE-0B539F8490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5286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0B74DDB5-7B1D-2A18-DDCE-0B539F8490E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286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71CB9683-4A6E-C4A5-41EF-9F915348CB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72331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71CB9683-4A6E-C4A5-41EF-9F915348CB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72331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19C71D38-2777-E454-A243-0C6F47A057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376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𝑟𝑑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19C71D38-2777-E454-A243-0C6F47A0573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376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159262D3-848C-90AF-8F3A-8189299581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6421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159262D3-848C-90AF-8F3A-8189299581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6421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052F2800-8C75-2CCF-B649-BC5646E8B7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33466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052F2800-8C75-2CCF-B649-BC5646E8B7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33466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AE531733-1151-7352-F7F1-C6C3666461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20511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AE531733-1151-7352-F7F1-C6C3666461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0511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3" name="TextBox 182">
                        <a:extLst>
                          <a:ext uri="{FF2B5EF4-FFF2-40B4-BE49-F238E27FC236}">
                            <a16:creationId xmlns:a16="http://schemas.microsoft.com/office/drawing/2014/main" id="{2FB45694-23BB-B439-280C-C118843CF6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556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3" name="TextBox 182">
                        <a:extLst>
                          <a:ext uri="{FF2B5EF4-FFF2-40B4-BE49-F238E27FC236}">
                            <a16:creationId xmlns:a16="http://schemas.microsoft.com/office/drawing/2014/main" id="{2FB45694-23BB-B439-280C-C118843CF6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556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49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" name="TextBox 183">
                        <a:extLst>
                          <a:ext uri="{FF2B5EF4-FFF2-40B4-BE49-F238E27FC236}">
                            <a16:creationId xmlns:a16="http://schemas.microsoft.com/office/drawing/2014/main" id="{69466345-27BB-5A12-3B3B-BF1178617E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4600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4" name="TextBox 183">
                        <a:extLst>
                          <a:ext uri="{FF2B5EF4-FFF2-40B4-BE49-F238E27FC236}">
                            <a16:creationId xmlns:a16="http://schemas.microsoft.com/office/drawing/2014/main" id="{69466345-27BB-5A12-3B3B-BF1178617E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4600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50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02282930-7AE2-98B0-B666-09A83B2B58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16663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02282930-7AE2-98B0-B666-09A83B2B58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6663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BB70D676-3682-6422-FE92-512C67FAD6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68690" y="6374877"/>
                        <a:ext cx="1094780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/>
                      </a:p>
                    </p:txBody>
                  </p:sp>
                </mc:Choice>
                <mc:Fallback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BB70D676-3682-6422-FE92-512C67FAD6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68690" y="6374877"/>
                        <a:ext cx="1094780" cy="158118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 b="-15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199DF8C1-1157-4868-F2D6-533FA14A42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754" y="4193459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[R] 187">
                    <a:extLst>
                      <a:ext uri="{FF2B5EF4-FFF2-40B4-BE49-F238E27FC236}">
                        <a16:creationId xmlns:a16="http://schemas.microsoft.com/office/drawing/2014/main" id="{D72D19B0-4638-1E37-10C1-C8FA96161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1251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[R] 188">
                    <a:extLst>
                      <a:ext uri="{FF2B5EF4-FFF2-40B4-BE49-F238E27FC236}">
                        <a16:creationId xmlns:a16="http://schemas.microsoft.com/office/drawing/2014/main" id="{25EE1220-4687-ABFE-8BE9-DE8F0F384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35741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865CB4FC-496C-3152-AD14-9197729D4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7894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[R] 190">
                    <a:extLst>
                      <a:ext uri="{FF2B5EF4-FFF2-40B4-BE49-F238E27FC236}">
                        <a16:creationId xmlns:a16="http://schemas.microsoft.com/office/drawing/2014/main" id="{EC086216-B278-588C-4455-B9C6B51FD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1889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[R] 191">
                    <a:extLst>
                      <a:ext uri="{FF2B5EF4-FFF2-40B4-BE49-F238E27FC236}">
                        <a16:creationId xmlns:a16="http://schemas.microsoft.com/office/drawing/2014/main" id="{E2D9B196-433A-2912-8888-48BEFD7B5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1793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[R] 192">
                    <a:extLst>
                      <a:ext uri="{FF2B5EF4-FFF2-40B4-BE49-F238E27FC236}">
                        <a16:creationId xmlns:a16="http://schemas.microsoft.com/office/drawing/2014/main" id="{58E30B10-44F8-5AD3-F31F-D31218450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1202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[R] 193">
                    <a:extLst>
                      <a:ext uri="{FF2B5EF4-FFF2-40B4-BE49-F238E27FC236}">
                        <a16:creationId xmlns:a16="http://schemas.microsoft.com/office/drawing/2014/main" id="{79C8DF91-6312-0040-DA64-BE4B77D06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64426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[R] 194">
                    <a:extLst>
                      <a:ext uri="{FF2B5EF4-FFF2-40B4-BE49-F238E27FC236}">
                        <a16:creationId xmlns:a16="http://schemas.microsoft.com/office/drawing/2014/main" id="{8F67F676-AC53-885F-D5A4-6D71E2978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8690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6" name="TextBox 195">
                        <a:extLst>
                          <a:ext uri="{FF2B5EF4-FFF2-40B4-BE49-F238E27FC236}">
                            <a16:creationId xmlns:a16="http://schemas.microsoft.com/office/drawing/2014/main" id="{B4886FA0-8CC5-44C5-4E4F-B799C4FADF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4703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96" name="TextBox 195">
                        <a:extLst>
                          <a:ext uri="{FF2B5EF4-FFF2-40B4-BE49-F238E27FC236}">
                            <a16:creationId xmlns:a16="http://schemas.microsoft.com/office/drawing/2014/main" id="{B4886FA0-8CC5-44C5-4E4F-B799C4FADF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4703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53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7" name="모서리가 둥근 직사각형 196">
                    <a:extLst>
                      <a:ext uri="{FF2B5EF4-FFF2-40B4-BE49-F238E27FC236}">
                        <a16:creationId xmlns:a16="http://schemas.microsoft.com/office/drawing/2014/main" id="{6262B285-1F69-93B8-4B86-9C58A4EA2BBF}"/>
                      </a:ext>
                    </a:extLst>
                  </p:cNvPr>
                  <p:cNvSpPr/>
                  <p:nvPr/>
                </p:nvSpPr>
                <p:spPr>
                  <a:xfrm flipH="1">
                    <a:off x="2002822" y="4185271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35952339-BD65-3700-F1EC-886AFCDFE7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2817" y="5961477"/>
                    <a:ext cx="337289" cy="374512"/>
                    <a:chOff x="3338422" y="4381086"/>
                    <a:chExt cx="431323" cy="1479553"/>
                  </a:xfrm>
                </p:grpSpPr>
                <p:sp>
                  <p:nvSpPr>
                    <p:cNvPr id="285" name="모서리가 둥근 직사각형 284">
                      <a:extLst>
                        <a:ext uri="{FF2B5EF4-FFF2-40B4-BE49-F238E27FC236}">
                          <a16:creationId xmlns:a16="http://schemas.microsoft.com/office/drawing/2014/main" id="{80A37CE7-80F9-3D29-8D29-35AD3043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381086"/>
                      <a:ext cx="431319" cy="1479553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86" name="직사각형 285">
                      <a:extLst>
                        <a:ext uri="{FF2B5EF4-FFF2-40B4-BE49-F238E27FC236}">
                          <a16:creationId xmlns:a16="http://schemas.microsoft.com/office/drawing/2014/main" id="{F5CFA1BF-3C45-99E2-8C94-1E46B2ED7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4385426"/>
                      <a:ext cx="431319" cy="22295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EA512DBC-6BD7-6701-EBF0-A1CD664E27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7587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EA512DBC-6BD7-6701-EBF0-A1CD664E27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47587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0" name="모서리가 둥근 직사각형 199">
                    <a:extLst>
                      <a:ext uri="{FF2B5EF4-FFF2-40B4-BE49-F238E27FC236}">
                        <a16:creationId xmlns:a16="http://schemas.microsoft.com/office/drawing/2014/main" id="{7F845AEF-5D57-8A92-1872-96ED4E9A57C7}"/>
                      </a:ext>
                    </a:extLst>
                  </p:cNvPr>
                  <p:cNvSpPr/>
                  <p:nvPr/>
                </p:nvSpPr>
                <p:spPr>
                  <a:xfrm flipH="1">
                    <a:off x="2535619" y="4196853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01" name="그룹 200">
                    <a:extLst>
                      <a:ext uri="{FF2B5EF4-FFF2-40B4-BE49-F238E27FC236}">
                        <a16:creationId xmlns:a16="http://schemas.microsoft.com/office/drawing/2014/main" id="{D3530DB6-1F87-3FBB-6E76-E4490B64F41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535617" y="5955070"/>
                    <a:ext cx="337286" cy="387999"/>
                    <a:chOff x="3338423" y="2242868"/>
                    <a:chExt cx="431320" cy="3657600"/>
                  </a:xfrm>
                </p:grpSpPr>
                <p:sp>
                  <p:nvSpPr>
                    <p:cNvPr id="283" name="모서리가 둥근 직사각형 282">
                      <a:extLst>
                        <a:ext uri="{FF2B5EF4-FFF2-40B4-BE49-F238E27FC236}">
                          <a16:creationId xmlns:a16="http://schemas.microsoft.com/office/drawing/2014/main" id="{1928D57A-E404-F6CD-7470-9ED691E8F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84" name="직사각형 283">
                      <a:extLst>
                        <a:ext uri="{FF2B5EF4-FFF2-40B4-BE49-F238E27FC236}">
                          <a16:creationId xmlns:a16="http://schemas.microsoft.com/office/drawing/2014/main" id="{C69F2DCB-9AD8-5AD0-6A61-6B50B3F8E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C5E89EFF-A8FA-A453-FA9C-A325F1B94C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3692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C5E89EFF-A8FA-A453-FA9C-A325F1B94C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3692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3" name="모서리가 둥근 직사각형 202">
                    <a:extLst>
                      <a:ext uri="{FF2B5EF4-FFF2-40B4-BE49-F238E27FC236}">
                        <a16:creationId xmlns:a16="http://schemas.microsoft.com/office/drawing/2014/main" id="{3FE15186-F49F-535E-112E-59B1E47C6D97}"/>
                      </a:ext>
                    </a:extLst>
                  </p:cNvPr>
                  <p:cNvSpPr/>
                  <p:nvPr/>
                </p:nvSpPr>
                <p:spPr>
                  <a:xfrm flipH="1">
                    <a:off x="3683586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04" name="그룹 203">
                    <a:extLst>
                      <a:ext uri="{FF2B5EF4-FFF2-40B4-BE49-F238E27FC236}">
                        <a16:creationId xmlns:a16="http://schemas.microsoft.com/office/drawing/2014/main" id="{0C4CB050-F6C1-7565-D33D-7C7F2E5D9C9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83584" y="5640781"/>
                    <a:ext cx="337286" cy="700848"/>
                    <a:chOff x="3338423" y="2242868"/>
                    <a:chExt cx="431320" cy="3657600"/>
                  </a:xfrm>
                </p:grpSpPr>
                <p:sp>
                  <p:nvSpPr>
                    <p:cNvPr id="281" name="모서리가 둥근 직사각형 280">
                      <a:extLst>
                        <a:ext uri="{FF2B5EF4-FFF2-40B4-BE49-F238E27FC236}">
                          <a16:creationId xmlns:a16="http://schemas.microsoft.com/office/drawing/2014/main" id="{CB38A770-9AB9-4E94-6653-82C3ACC53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82" name="직사각형 281">
                      <a:extLst>
                        <a:ext uri="{FF2B5EF4-FFF2-40B4-BE49-F238E27FC236}">
                          <a16:creationId xmlns:a16="http://schemas.microsoft.com/office/drawing/2014/main" id="{DEF4F66E-7463-2643-6424-0FF111B6F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05" name="모서리가 둥근 직사각형 204">
                    <a:extLst>
                      <a:ext uri="{FF2B5EF4-FFF2-40B4-BE49-F238E27FC236}">
                        <a16:creationId xmlns:a16="http://schemas.microsoft.com/office/drawing/2014/main" id="{623A48EF-D419-8F8A-9C51-9F0EEC34EB10}"/>
                      </a:ext>
                    </a:extLst>
                  </p:cNvPr>
                  <p:cNvSpPr/>
                  <p:nvPr/>
                </p:nvSpPr>
                <p:spPr>
                  <a:xfrm flipH="1">
                    <a:off x="3183553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06" name="그룹 205">
                    <a:extLst>
                      <a:ext uri="{FF2B5EF4-FFF2-40B4-BE49-F238E27FC236}">
                        <a16:creationId xmlns:a16="http://schemas.microsoft.com/office/drawing/2014/main" id="{7A3F301B-F0E8-EAC5-2483-BDAA0A00D67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183549" y="5640780"/>
                    <a:ext cx="337289" cy="696988"/>
                    <a:chOff x="3338422" y="3969261"/>
                    <a:chExt cx="431323" cy="1931207"/>
                  </a:xfrm>
                </p:grpSpPr>
                <p:sp>
                  <p:nvSpPr>
                    <p:cNvPr id="279" name="모서리가 둥근 직사각형 278">
                      <a:extLst>
                        <a:ext uri="{FF2B5EF4-FFF2-40B4-BE49-F238E27FC236}">
                          <a16:creationId xmlns:a16="http://schemas.microsoft.com/office/drawing/2014/main" id="{0AF6A90D-B3EE-EE43-D216-8BD2B98AC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80" name="직사각형 279">
                      <a:extLst>
                        <a:ext uri="{FF2B5EF4-FFF2-40B4-BE49-F238E27FC236}">
                          <a16:creationId xmlns:a16="http://schemas.microsoft.com/office/drawing/2014/main" id="{1458930A-4C66-40A3-C673-537845C5C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940680FE-DCC6-5235-287D-6A129720B3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5126" y="5131950"/>
                        <a:ext cx="63929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940680FE-DCC6-5235-287D-6A129720B3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5126" y="5131950"/>
                        <a:ext cx="639293" cy="338554"/>
                      </a:xfrm>
                      <a:prstGeom prst="rect">
                        <a:avLst/>
                      </a:prstGeom>
                      <a:blipFill>
                        <a:blip r:embed="rId56"/>
                        <a:stretch>
                          <a:fillRect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56445181-458E-4F68-9BAE-F8FD6D3E89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6643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56445181-458E-4F68-9BAE-F8FD6D3E89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56643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9" name="모서리가 둥근 직사각형 208">
                    <a:extLst>
                      <a:ext uri="{FF2B5EF4-FFF2-40B4-BE49-F238E27FC236}">
                        <a16:creationId xmlns:a16="http://schemas.microsoft.com/office/drawing/2014/main" id="{15A2B793-EE55-213B-EC73-8429000ED6CB}"/>
                      </a:ext>
                    </a:extLst>
                  </p:cNvPr>
                  <p:cNvSpPr/>
                  <p:nvPr/>
                </p:nvSpPr>
                <p:spPr>
                  <a:xfrm flipH="1">
                    <a:off x="4750643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CAA0F170-81B4-4A1A-7C7B-CFCCB377373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750640" y="6140271"/>
                    <a:ext cx="337286" cy="201357"/>
                    <a:chOff x="3338423" y="2242868"/>
                    <a:chExt cx="431320" cy="3657600"/>
                  </a:xfrm>
                </p:grpSpPr>
                <p:sp>
                  <p:nvSpPr>
                    <p:cNvPr id="277" name="모서리가 둥근 직사각형 276">
                      <a:extLst>
                        <a:ext uri="{FF2B5EF4-FFF2-40B4-BE49-F238E27FC236}">
                          <a16:creationId xmlns:a16="http://schemas.microsoft.com/office/drawing/2014/main" id="{FE73C459-EDBF-FC85-0F43-95A090C4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8" name="직사각형 277">
                      <a:extLst>
                        <a:ext uri="{FF2B5EF4-FFF2-40B4-BE49-F238E27FC236}">
                          <a16:creationId xmlns:a16="http://schemas.microsoft.com/office/drawing/2014/main" id="{24300C8A-453E-870D-B8E2-C1EB615AF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11" name="모서리가 둥근 직사각형 210">
                    <a:extLst>
                      <a:ext uri="{FF2B5EF4-FFF2-40B4-BE49-F238E27FC236}">
                        <a16:creationId xmlns:a16="http://schemas.microsoft.com/office/drawing/2014/main" id="{EBDC4FFC-2025-C360-8D09-5E19AB71326B}"/>
                      </a:ext>
                    </a:extLst>
                  </p:cNvPr>
                  <p:cNvSpPr/>
                  <p:nvPr/>
                </p:nvSpPr>
                <p:spPr>
                  <a:xfrm flipH="1">
                    <a:off x="4250610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12" name="그룹 211">
                    <a:extLst>
                      <a:ext uri="{FF2B5EF4-FFF2-40B4-BE49-F238E27FC236}">
                        <a16:creationId xmlns:a16="http://schemas.microsoft.com/office/drawing/2014/main" id="{CB4DF76B-30B4-5DBF-D4B9-5B35F6834E5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250607" y="6140271"/>
                    <a:ext cx="337289" cy="197495"/>
                    <a:chOff x="3338422" y="3969261"/>
                    <a:chExt cx="431323" cy="1931207"/>
                  </a:xfrm>
                </p:grpSpPr>
                <p:sp>
                  <p:nvSpPr>
                    <p:cNvPr id="275" name="모서리가 둥근 직사각형 274">
                      <a:extLst>
                        <a:ext uri="{FF2B5EF4-FFF2-40B4-BE49-F238E27FC236}">
                          <a16:creationId xmlns:a16="http://schemas.microsoft.com/office/drawing/2014/main" id="{296328C6-622E-A825-CEE4-882F1AA1C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6" name="직사각형 275">
                      <a:extLst>
                        <a:ext uri="{FF2B5EF4-FFF2-40B4-BE49-F238E27FC236}">
                          <a16:creationId xmlns:a16="http://schemas.microsoft.com/office/drawing/2014/main" id="{EA7EE4FF-6756-58C5-D6F2-3DE699F6E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AAA34A5D-D2C8-D67C-9D4B-B2DF903B45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1162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AAA34A5D-D2C8-D67C-9D4B-B2DF903B45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1162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58"/>
                        <a:stretch>
                          <a:fillRect r="-2128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4" name="TextBox 213">
                        <a:extLst>
                          <a:ext uri="{FF2B5EF4-FFF2-40B4-BE49-F238E27FC236}">
                            <a16:creationId xmlns:a16="http://schemas.microsoft.com/office/drawing/2014/main" id="{043E04C5-10CE-9097-3DB1-736B401859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3619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14" name="TextBox 213">
                        <a:extLst>
                          <a:ext uri="{FF2B5EF4-FFF2-40B4-BE49-F238E27FC236}">
                            <a16:creationId xmlns:a16="http://schemas.microsoft.com/office/drawing/2014/main" id="{043E04C5-10CE-9097-3DB1-736B401859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3619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59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5" name="모서리가 둥근 직사각형 214">
                    <a:extLst>
                      <a:ext uri="{FF2B5EF4-FFF2-40B4-BE49-F238E27FC236}">
                        <a16:creationId xmlns:a16="http://schemas.microsoft.com/office/drawing/2014/main" id="{BBB852FE-C235-1ACA-46B9-B4740D4FE18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7728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16" name="그룹 215">
                    <a:extLst>
                      <a:ext uri="{FF2B5EF4-FFF2-40B4-BE49-F238E27FC236}">
                        <a16:creationId xmlns:a16="http://schemas.microsoft.com/office/drawing/2014/main" id="{472C76C9-DCE7-18C1-FFD1-42BC52EA56F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837724" y="6140271"/>
                    <a:ext cx="337286" cy="201357"/>
                    <a:chOff x="3338423" y="2242868"/>
                    <a:chExt cx="431320" cy="3657600"/>
                  </a:xfrm>
                </p:grpSpPr>
                <p:sp>
                  <p:nvSpPr>
                    <p:cNvPr id="273" name="모서리가 둥근 직사각형 272">
                      <a:extLst>
                        <a:ext uri="{FF2B5EF4-FFF2-40B4-BE49-F238E27FC236}">
                          <a16:creationId xmlns:a16="http://schemas.microsoft.com/office/drawing/2014/main" id="{95F62740-0A48-AC2C-F052-221E4028F0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4" name="직사각형 273">
                      <a:extLst>
                        <a:ext uri="{FF2B5EF4-FFF2-40B4-BE49-F238E27FC236}">
                          <a16:creationId xmlns:a16="http://schemas.microsoft.com/office/drawing/2014/main" id="{88A81C18-685D-80FF-F6FC-31F22B653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17" name="모서리가 둥근 직사각형 216">
                    <a:extLst>
                      <a:ext uri="{FF2B5EF4-FFF2-40B4-BE49-F238E27FC236}">
                        <a16:creationId xmlns:a16="http://schemas.microsoft.com/office/drawing/2014/main" id="{68B11D00-4FDA-C721-AB19-47509B584B78}"/>
                      </a:ext>
                    </a:extLst>
                  </p:cNvPr>
                  <p:cNvSpPr/>
                  <p:nvPr/>
                </p:nvSpPr>
                <p:spPr>
                  <a:xfrm flipH="1">
                    <a:off x="5337695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84810DF4-E1B7-12B4-AD30-1CBABCD0617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337692" y="6278147"/>
                    <a:ext cx="337289" cy="59620"/>
                    <a:chOff x="3338422" y="3969261"/>
                    <a:chExt cx="431323" cy="1931207"/>
                  </a:xfrm>
                </p:grpSpPr>
                <p:sp>
                  <p:nvSpPr>
                    <p:cNvPr id="271" name="모서리가 둥근 직사각형 270">
                      <a:extLst>
                        <a:ext uri="{FF2B5EF4-FFF2-40B4-BE49-F238E27FC236}">
                          <a16:creationId xmlns:a16="http://schemas.microsoft.com/office/drawing/2014/main" id="{CBD87F49-9500-4010-60E0-947863E27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2" name="직사각형 271">
                      <a:extLst>
                        <a:ext uri="{FF2B5EF4-FFF2-40B4-BE49-F238E27FC236}">
                          <a16:creationId xmlns:a16="http://schemas.microsoft.com/office/drawing/2014/main" id="{D53C8E70-D3DE-2BFC-29AC-B111550CC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D183BB34-A005-9A75-971C-D343DCFAA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98247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D183BB34-A005-9A75-971C-D343DCFAA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8247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0"/>
                        <a:stretch>
                          <a:fillRect r="-2083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1D248753-0542-14C4-F50B-745E1B956B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20704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1D248753-0542-14C4-F50B-745E1B956B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20704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1"/>
                        <a:stretch>
                          <a:fillRect r="-6522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1" name="모서리가 둥근 직사각형 220">
                    <a:extLst>
                      <a:ext uri="{FF2B5EF4-FFF2-40B4-BE49-F238E27FC236}">
                        <a16:creationId xmlns:a16="http://schemas.microsoft.com/office/drawing/2014/main" id="{66499B3F-4907-F695-7690-A3D9C44923D7}"/>
                      </a:ext>
                    </a:extLst>
                  </p:cNvPr>
                  <p:cNvSpPr/>
                  <p:nvPr/>
                </p:nvSpPr>
                <p:spPr>
                  <a:xfrm flipH="1">
                    <a:off x="6934849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22" name="그룹 221">
                    <a:extLst>
                      <a:ext uri="{FF2B5EF4-FFF2-40B4-BE49-F238E27FC236}">
                        <a16:creationId xmlns:a16="http://schemas.microsoft.com/office/drawing/2014/main" id="{AEE6638B-EBA8-650E-A4FB-8CEC91A2E48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934844" y="5067794"/>
                    <a:ext cx="337286" cy="1273835"/>
                    <a:chOff x="3338423" y="2242868"/>
                    <a:chExt cx="431320" cy="3657600"/>
                  </a:xfrm>
                </p:grpSpPr>
                <p:sp>
                  <p:nvSpPr>
                    <p:cNvPr id="269" name="모서리가 둥근 직사각형 268">
                      <a:extLst>
                        <a:ext uri="{FF2B5EF4-FFF2-40B4-BE49-F238E27FC236}">
                          <a16:creationId xmlns:a16="http://schemas.microsoft.com/office/drawing/2014/main" id="{1EC4880B-AD37-8050-4820-07C1B8D29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72A2FEF6-2CED-077A-55E7-3440E445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23" name="모서리가 둥근 직사각형 222">
                    <a:extLst>
                      <a:ext uri="{FF2B5EF4-FFF2-40B4-BE49-F238E27FC236}">
                        <a16:creationId xmlns:a16="http://schemas.microsoft.com/office/drawing/2014/main" id="{2306EE43-6421-FF21-7A64-B5B62A0313DA}"/>
                      </a:ext>
                    </a:extLst>
                  </p:cNvPr>
                  <p:cNvSpPr/>
                  <p:nvPr/>
                </p:nvSpPr>
                <p:spPr>
                  <a:xfrm flipH="1">
                    <a:off x="6434816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24" name="그룹 223">
                    <a:extLst>
                      <a:ext uri="{FF2B5EF4-FFF2-40B4-BE49-F238E27FC236}">
                        <a16:creationId xmlns:a16="http://schemas.microsoft.com/office/drawing/2014/main" id="{1517B051-E99A-DDF2-1CDF-0E9D9766EE7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434813" y="5180703"/>
                    <a:ext cx="337289" cy="1157064"/>
                    <a:chOff x="3338422" y="3969261"/>
                    <a:chExt cx="431323" cy="1931207"/>
                  </a:xfrm>
                </p:grpSpPr>
                <p:sp>
                  <p:nvSpPr>
                    <p:cNvPr id="267" name="모서리가 둥근 직사각형 266">
                      <a:extLst>
                        <a:ext uri="{FF2B5EF4-FFF2-40B4-BE49-F238E27FC236}">
                          <a16:creationId xmlns:a16="http://schemas.microsoft.com/office/drawing/2014/main" id="{1B98368A-307D-0B5D-F468-C305807C7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8" name="직사각형 267">
                      <a:extLst>
                        <a:ext uri="{FF2B5EF4-FFF2-40B4-BE49-F238E27FC236}">
                          <a16:creationId xmlns:a16="http://schemas.microsoft.com/office/drawing/2014/main" id="{C479774C-F369-9BCE-B43A-B631337C9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BE21EE56-4DE6-C9CB-1158-0EBE01042A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95367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BE21EE56-4DE6-C9CB-1158-0EBE01042A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95367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2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F901755B-F954-B8C3-A512-031FE392FF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7825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F901755B-F954-B8C3-A512-031FE392FF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7825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3"/>
                        <a:stretch>
                          <a:fillRect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7" name="모서리가 둥근 직사각형 226">
                    <a:extLst>
                      <a:ext uri="{FF2B5EF4-FFF2-40B4-BE49-F238E27FC236}">
                        <a16:creationId xmlns:a16="http://schemas.microsoft.com/office/drawing/2014/main" id="{C3C00BA3-2D8D-241D-94D1-B5607DE2372E}"/>
                      </a:ext>
                    </a:extLst>
                  </p:cNvPr>
                  <p:cNvSpPr/>
                  <p:nvPr/>
                </p:nvSpPr>
                <p:spPr>
                  <a:xfrm flipH="1">
                    <a:off x="8030781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1BA2B4A3-BD50-21A0-185B-0188EB5A11C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030775" y="6209534"/>
                    <a:ext cx="337286" cy="132093"/>
                    <a:chOff x="3338423" y="2242868"/>
                    <a:chExt cx="431320" cy="3657600"/>
                  </a:xfrm>
                </p:grpSpPr>
                <p:sp>
                  <p:nvSpPr>
                    <p:cNvPr id="265" name="모서리가 둥근 직사각형 264">
                      <a:extLst>
                        <a:ext uri="{FF2B5EF4-FFF2-40B4-BE49-F238E27FC236}">
                          <a16:creationId xmlns:a16="http://schemas.microsoft.com/office/drawing/2014/main" id="{800A1A02-8302-0784-3A03-D2D685C47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6" name="직사각형 265">
                      <a:extLst>
                        <a:ext uri="{FF2B5EF4-FFF2-40B4-BE49-F238E27FC236}">
                          <a16:creationId xmlns:a16="http://schemas.microsoft.com/office/drawing/2014/main" id="{5DBF4C82-CD25-D6A8-153D-FC4D8682F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29" name="모서리가 둥근 직사각형 228">
                    <a:extLst>
                      <a:ext uri="{FF2B5EF4-FFF2-40B4-BE49-F238E27FC236}">
                        <a16:creationId xmlns:a16="http://schemas.microsoft.com/office/drawing/2014/main" id="{C45A2902-AA19-2228-F575-BECF9CB0DBE0}"/>
                      </a:ext>
                    </a:extLst>
                  </p:cNvPr>
                  <p:cNvSpPr/>
                  <p:nvPr/>
                </p:nvSpPr>
                <p:spPr>
                  <a:xfrm flipH="1">
                    <a:off x="753074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F060BC24-9B91-1C37-8576-109EEB3A058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530744" y="6083637"/>
                    <a:ext cx="337289" cy="254129"/>
                    <a:chOff x="3338422" y="3969256"/>
                    <a:chExt cx="431323" cy="1931212"/>
                  </a:xfrm>
                </p:grpSpPr>
                <p:sp>
                  <p:nvSpPr>
                    <p:cNvPr id="263" name="모서리가 둥근 직사각형 262">
                      <a:extLst>
                        <a:ext uri="{FF2B5EF4-FFF2-40B4-BE49-F238E27FC236}">
                          <a16:creationId xmlns:a16="http://schemas.microsoft.com/office/drawing/2014/main" id="{F960B9D4-02C4-3206-F8C5-309C5893E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4" name="직사각형 263">
                      <a:extLst>
                        <a:ext uri="{FF2B5EF4-FFF2-40B4-BE49-F238E27FC236}">
                          <a16:creationId xmlns:a16="http://schemas.microsoft.com/office/drawing/2014/main" id="{7455F20B-E186-AE81-D25B-2952499E6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56"/>
                      <a:ext cx="431319" cy="583008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C5EDA768-E73B-D3B9-E963-FDD7B4F09C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91299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C5EDA768-E73B-D3B9-E963-FDD7B4F09C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91299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2" name="TextBox 231">
                        <a:extLst>
                          <a:ext uri="{FF2B5EF4-FFF2-40B4-BE49-F238E27FC236}">
                            <a16:creationId xmlns:a16="http://schemas.microsoft.com/office/drawing/2014/main" id="{D463FB49-68AF-2EE6-3E15-DDBC689EB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3756" y="5129527"/>
                        <a:ext cx="581175" cy="1581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𝟓𝟑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32" name="TextBox 231">
                        <a:extLst>
                          <a:ext uri="{FF2B5EF4-FFF2-40B4-BE49-F238E27FC236}">
                            <a16:creationId xmlns:a16="http://schemas.microsoft.com/office/drawing/2014/main" id="{D463FB49-68AF-2EE6-3E15-DDBC689EBB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3756" y="5129527"/>
                        <a:ext cx="581175" cy="158118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r="-4348" b="-1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3" name="모서리가 둥근 직사각형 232">
                    <a:extLst>
                      <a:ext uri="{FF2B5EF4-FFF2-40B4-BE49-F238E27FC236}">
                        <a16:creationId xmlns:a16="http://schemas.microsoft.com/office/drawing/2014/main" id="{C459881C-CAD9-E07B-28EF-5A430982F7A1}"/>
                      </a:ext>
                    </a:extLst>
                  </p:cNvPr>
                  <p:cNvSpPr/>
                  <p:nvPr/>
                </p:nvSpPr>
                <p:spPr>
                  <a:xfrm flipH="1">
                    <a:off x="9120581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34" name="그룹 233">
                    <a:extLst>
                      <a:ext uri="{FF2B5EF4-FFF2-40B4-BE49-F238E27FC236}">
                        <a16:creationId xmlns:a16="http://schemas.microsoft.com/office/drawing/2014/main" id="{8D2243FA-0483-8103-713E-2D41B41C966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120574" y="6061869"/>
                    <a:ext cx="337286" cy="279759"/>
                    <a:chOff x="3338423" y="1826612"/>
                    <a:chExt cx="431320" cy="4073856"/>
                  </a:xfrm>
                </p:grpSpPr>
                <p:sp>
                  <p:nvSpPr>
                    <p:cNvPr id="261" name="모서리가 둥근 직사각형 260">
                      <a:extLst>
                        <a:ext uri="{FF2B5EF4-FFF2-40B4-BE49-F238E27FC236}">
                          <a16:creationId xmlns:a16="http://schemas.microsoft.com/office/drawing/2014/main" id="{044DEC86-AD0B-45B2-7122-BB0A4D967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143604"/>
                      <a:ext cx="431320" cy="3756864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2" name="직사각형 261">
                      <a:extLst>
                        <a:ext uri="{FF2B5EF4-FFF2-40B4-BE49-F238E27FC236}">
                          <a16:creationId xmlns:a16="http://schemas.microsoft.com/office/drawing/2014/main" id="{08D5D39A-FAD4-47F5-ADA2-9684F1675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826612"/>
                      <a:ext cx="431320" cy="2785605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35" name="모서리가 둥근 직사각형 234">
                    <a:extLst>
                      <a:ext uri="{FF2B5EF4-FFF2-40B4-BE49-F238E27FC236}">
                        <a16:creationId xmlns:a16="http://schemas.microsoft.com/office/drawing/2014/main" id="{E7C22D2D-3C5A-3E37-619D-2BB803D0982A}"/>
                      </a:ext>
                    </a:extLst>
                  </p:cNvPr>
                  <p:cNvSpPr/>
                  <p:nvPr/>
                </p:nvSpPr>
                <p:spPr>
                  <a:xfrm flipH="1">
                    <a:off x="862054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36" name="그룹 235">
                    <a:extLst>
                      <a:ext uri="{FF2B5EF4-FFF2-40B4-BE49-F238E27FC236}">
                        <a16:creationId xmlns:a16="http://schemas.microsoft.com/office/drawing/2014/main" id="{3492923B-88AC-6179-12D1-F003D2F4DD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620544" y="6029045"/>
                    <a:ext cx="337289" cy="308722"/>
                    <a:chOff x="3338422" y="3969256"/>
                    <a:chExt cx="431323" cy="1931212"/>
                  </a:xfrm>
                </p:grpSpPr>
                <p:sp>
                  <p:nvSpPr>
                    <p:cNvPr id="259" name="모서리가 둥근 직사각형 258">
                      <a:extLst>
                        <a:ext uri="{FF2B5EF4-FFF2-40B4-BE49-F238E27FC236}">
                          <a16:creationId xmlns:a16="http://schemas.microsoft.com/office/drawing/2014/main" id="{42728E78-9C99-6FC6-D914-171D43A25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60" name="직사각형 259">
                      <a:extLst>
                        <a:ext uri="{FF2B5EF4-FFF2-40B4-BE49-F238E27FC236}">
                          <a16:creationId xmlns:a16="http://schemas.microsoft.com/office/drawing/2014/main" id="{2DE09C95-155A-2B0C-19A9-683E20F97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56"/>
                      <a:ext cx="431319" cy="668385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7" name="TextBox 236">
                        <a:extLst>
                          <a:ext uri="{FF2B5EF4-FFF2-40B4-BE49-F238E27FC236}">
                            <a16:creationId xmlns:a16="http://schemas.microsoft.com/office/drawing/2014/main" id="{01EF3531-8C3B-0628-22E3-D6A7314F43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81099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𝟓𝟗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37" name="TextBox 236">
                        <a:extLst>
                          <a:ext uri="{FF2B5EF4-FFF2-40B4-BE49-F238E27FC236}">
                            <a16:creationId xmlns:a16="http://schemas.microsoft.com/office/drawing/2014/main" id="{01EF3531-8C3B-0628-22E3-D6A7314F43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1099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6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8" name="TextBox 237">
                        <a:extLst>
                          <a:ext uri="{FF2B5EF4-FFF2-40B4-BE49-F238E27FC236}">
                            <a16:creationId xmlns:a16="http://schemas.microsoft.com/office/drawing/2014/main" id="{E4BC81A0-AFF8-A1B5-FEF2-5579F229B1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3556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/>
                      </a:p>
                    </p:txBody>
                  </p:sp>
                </mc:Choice>
                <mc:Fallback>
                  <p:sp>
                    <p:nvSpPr>
                      <p:cNvPr id="238" name="TextBox 237">
                        <a:extLst>
                          <a:ext uri="{FF2B5EF4-FFF2-40B4-BE49-F238E27FC236}">
                            <a16:creationId xmlns:a16="http://schemas.microsoft.com/office/drawing/2014/main" id="{E4BC81A0-AFF8-A1B5-FEF2-5579F229B1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3556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7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9" name="모서리가 둥근 직사각형 238">
                    <a:extLst>
                      <a:ext uri="{FF2B5EF4-FFF2-40B4-BE49-F238E27FC236}">
                        <a16:creationId xmlns:a16="http://schemas.microsoft.com/office/drawing/2014/main" id="{64812A46-C741-CB1C-C60B-125BF1F6B5A0}"/>
                      </a:ext>
                    </a:extLst>
                  </p:cNvPr>
                  <p:cNvSpPr/>
                  <p:nvPr/>
                </p:nvSpPr>
                <p:spPr>
                  <a:xfrm flipH="1">
                    <a:off x="10222360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40" name="그룹 239">
                    <a:extLst>
                      <a:ext uri="{FF2B5EF4-FFF2-40B4-BE49-F238E27FC236}">
                        <a16:creationId xmlns:a16="http://schemas.microsoft.com/office/drawing/2014/main" id="{562E47C4-6E7D-94F0-BC90-472C0AF4262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222352" y="4993018"/>
                    <a:ext cx="337286" cy="1348610"/>
                    <a:chOff x="3338423" y="2175821"/>
                    <a:chExt cx="431320" cy="3724647"/>
                  </a:xfrm>
                </p:grpSpPr>
                <p:sp>
                  <p:nvSpPr>
                    <p:cNvPr id="257" name="모서리가 둥근 직사각형 256">
                      <a:extLst>
                        <a:ext uri="{FF2B5EF4-FFF2-40B4-BE49-F238E27FC236}">
                          <a16:creationId xmlns:a16="http://schemas.microsoft.com/office/drawing/2014/main" id="{D6213018-251A-0DAC-2E0A-7E61E5515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58" name="직사각형 257">
                      <a:extLst>
                        <a:ext uri="{FF2B5EF4-FFF2-40B4-BE49-F238E27FC236}">
                          <a16:creationId xmlns:a16="http://schemas.microsoft.com/office/drawing/2014/main" id="{3ACE824E-D83F-87A3-B52A-33C76E10E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175821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41" name="모서리가 둥근 직사각형 240">
                    <a:extLst>
                      <a:ext uri="{FF2B5EF4-FFF2-40B4-BE49-F238E27FC236}">
                        <a16:creationId xmlns:a16="http://schemas.microsoft.com/office/drawing/2014/main" id="{72C9201B-014D-010D-76D4-DF3F98A4F517}"/>
                      </a:ext>
                    </a:extLst>
                  </p:cNvPr>
                  <p:cNvSpPr/>
                  <p:nvPr/>
                </p:nvSpPr>
                <p:spPr>
                  <a:xfrm flipH="1">
                    <a:off x="972232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92886F5E-9353-3C5C-31D7-59AAD9894B7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722324" y="4889099"/>
                    <a:ext cx="337289" cy="1448668"/>
                    <a:chOff x="3338422" y="3969261"/>
                    <a:chExt cx="431323" cy="1931207"/>
                  </a:xfrm>
                </p:grpSpPr>
                <p:sp>
                  <p:nvSpPr>
                    <p:cNvPr id="255" name="모서리가 둥근 직사각형 254">
                      <a:extLst>
                        <a:ext uri="{FF2B5EF4-FFF2-40B4-BE49-F238E27FC236}">
                          <a16:creationId xmlns:a16="http://schemas.microsoft.com/office/drawing/2014/main" id="{C6AB6BE7-C2FD-E250-76E2-A02B02039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56" name="직사각형 255">
                      <a:extLst>
                        <a:ext uri="{FF2B5EF4-FFF2-40B4-BE49-F238E27FC236}">
                          <a16:creationId xmlns:a16="http://schemas.microsoft.com/office/drawing/2014/main" id="{60966596-C466-8042-AA9A-71831DA78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3" name="TextBox 242">
                        <a:extLst>
                          <a:ext uri="{FF2B5EF4-FFF2-40B4-BE49-F238E27FC236}">
                            <a16:creationId xmlns:a16="http://schemas.microsoft.com/office/drawing/2014/main" id="{66CDE0D6-AF51-8EB7-E4DB-0B61435E55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82879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3" name="TextBox 242">
                        <a:extLst>
                          <a:ext uri="{FF2B5EF4-FFF2-40B4-BE49-F238E27FC236}">
                            <a16:creationId xmlns:a16="http://schemas.microsoft.com/office/drawing/2014/main" id="{66CDE0D6-AF51-8EB7-E4DB-0B61435E55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82879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8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4" name="TextBox 243">
                        <a:extLst>
                          <a:ext uri="{FF2B5EF4-FFF2-40B4-BE49-F238E27FC236}">
                            <a16:creationId xmlns:a16="http://schemas.microsoft.com/office/drawing/2014/main" id="{06E409F1-2738-F698-A526-6C8F54FC24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85240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4" name="TextBox 243">
                        <a:extLst>
                          <a:ext uri="{FF2B5EF4-FFF2-40B4-BE49-F238E27FC236}">
                            <a16:creationId xmlns:a16="http://schemas.microsoft.com/office/drawing/2014/main" id="{06E409F1-2738-F698-A526-6C8F54FC24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85240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69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5" name="모서리가 둥근 직사각형 244">
                    <a:extLst>
                      <a:ext uri="{FF2B5EF4-FFF2-40B4-BE49-F238E27FC236}">
                        <a16:creationId xmlns:a16="http://schemas.microsoft.com/office/drawing/2014/main" id="{3E6046F2-E39C-A0D1-91BC-6E0BAECE3D8F}"/>
                      </a:ext>
                    </a:extLst>
                  </p:cNvPr>
                  <p:cNvSpPr/>
                  <p:nvPr/>
                </p:nvSpPr>
                <p:spPr>
                  <a:xfrm flipH="1">
                    <a:off x="11307624" y="4201348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46" name="그룹 245">
                    <a:extLst>
                      <a:ext uri="{FF2B5EF4-FFF2-40B4-BE49-F238E27FC236}">
                        <a16:creationId xmlns:a16="http://schemas.microsoft.com/office/drawing/2014/main" id="{378F33DB-FEF6-3958-955C-221FF2D2912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307615" y="5353314"/>
                    <a:ext cx="337286" cy="994252"/>
                    <a:chOff x="3338423" y="2242868"/>
                    <a:chExt cx="431320" cy="3657600"/>
                  </a:xfrm>
                </p:grpSpPr>
                <p:sp>
                  <p:nvSpPr>
                    <p:cNvPr id="253" name="모서리가 둥근 직사각형 252">
                      <a:extLst>
                        <a:ext uri="{FF2B5EF4-FFF2-40B4-BE49-F238E27FC236}">
                          <a16:creationId xmlns:a16="http://schemas.microsoft.com/office/drawing/2014/main" id="{C186302C-7295-2DD7-21C9-24278E166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54" name="직사각형 253">
                      <a:extLst>
                        <a:ext uri="{FF2B5EF4-FFF2-40B4-BE49-F238E27FC236}">
                          <a16:creationId xmlns:a16="http://schemas.microsoft.com/office/drawing/2014/main" id="{13F39891-1AC4-8A9B-AF6B-BF505D213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247" name="모서리가 둥근 직사각형 246">
                    <a:extLst>
                      <a:ext uri="{FF2B5EF4-FFF2-40B4-BE49-F238E27FC236}">
                        <a16:creationId xmlns:a16="http://schemas.microsoft.com/office/drawing/2014/main" id="{DC9B1C44-58C8-495C-AEFC-F47A9859673A}"/>
                      </a:ext>
                    </a:extLst>
                  </p:cNvPr>
                  <p:cNvSpPr/>
                  <p:nvPr/>
                </p:nvSpPr>
                <p:spPr>
                  <a:xfrm flipH="1">
                    <a:off x="10807591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017493FC-D0F2-271D-85B0-D17A714601F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807588" y="5460566"/>
                    <a:ext cx="337289" cy="877202"/>
                    <a:chOff x="3338422" y="3969261"/>
                    <a:chExt cx="431323" cy="1931207"/>
                  </a:xfrm>
                </p:grpSpPr>
                <p:sp>
                  <p:nvSpPr>
                    <p:cNvPr id="251" name="모서리가 둥근 직사각형 250">
                      <a:extLst>
                        <a:ext uri="{FF2B5EF4-FFF2-40B4-BE49-F238E27FC236}">
                          <a16:creationId xmlns:a16="http://schemas.microsoft.com/office/drawing/2014/main" id="{A3B95C2A-60EB-A19C-0026-DFD8C6F77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252" name="직사각형 251">
                      <a:extLst>
                        <a:ext uri="{FF2B5EF4-FFF2-40B4-BE49-F238E27FC236}">
                          <a16:creationId xmlns:a16="http://schemas.microsoft.com/office/drawing/2014/main" id="{595D6216-805F-11D2-F4AC-DB4C54E10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110B9DCE-6AE4-C0EE-7398-AD6492C253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68143" y="5131950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110B9DCE-6AE4-C0EE-7398-AD6492C253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68143" y="5131950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70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DD9B584B-B962-789C-9FA5-A578E69EF3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90600" y="5129527"/>
                        <a:ext cx="58117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DD9B584B-B962-789C-9FA5-A578E69EF3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90600" y="5129527"/>
                        <a:ext cx="581175" cy="338554"/>
                      </a:xfrm>
                      <a:prstGeom prst="rect">
                        <a:avLst/>
                      </a:prstGeom>
                      <a:blipFill>
                        <a:blip r:embed="rId71"/>
                        <a:stretch>
                          <a:fillRect r="-4255" b="-227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1" name="모서리가 둥근 직사각형 300">
                  <a:extLst>
                    <a:ext uri="{FF2B5EF4-FFF2-40B4-BE49-F238E27FC236}">
                      <a16:creationId xmlns:a16="http://schemas.microsoft.com/office/drawing/2014/main" id="{4CBD3ADD-BBAC-BA65-F4E6-6056D86D78B4}"/>
                    </a:ext>
                  </a:extLst>
                </p:cNvPr>
                <p:cNvSpPr/>
                <p:nvPr/>
              </p:nvSpPr>
              <p:spPr>
                <a:xfrm>
                  <a:off x="6357903" y="1357932"/>
                  <a:ext cx="982732" cy="5440263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2" name="모서리가 둥근 직사각형 301">
                  <a:extLst>
                    <a:ext uri="{FF2B5EF4-FFF2-40B4-BE49-F238E27FC236}">
                      <a16:creationId xmlns:a16="http://schemas.microsoft.com/office/drawing/2014/main" id="{CBD18165-DEEB-1DA2-AC67-E56A17E0DC99}"/>
                    </a:ext>
                  </a:extLst>
                </p:cNvPr>
                <p:cNvSpPr/>
                <p:nvPr/>
              </p:nvSpPr>
              <p:spPr>
                <a:xfrm>
                  <a:off x="9646611" y="1357932"/>
                  <a:ext cx="982732" cy="5440265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3" name="모서리가 둥근 직사각형 302">
                  <a:extLst>
                    <a:ext uri="{FF2B5EF4-FFF2-40B4-BE49-F238E27FC236}">
                      <a16:creationId xmlns:a16="http://schemas.microsoft.com/office/drawing/2014/main" id="{A2C4330E-47CB-A6C9-F091-CF8D04C9D5E2}"/>
                    </a:ext>
                  </a:extLst>
                </p:cNvPr>
                <p:cNvSpPr/>
                <p:nvPr/>
              </p:nvSpPr>
              <p:spPr>
                <a:xfrm>
                  <a:off x="10737789" y="1357932"/>
                  <a:ext cx="1022203" cy="5440265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1" name="모서리가 둥근 직사각형 330">
                  <a:extLst>
                    <a:ext uri="{FF2B5EF4-FFF2-40B4-BE49-F238E27FC236}">
                      <a16:creationId xmlns:a16="http://schemas.microsoft.com/office/drawing/2014/main" id="{1A18590C-E0DB-5B17-F3C9-141D7BF1C812}"/>
                    </a:ext>
                  </a:extLst>
                </p:cNvPr>
                <p:cNvSpPr/>
                <p:nvPr/>
              </p:nvSpPr>
              <p:spPr>
                <a:xfrm>
                  <a:off x="5271400" y="1357932"/>
                  <a:ext cx="982732" cy="5440262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AD4775F9-7394-C9B1-1800-0E81BCF53C47}"/>
                    </a:ext>
                  </a:extLst>
                </p:cNvPr>
                <p:cNvSpPr/>
                <p:nvPr/>
              </p:nvSpPr>
              <p:spPr>
                <a:xfrm>
                  <a:off x="4193228" y="1357932"/>
                  <a:ext cx="982732" cy="5440262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3" name="모서리가 둥근 직사각형 332">
                  <a:extLst>
                    <a:ext uri="{FF2B5EF4-FFF2-40B4-BE49-F238E27FC236}">
                      <a16:creationId xmlns:a16="http://schemas.microsoft.com/office/drawing/2014/main" id="{B6F4DD65-A6FA-FBE3-5FA2-5FDF167FA705}"/>
                    </a:ext>
                  </a:extLst>
                </p:cNvPr>
                <p:cNvSpPr/>
                <p:nvPr/>
              </p:nvSpPr>
              <p:spPr>
                <a:xfrm>
                  <a:off x="7460480" y="1357932"/>
                  <a:ext cx="982732" cy="5440262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5A50EDC-413A-D4F7-0385-8FBAC4C8C1DF}"/>
                  </a:ext>
                </a:extLst>
              </p:cNvPr>
              <p:cNvSpPr txBox="1"/>
              <p:nvPr/>
            </p:nvSpPr>
            <p:spPr>
              <a:xfrm>
                <a:off x="136773" y="1593628"/>
                <a:ext cx="85021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Georgia" panose="02040502050405020303" pitchFamily="18" charset="0"/>
                  </a:rPr>
                  <a:t>BAP</a:t>
                </a:r>
                <a:endParaRPr kumimoji="1" lang="ko-KR" altLang="en-US" sz="16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0AE6F1B6-0CAE-EDAA-1409-5D625C17E82E}"/>
                  </a:ext>
                </a:extLst>
              </p:cNvPr>
              <p:cNvSpPr txBox="1"/>
              <p:nvPr/>
            </p:nvSpPr>
            <p:spPr>
              <a:xfrm>
                <a:off x="136773" y="4092025"/>
                <a:ext cx="8502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Georgia" panose="02040502050405020303" pitchFamily="18" charset="0"/>
                  </a:rPr>
                  <a:t>BAP</a:t>
                </a:r>
                <a:endParaRPr kumimoji="1" lang="ko-KR" altLang="en-US" sz="16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E90AAFA-4BFA-91B2-A302-4212AC09963E}"/>
                </a:ext>
              </a:extLst>
            </p:cNvPr>
            <p:cNvSpPr txBox="1"/>
            <p:nvPr/>
          </p:nvSpPr>
          <p:spPr>
            <a:xfrm>
              <a:off x="9475044" y="2276175"/>
              <a:ext cx="252548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C00000"/>
                  </a:solidFill>
                </a:rPr>
                <a:t>BAP</a:t>
              </a:r>
              <a:r>
                <a:rPr kumimoji="1" lang="ko-KR" altLang="en-US" sz="1600" b="1" dirty="0">
                  <a:solidFill>
                    <a:srgbClr val="C00000"/>
                  </a:solidFill>
                </a:rPr>
                <a:t>가 높음 </a:t>
              </a:r>
              <a:r>
                <a:rPr kumimoji="1" lang="en-US" altLang="ko-KR" sz="1600" b="1" dirty="0">
                  <a:solidFill>
                    <a:srgbClr val="C00000"/>
                  </a:solidFill>
                </a:rPr>
                <a:t>(</a:t>
              </a:r>
              <a:r>
                <a:rPr kumimoji="1" lang="ko-KR" altLang="en-US" sz="1600" b="1" dirty="0">
                  <a:solidFill>
                    <a:srgbClr val="C00000"/>
                  </a:solidFill>
                </a:rPr>
                <a:t>취약 비트</a:t>
              </a:r>
              <a:r>
                <a:rPr kumimoji="1" lang="en-US" altLang="ko-KR" sz="1600" b="1" dirty="0">
                  <a:solidFill>
                    <a:srgbClr val="C00000"/>
                  </a:solidFill>
                </a:rPr>
                <a:t>)</a:t>
              </a:r>
              <a:endParaRPr kumimoji="1" lang="ko-KR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FFC8FBB-BAC1-DD0F-214C-9DDC423F8558}"/>
                </a:ext>
              </a:extLst>
            </p:cNvPr>
            <p:cNvSpPr txBox="1"/>
            <p:nvPr/>
          </p:nvSpPr>
          <p:spPr>
            <a:xfrm>
              <a:off x="4101061" y="2276175"/>
              <a:ext cx="252548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BAP</a:t>
              </a:r>
              <a:r>
                <a:rPr kumimoji="1" lang="ko-KR" altLang="en-US" sz="1600" b="1" dirty="0">
                  <a:solidFill>
                    <a:srgbClr val="0070C0"/>
                  </a:solidFill>
                </a:rPr>
                <a:t>가 낮음 </a:t>
              </a:r>
              <a:r>
                <a:rPr kumimoji="1" lang="en-US" altLang="ko-KR" sz="1600" b="1" dirty="0">
                  <a:solidFill>
                    <a:srgbClr val="0070C0"/>
                  </a:solidFill>
                </a:rPr>
                <a:t>(</a:t>
              </a:r>
              <a:r>
                <a:rPr kumimoji="1" lang="ko-KR" altLang="en-US" sz="1600" b="1" dirty="0">
                  <a:solidFill>
                    <a:srgbClr val="0070C0"/>
                  </a:solidFill>
                </a:rPr>
                <a:t>안전 비트</a:t>
              </a:r>
              <a:r>
                <a:rPr kumimoji="1" lang="en-US" altLang="ko-KR" sz="1600" b="1" dirty="0">
                  <a:solidFill>
                    <a:srgbClr val="0070C0"/>
                  </a:solidFill>
                </a:rPr>
                <a:t>)</a:t>
              </a:r>
              <a:endParaRPr kumimoji="1" lang="ko-KR" altLang="en-US" sz="1600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DEA5DC1-6DA9-EA1B-5FCE-9A94C0A82F67}"/>
                  </a:ext>
                </a:extLst>
              </p:cNvPr>
              <p:cNvSpPr txBox="1"/>
              <p:nvPr/>
            </p:nvSpPr>
            <p:spPr>
              <a:xfrm>
                <a:off x="11368218" y="5368050"/>
                <a:ext cx="946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𝟔𝟑</m:t>
                      </m:r>
                    </m:oMath>
                  </m:oMathPara>
                </a14:m>
                <a:endParaRPr kumimoji="1" lang="en-US" altLang="ko-KR" b="1" dirty="0">
                  <a:solidFill>
                    <a:schemeClr val="accent4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kumimoji="1" lang="ko-KR" alt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DEA5DC1-6DA9-EA1B-5FCE-9A94C0A8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218" y="5368050"/>
                <a:ext cx="946283" cy="646331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CA889D-BA0F-1A7E-1D14-DE8BA50F86A5}"/>
                  </a:ext>
                </a:extLst>
              </p:cNvPr>
              <p:cNvSpPr txBox="1"/>
              <p:nvPr/>
            </p:nvSpPr>
            <p:spPr>
              <a:xfrm>
                <a:off x="11358434" y="3221704"/>
                <a:ext cx="946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en-US" altLang="ko-KR" b="1" dirty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31CA889D-BA0F-1A7E-1D14-DE8BA50F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434" y="3221704"/>
                <a:ext cx="946283" cy="646331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3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F505-8CE5-E736-C243-F3245DB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C6700-7895-C9E9-4C0D-3CB5E1544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8" y="1152525"/>
            <a:ext cx="12071685" cy="5057775"/>
          </a:xfrm>
        </p:spPr>
        <p:txBody>
          <a:bodyPr>
            <a:noAutofit/>
          </a:bodyPr>
          <a:lstStyle/>
          <a:p>
            <a:r>
              <a:rPr kumimoji="1" lang="ko-KR" altLang="en-US" sz="2000" b="1" dirty="0"/>
              <a:t>양자 인공지능을 위한 다양한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양자 컴퓨팅 환경 및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SDK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분석</a:t>
            </a:r>
            <a:endParaRPr kumimoji="1"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kumimoji="1" lang="ko-KR" altLang="en-US" sz="2000" dirty="0"/>
              <a:t>시뮬레이터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하드웨어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회로 동작 시간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지원 라이브러리 등을 비교 분석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이에 따라 양자 인공지능 기반의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암호 분석에 적합한 플랫폼 선택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 lvl="1"/>
            <a:endParaRPr kumimoji="1" lang="en-US" altLang="ko-KR" sz="500" b="1" dirty="0">
              <a:solidFill>
                <a:srgbClr val="C00000"/>
              </a:solidFill>
            </a:endParaRPr>
          </a:p>
          <a:p>
            <a:r>
              <a:rPr kumimoji="1" lang="en-US" altLang="ko-KR" sz="2000" b="1" dirty="0" err="1"/>
              <a:t>Pennylane</a:t>
            </a:r>
            <a:r>
              <a:rPr kumimoji="1" lang="ko-KR" altLang="en-US" sz="2000" b="1" dirty="0"/>
              <a:t>과 </a:t>
            </a:r>
            <a:r>
              <a:rPr kumimoji="1" lang="en-US" altLang="ko-KR" sz="2000" b="1" dirty="0" err="1"/>
              <a:t>tensorflow-keras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활용하여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quantum-classical hybrid network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기반의 암호분석 수행</a:t>
            </a:r>
            <a:endParaRPr kumimoji="1" lang="en-US" altLang="ko-KR" sz="2000" b="1" dirty="0">
              <a:solidFill>
                <a:srgbClr val="0070C0"/>
              </a:solidFill>
            </a:endParaRPr>
          </a:p>
          <a:p>
            <a:endParaRPr kumimoji="1" lang="en-US" altLang="ko-KR" sz="500" b="1" dirty="0">
              <a:solidFill>
                <a:srgbClr val="0070C0"/>
              </a:solidFill>
            </a:endParaRPr>
          </a:p>
          <a:p>
            <a:r>
              <a:rPr kumimoji="1" lang="ko-KR" altLang="en-US" sz="2000" dirty="0"/>
              <a:t>현재는</a:t>
            </a:r>
            <a:r>
              <a:rPr kumimoji="1" lang="en-US" altLang="ko-KR" sz="2000" dirty="0"/>
              <a:t> </a:t>
            </a:r>
            <a:r>
              <a:rPr kumimoji="1" lang="en-US" altLang="ko-KR" sz="2000" b="1" dirty="0"/>
              <a:t>noise</a:t>
            </a:r>
            <a:r>
              <a:rPr kumimoji="1" lang="ko-KR" altLang="en-US" sz="2000" b="1" dirty="0"/>
              <a:t>가 없는 </a:t>
            </a:r>
            <a:r>
              <a:rPr kumimoji="1" lang="en-US" altLang="ko-KR" sz="2000" b="1" dirty="0"/>
              <a:t>simulator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endParaRPr kumimoji="1" lang="en-US" altLang="ko-KR" sz="500" dirty="0"/>
          </a:p>
          <a:p>
            <a:r>
              <a:rPr kumimoji="1" lang="en-US" altLang="ko-KR" sz="2000" b="1" dirty="0">
                <a:solidFill>
                  <a:srgbClr val="0070C0"/>
                </a:solidFill>
              </a:rPr>
              <a:t>Quantum layer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에 대한 여러 요소들을 고려하여 실험 </a:t>
            </a:r>
            <a:r>
              <a:rPr kumimoji="1" lang="ko-KR" altLang="en-US" sz="2000" dirty="0"/>
              <a:t>진행</a:t>
            </a:r>
            <a:endParaRPr kumimoji="1" lang="en-US" altLang="ko-KR" sz="2000" dirty="0"/>
          </a:p>
          <a:p>
            <a:endParaRPr kumimoji="1" lang="en-US" altLang="ko-KR" sz="500" dirty="0"/>
          </a:p>
          <a:p>
            <a:r>
              <a:rPr kumimoji="1" lang="en-US" altLang="ko-KR" sz="2000" b="1" dirty="0">
                <a:solidFill>
                  <a:srgbClr val="C00000"/>
                </a:solidFill>
              </a:rPr>
              <a:t>Quantum advantage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얻음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 lvl="1"/>
            <a:r>
              <a:rPr kumimoji="1" lang="ko-KR" altLang="en-US" sz="2000" dirty="0"/>
              <a:t>데이터가 상대적으로 적은 경우</a:t>
            </a:r>
            <a:r>
              <a:rPr kumimoji="1" lang="en-US" altLang="ko-KR" sz="2000" dirty="0"/>
              <a:t>, quantum </a:t>
            </a:r>
            <a:r>
              <a:rPr kumimoji="1" lang="ko-KR" altLang="en-US" sz="2000" dirty="0"/>
              <a:t>방식이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더 적은 파라미터로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1%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더 높은 정확도</a:t>
            </a:r>
            <a:r>
              <a:rPr kumimoji="1" lang="ko-KR" altLang="en-US" sz="2000" dirty="0"/>
              <a:t>를 달성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조금 더 많은 데이터를 사용한 경우</a:t>
            </a:r>
            <a:r>
              <a:rPr kumimoji="1" lang="en-US" altLang="ko-KR" sz="2000" dirty="0"/>
              <a:t>, quantum </a:t>
            </a:r>
            <a:r>
              <a:rPr kumimoji="1" lang="ko-KR" altLang="en-US" sz="2000" dirty="0"/>
              <a:t>방식이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더 적은 파라미터로 동일 정확도 </a:t>
            </a:r>
            <a:r>
              <a:rPr kumimoji="1" lang="ko-KR" altLang="en-US" sz="2000" dirty="0"/>
              <a:t>달성</a:t>
            </a:r>
            <a:endParaRPr kumimoji="1" lang="en-US" altLang="ko-KR" sz="2000" dirty="0"/>
          </a:p>
          <a:p>
            <a:endParaRPr kumimoji="1" lang="en-US" altLang="ko-KR" sz="500" dirty="0"/>
          </a:p>
          <a:p>
            <a:r>
              <a:rPr kumimoji="1" lang="ko-KR" altLang="en-US" sz="2000" dirty="0"/>
              <a:t>그러나</a:t>
            </a:r>
            <a:r>
              <a:rPr kumimoji="1" lang="en-US" altLang="ko-KR" sz="2000" dirty="0"/>
              <a:t>,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학습에 소요되는 시간이 매우 크다는 한계점 존재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endParaRPr kumimoji="1"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174DC8-84DD-02BA-5644-711CB48987DD}"/>
              </a:ext>
            </a:extLst>
          </p:cNvPr>
          <p:cNvSpPr/>
          <p:nvPr/>
        </p:nvSpPr>
        <p:spPr>
          <a:xfrm>
            <a:off x="0" y="1152525"/>
            <a:ext cx="12192000" cy="98909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39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31E8-D1EE-0DE4-AD63-8D3A878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어려움</a:t>
            </a:r>
            <a:r>
              <a:rPr kumimoji="1" lang="en-US" altLang="ko-KR" dirty="0"/>
              <a:t>..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2FFBE-80B6-05AF-72B0-E74CE84D4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가속화 시뮬레이터 </a:t>
            </a:r>
            <a:r>
              <a:rPr kumimoji="1" lang="en-US" altLang="ko-KR" sz="2000" b="1" dirty="0"/>
              <a:t>(</a:t>
            </a:r>
            <a:r>
              <a:rPr kumimoji="1" lang="en-US" altLang="ko-KR" sz="2000" b="1" dirty="0" err="1"/>
              <a:t>Lightning.qubit</a:t>
            </a:r>
            <a:r>
              <a:rPr kumimoji="1" lang="en-US" altLang="ko-KR" sz="2000" b="1" dirty="0"/>
              <a:t>)</a:t>
            </a: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Strongly entangling layer</a:t>
            </a:r>
            <a:r>
              <a:rPr kumimoji="1" lang="ko-KR" altLang="en-US" sz="1800" dirty="0"/>
              <a:t>에는 역전파에서의 자동 미분을 지원하지 않는다는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에러 발생하여 사용 불가</a:t>
            </a:r>
            <a:endParaRPr kumimoji="1" lang="en-US" altLang="ko-KR" sz="1800" b="1" dirty="0">
              <a:solidFill>
                <a:srgbClr val="0070C0"/>
              </a:solidFill>
            </a:endParaRPr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학습 시간이 너무 오래 걸려서 다양한 실험을 해보기가 어려움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데이터를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결과물의 약 반정도 </a:t>
            </a:r>
            <a:r>
              <a:rPr kumimoji="1" lang="en-US" altLang="ko-KR" sz="1800" dirty="0"/>
              <a:t>(3</a:t>
            </a:r>
            <a:r>
              <a:rPr kumimoji="1" lang="ko-KR" altLang="en-US" sz="1800" dirty="0"/>
              <a:t>만개 미만</a:t>
            </a:r>
            <a:r>
              <a:rPr kumimoji="1" lang="en-US" altLang="ko-KR" sz="1800" dirty="0"/>
              <a:t>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사용하여도 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1 epoch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에 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2~3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만 초 정도 소요 </a:t>
            </a:r>
            <a:endParaRPr kumimoji="1" lang="en-US" altLang="ko-KR" sz="1800" b="1" dirty="0">
              <a:solidFill>
                <a:srgbClr val="0070C0"/>
              </a:solidFill>
            </a:endParaRPr>
          </a:p>
          <a:p>
            <a:pPr lvl="1"/>
            <a:endParaRPr kumimoji="1" lang="en-US" altLang="ko-KR" sz="1600" dirty="0"/>
          </a:p>
          <a:p>
            <a:r>
              <a:rPr kumimoji="1" lang="en-US" altLang="ko-KR" sz="2000" dirty="0"/>
              <a:t>30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epoch</a:t>
            </a:r>
            <a:r>
              <a:rPr kumimoji="1" lang="ko-KR" altLang="en-US" sz="2000" dirty="0"/>
              <a:t>까지도 잘 돌아가다가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갑자기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layer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에러가 발생</a:t>
            </a:r>
            <a:r>
              <a:rPr kumimoji="1" lang="ko-KR" altLang="en-US" sz="2000" dirty="0"/>
              <a:t>하는 경우 존재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로컬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ko-KR" altLang="en-US" sz="1800" dirty="0"/>
              <a:t>그러나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다시 실행하거나 다른 컴퓨터에서 실행시킬 경우 </a:t>
            </a:r>
            <a:r>
              <a:rPr kumimoji="1" lang="ko-KR" altLang="en-US" sz="1800" b="1" dirty="0"/>
              <a:t>같은 코드여도 에러가 발생하지 않기도 함</a:t>
            </a:r>
            <a:br>
              <a:rPr kumimoji="1" lang="en-US" altLang="ko-KR" sz="1800" b="1" dirty="0"/>
            </a:br>
            <a:r>
              <a:rPr kumimoji="1" lang="en-US" altLang="ko-KR" sz="1800" b="1" dirty="0">
                <a:sym typeface="Wingdings" pitchFamily="2" charset="2"/>
              </a:rPr>
              <a:t></a:t>
            </a:r>
            <a:r>
              <a:rPr kumimoji="1" lang="ko-KR" altLang="en-US" sz="1800" b="1" dirty="0">
                <a:sym typeface="Wingdings" pitchFamily="2" charset="2"/>
              </a:rPr>
              <a:t> 아직 원인 파악은 하지 못했습니다</a:t>
            </a:r>
            <a:r>
              <a:rPr kumimoji="1" lang="en-US" altLang="ko-KR" sz="1800" b="1" dirty="0">
                <a:sym typeface="Wingdings" pitchFamily="2" charset="2"/>
              </a:rPr>
              <a:t>..</a:t>
            </a:r>
            <a:endParaRPr kumimoji="1" lang="en-US" altLang="ko-KR" sz="1800" b="1" dirty="0"/>
          </a:p>
          <a:p>
            <a:pPr lvl="1"/>
            <a:endParaRPr kumimoji="1"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653BF-0E8D-E3F2-7C45-25FB32A8772D}"/>
              </a:ext>
            </a:extLst>
          </p:cNvPr>
          <p:cNvSpPr txBox="1"/>
          <p:nvPr/>
        </p:nvSpPr>
        <p:spPr>
          <a:xfrm>
            <a:off x="64168" y="6392915"/>
            <a:ext cx="1090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chemeClr val="accent6"/>
                </a:solidFill>
              </a:rPr>
              <a:t>*교수님 혹시 여기를 보고 계시다면</a:t>
            </a:r>
            <a:r>
              <a:rPr kumimoji="1" lang="en-US" altLang="ko-KR" b="1" dirty="0">
                <a:solidFill>
                  <a:schemeClr val="accent6"/>
                </a:solidFill>
              </a:rPr>
              <a:t>, </a:t>
            </a:r>
            <a:r>
              <a:rPr kumimoji="1" lang="ko-KR" altLang="en-US" b="1" dirty="0">
                <a:solidFill>
                  <a:schemeClr val="accent6"/>
                </a:solidFill>
              </a:rPr>
              <a:t>이 내용을 암호연구회 발표 자료에 추가해야 할지 여쭤봐도 될까요</a:t>
            </a:r>
            <a:r>
              <a:rPr kumimoji="1" lang="en-US" altLang="ko-KR" b="1" dirty="0">
                <a:solidFill>
                  <a:schemeClr val="accent6"/>
                </a:solidFill>
              </a:rPr>
              <a:t>..</a:t>
            </a:r>
            <a:endParaRPr kumimoji="1"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2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E31E8-D1EE-0DE4-AD63-8D3A878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2FFBE-80B6-05AF-72B0-E74CE84D4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>
                <a:solidFill>
                  <a:srgbClr val="0070C0"/>
                </a:solidFill>
              </a:rPr>
              <a:t>Noise simulator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default.mixed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양자 컴퓨터의 </a:t>
            </a:r>
            <a:r>
              <a:rPr kumimoji="1" lang="en-US" altLang="ko-KR" sz="1800" b="1" dirty="0">
                <a:solidFill>
                  <a:srgbClr val="0070C0"/>
                </a:solidFill>
                <a:sym typeface="Wingdings" pitchFamily="2" charset="2"/>
              </a:rPr>
              <a:t>noise</a:t>
            </a:r>
            <a:r>
              <a:rPr kumimoji="1" lang="ko-KR" altLang="en-US" sz="1800" b="1" dirty="0" err="1">
                <a:solidFill>
                  <a:srgbClr val="0070C0"/>
                </a:solidFill>
                <a:sym typeface="Wingdings" pitchFamily="2" charset="2"/>
              </a:rPr>
              <a:t>를</a:t>
            </a:r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 고려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그러나 </a:t>
            </a:r>
            <a:r>
              <a:rPr kumimoji="1" lang="en-US" altLang="ko-KR" sz="1800" dirty="0">
                <a:sym typeface="Wingdings" pitchFamily="2" charset="2"/>
              </a:rPr>
              <a:t>Random layer</a:t>
            </a:r>
            <a:r>
              <a:rPr kumimoji="1" lang="ko-KR" altLang="en-US" sz="1800" dirty="0">
                <a:sym typeface="Wingdings" pitchFamily="2" charset="2"/>
              </a:rPr>
              <a:t>에만 적용 가능</a:t>
            </a:r>
            <a:endParaRPr kumimoji="1" lang="en-US" altLang="ko-KR" sz="1600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  <a:p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다른 암호 분석 </a:t>
            </a:r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(S-AES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등</a:t>
            </a:r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)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 후</a:t>
            </a:r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, classical NN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과의 비교</a:t>
            </a:r>
            <a:endParaRPr kumimoji="1" lang="en-US" altLang="ko-KR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kumimoji="1" lang="ko-KR" altLang="en-US" sz="1800" dirty="0">
                <a:sym typeface="Wingdings" pitchFamily="2" charset="2"/>
              </a:rPr>
              <a:t>현재</a:t>
            </a:r>
            <a:r>
              <a:rPr kumimoji="1" lang="en-US" altLang="ko-KR" sz="1800" dirty="0">
                <a:sym typeface="Wingdings" pitchFamily="2" charset="2"/>
              </a:rPr>
              <a:t>, classical </a:t>
            </a:r>
            <a:r>
              <a:rPr kumimoji="1" lang="ko-KR" altLang="en-US" sz="1800" dirty="0">
                <a:sym typeface="Wingdings" pitchFamily="2" charset="2"/>
              </a:rPr>
              <a:t>보다 </a:t>
            </a:r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더 적은 파라미터 사용</a:t>
            </a:r>
            <a:endParaRPr kumimoji="1" lang="en-US" altLang="ko-KR" sz="1800" b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동일 정확도 </a:t>
            </a:r>
            <a:r>
              <a:rPr kumimoji="1" lang="en-US" altLang="ko-KR" sz="1800" dirty="0">
                <a:sym typeface="Wingdings" pitchFamily="2" charset="2"/>
              </a:rPr>
              <a:t>(# of data : 28500)</a:t>
            </a:r>
            <a:r>
              <a:rPr kumimoji="1" lang="ko-KR" altLang="en-US" sz="1800" dirty="0">
                <a:sym typeface="Wingdings" pitchFamily="2" charset="2"/>
              </a:rPr>
              <a:t> 및 </a:t>
            </a:r>
            <a:r>
              <a:rPr kumimoji="1" lang="en-US" altLang="ko-KR" sz="1800" b="1" dirty="0">
                <a:solidFill>
                  <a:srgbClr val="0070C0"/>
                </a:solidFill>
                <a:sym typeface="Wingdings" pitchFamily="2" charset="2"/>
              </a:rPr>
              <a:t>1% </a:t>
            </a:r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더 높은 정확도</a:t>
            </a:r>
            <a:r>
              <a:rPr kumimoji="1" lang="en-US" altLang="ko-KR" sz="18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(# of data 19950)</a:t>
            </a:r>
            <a:r>
              <a:rPr kumimoji="1" lang="ko-KR" altLang="en-US" sz="1800" dirty="0">
                <a:sym typeface="Wingdings" pitchFamily="2" charset="2"/>
              </a:rPr>
              <a:t> 달성</a:t>
            </a:r>
            <a:endParaRPr kumimoji="1" lang="en-US" altLang="ko-KR" sz="1800" dirty="0">
              <a:sym typeface="Wingdings" pitchFamily="2" charset="2"/>
            </a:endParaRPr>
          </a:p>
          <a:p>
            <a:pPr lvl="1"/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# of parameter</a:t>
            </a:r>
            <a:r>
              <a:rPr kumimoji="1" lang="ko-KR" altLang="en-US" sz="1800" b="1" dirty="0">
                <a:solidFill>
                  <a:srgbClr val="C00000"/>
                </a:solidFill>
                <a:sym typeface="Wingdings" pitchFamily="2" charset="2"/>
              </a:rPr>
              <a:t> 및 정확도에 대한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quantum advantage </a:t>
            </a:r>
            <a:r>
              <a:rPr kumimoji="1" lang="ko-KR" altLang="en-US" sz="1800" b="1" dirty="0">
                <a:solidFill>
                  <a:srgbClr val="C00000"/>
                </a:solidFill>
                <a:sym typeface="Wingdings" pitchFamily="2" charset="2"/>
              </a:rPr>
              <a:t>확인 완료</a:t>
            </a:r>
            <a:endParaRPr kumimoji="1" lang="en-US" altLang="ko-KR" sz="1800" b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endParaRPr kumimoji="1" lang="en-US" altLang="ko-KR" sz="1800" dirty="0">
              <a:sym typeface="Wingdings" pitchFamily="2" charset="2"/>
            </a:endParaRPr>
          </a:p>
          <a:p>
            <a:pPr lvl="1"/>
            <a:r>
              <a:rPr kumimoji="1" lang="ko-KR" altLang="en-US" sz="1800" dirty="0">
                <a:sym typeface="Wingdings" pitchFamily="2" charset="2"/>
              </a:rPr>
              <a:t>모델 최적화</a:t>
            </a:r>
            <a:r>
              <a:rPr kumimoji="1" lang="en-US" altLang="ko-KR" sz="1800" dirty="0">
                <a:sym typeface="Wingdings" pitchFamily="2" charset="2"/>
              </a:rPr>
              <a:t>, </a:t>
            </a:r>
            <a:r>
              <a:rPr kumimoji="1" lang="ko-KR" altLang="en-US" sz="1800" dirty="0">
                <a:sym typeface="Wingdings" pitchFamily="2" charset="2"/>
              </a:rPr>
              <a:t>데이터 수 증가</a:t>
            </a:r>
            <a:r>
              <a:rPr kumimoji="1" lang="en-US" altLang="ko-KR" sz="1800" dirty="0">
                <a:sym typeface="Wingdings" pitchFamily="2" charset="2"/>
              </a:rPr>
              <a:t>, epoch </a:t>
            </a:r>
            <a:r>
              <a:rPr kumimoji="1" lang="ko-KR" altLang="en-US" sz="1800" dirty="0">
                <a:sym typeface="Wingdings" pitchFamily="2" charset="2"/>
              </a:rPr>
              <a:t>증가 실험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1</a:t>
            </a:r>
            <a:r>
              <a:rPr kumimoji="1" lang="ko-KR" altLang="en-US" sz="1800" dirty="0">
                <a:sym typeface="Wingdings" pitchFamily="2" charset="2"/>
              </a:rPr>
              <a:t>차 결과물과 동일한 조건에 대한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quantum advantage</a:t>
            </a:r>
            <a:r>
              <a:rPr kumimoji="1" lang="ko-KR" altLang="en-US" sz="1800" b="1" dirty="0" err="1">
                <a:solidFill>
                  <a:srgbClr val="C00000"/>
                </a:solidFill>
                <a:sym typeface="Wingdings" pitchFamily="2" charset="2"/>
              </a:rPr>
              <a:t>를</a:t>
            </a:r>
            <a:r>
              <a:rPr kumimoji="1" lang="ko-KR" altLang="en-US" sz="1800" b="1" dirty="0">
                <a:solidFill>
                  <a:srgbClr val="C00000"/>
                </a:solidFill>
                <a:sym typeface="Wingdings" pitchFamily="2" charset="2"/>
              </a:rPr>
              <a:t> 얻을 수 있는지 확인 </a:t>
            </a:r>
            <a:endParaRPr kumimoji="1" lang="en-US" altLang="ko-KR" sz="1800" b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endParaRPr kumimoji="1" lang="en-US" altLang="ko-KR" sz="1600" b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Quantum AI</a:t>
            </a:r>
            <a:r>
              <a:rPr kumimoji="1" lang="ko-KR" altLang="en-US" sz="2000" b="1" dirty="0" err="1">
                <a:solidFill>
                  <a:srgbClr val="0070C0"/>
                </a:solidFill>
                <a:sym typeface="Wingdings" pitchFamily="2" charset="2"/>
              </a:rPr>
              <a:t>를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 활용한 암호 분석의 한계점 도출</a:t>
            </a:r>
            <a:endParaRPr kumimoji="1" lang="en-US" altLang="ko-KR" sz="2000" b="1" dirty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533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FF2D3-7B83-B5AB-4284-8B8925C6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배경 지식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9EC33-4696-0E38-203D-6683B8A8E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차분 분석이나 알려진 </a:t>
            </a:r>
            <a:r>
              <a:rPr kumimoji="1" lang="ko-KR" altLang="en-US" sz="2000" b="1" dirty="0" err="1"/>
              <a:t>평문</a:t>
            </a:r>
            <a:r>
              <a:rPr kumimoji="1" lang="ko-KR" altLang="en-US" sz="2000" b="1" dirty="0"/>
              <a:t> 공격 및 양자 신경망에 관한 내용</a:t>
            </a:r>
            <a:endParaRPr kumimoji="1" lang="en-US" altLang="ko-KR" sz="2000" b="1" dirty="0"/>
          </a:p>
          <a:p>
            <a:pPr lvl="1"/>
            <a:r>
              <a:rPr kumimoji="1" lang="ko-KR" altLang="en-US" sz="1800" dirty="0"/>
              <a:t>지난 세미나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국방부 교육 등에서 언급했기 때문에 생략하겠습니다</a:t>
            </a:r>
            <a:r>
              <a:rPr kumimoji="1" lang="en-US" altLang="ko-KR" sz="1800" dirty="0"/>
              <a:t>.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98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0DA7A0-B002-AECA-3895-9298406CE55D}"/>
              </a:ext>
            </a:extLst>
          </p:cNvPr>
          <p:cNvSpPr/>
          <p:nvPr/>
        </p:nvSpPr>
        <p:spPr>
          <a:xfrm>
            <a:off x="3052010" y="1528010"/>
            <a:ext cx="6087979" cy="380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0070C0"/>
                </a:solidFill>
              </a:rPr>
              <a:t>Quantum Neural Distinguisher</a:t>
            </a:r>
            <a:endParaRPr kumimoji="1"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neural distinguisher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랜덤 암호문 쌍과 차분 암호문 쌍을 입력</a:t>
            </a:r>
            <a:endParaRPr kumimoji="1" lang="en-US" altLang="ko-KR" sz="2000" dirty="0"/>
          </a:p>
          <a:p>
            <a:r>
              <a:rPr kumimoji="1" lang="ko-KR" altLang="en-US" sz="2000" b="1" dirty="0">
                <a:solidFill>
                  <a:srgbClr val="0070C0"/>
                </a:solidFill>
              </a:rPr>
              <a:t>랜덤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vs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암호문 분류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(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이진 분류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)</a:t>
            </a:r>
          </a:p>
          <a:p>
            <a:r>
              <a:rPr kumimoji="1" lang="ko-KR" altLang="en-US" sz="2000" dirty="0"/>
              <a:t>신경망이 예측한 결과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정확도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가</a:t>
            </a:r>
            <a:endParaRPr kumimoji="1" lang="en-US" altLang="ko-KR" sz="2000" dirty="0"/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0.5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보다 큰 값</a:t>
            </a:r>
            <a:r>
              <a:rPr kumimoji="1" lang="ko-KR" altLang="en-US" sz="1800" dirty="0"/>
              <a:t>이 나오면</a:t>
            </a:r>
            <a:r>
              <a:rPr kumimoji="1" lang="en-US" altLang="ko-KR" sz="1800" dirty="0"/>
              <a:t>:</a:t>
            </a:r>
            <a:br>
              <a:rPr kumimoji="1" lang="en-US" altLang="ko-KR" sz="1800" dirty="0"/>
            </a:br>
            <a:r>
              <a:rPr kumimoji="1" lang="ko-KR" altLang="en-US" sz="1800" dirty="0"/>
              <a:t>랜덤 데이터가 아닌 입력 차분에 대한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출력 차분을 갖는 암호문</a:t>
            </a:r>
            <a:r>
              <a:rPr kumimoji="1" lang="ko-KR" altLang="en-US" sz="1800" dirty="0"/>
              <a:t>으로 판단</a:t>
            </a:r>
            <a:endParaRPr kumimoji="1" lang="en-US" altLang="ko-KR" sz="1800" dirty="0"/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0.5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이하의 값</a:t>
            </a:r>
            <a:r>
              <a:rPr kumimoji="1" lang="ko-KR" altLang="en-US" sz="1800" dirty="0"/>
              <a:t>이 나오면</a:t>
            </a:r>
            <a:r>
              <a:rPr kumimoji="1" lang="en-US" altLang="ko-KR" sz="1800" dirty="0"/>
              <a:t>:</a:t>
            </a:r>
            <a:br>
              <a:rPr kumimoji="1" lang="en-US" altLang="ko-KR" sz="1800" dirty="0"/>
            </a:br>
            <a:r>
              <a:rPr kumimoji="1" lang="ko-KR" altLang="en-US" sz="1800" dirty="0"/>
              <a:t>차분이 존재하지 않아 학습 불가능한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랜덤 데이터 데이터</a:t>
            </a:r>
            <a:r>
              <a:rPr kumimoji="1" lang="ko-KR" altLang="en-US" sz="1800" dirty="0"/>
              <a:t>로 판단</a:t>
            </a:r>
            <a:endParaRPr kumimoji="1" lang="en-US" altLang="ko-KR" sz="1600" dirty="0"/>
          </a:p>
          <a:p>
            <a:r>
              <a:rPr kumimoji="1" lang="en-US" altLang="ko-KR" sz="2000" dirty="0"/>
              <a:t>Neural distinguisher </a:t>
            </a: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차분 공격에 대한 데이터 복잡도 감소</a:t>
            </a:r>
            <a:r>
              <a:rPr kumimoji="1" lang="en-US" altLang="ko-KR" sz="2000" b="1" dirty="0">
                <a:solidFill>
                  <a:srgbClr val="C00000"/>
                </a:solidFill>
                <a:sym typeface="Wingdings" pitchFamily="2" charset="2"/>
              </a:rPr>
              <a:t>!</a:t>
            </a:r>
            <a:endParaRPr kumimoji="1"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1" descr="page6image48496064">
            <a:extLst>
              <a:ext uri="{FF2B5EF4-FFF2-40B4-BE49-F238E27FC236}">
                <a16:creationId xmlns:a16="http://schemas.microsoft.com/office/drawing/2014/main" id="{9FB481C6-B7B6-D855-61B7-B12079C89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2941"/>
          <a:stretch/>
        </p:blipFill>
        <p:spPr bwMode="auto">
          <a:xfrm>
            <a:off x="2513372" y="4003966"/>
            <a:ext cx="7165256" cy="28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35A1C-6E27-5C75-CC8C-7074FB3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Input difference characteristic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B8301C-68D1-AD62-0A88-EF84CFEB33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000" b="1" dirty="0"/>
                  <a:t>Input difference</a:t>
                </a:r>
              </a:p>
              <a:p>
                <a:endParaRPr kumimoji="1" lang="en-US" altLang="ko-KR" sz="2000" b="1" dirty="0"/>
              </a:p>
              <a:p>
                <a:endParaRPr kumimoji="1" lang="en-US" altLang="ko-KR" sz="2000" b="1" dirty="0"/>
              </a:p>
              <a:p>
                <a:pPr marL="0" indent="0">
                  <a:buNone/>
                </a:pPr>
                <a:endParaRPr kumimoji="1" lang="en-US" altLang="ko-KR" sz="2000" b="1" dirty="0"/>
              </a:p>
              <a:p>
                <a:pPr marL="0" indent="0">
                  <a:buNone/>
                </a:pPr>
                <a:endParaRPr kumimoji="1" lang="en-US" altLang="ko-KR" sz="2000" b="1" dirty="0"/>
              </a:p>
              <a:p>
                <a:pPr marL="0" indent="0">
                  <a:buNone/>
                </a:pPr>
                <a:endParaRPr kumimoji="1" lang="en-US" altLang="ko-KR" sz="2000" b="1" dirty="0"/>
              </a:p>
              <a:p>
                <a:r>
                  <a:rPr kumimoji="1" lang="en-US" altLang="ko-KR" sz="2000" b="1" dirty="0"/>
                  <a:t>S-DES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ko-KR" sz="2000" dirty="0"/>
                  <a:t> = 0x04</a:t>
                </a:r>
              </a:p>
              <a:p>
                <a:r>
                  <a:rPr kumimoji="1" lang="en-US" altLang="ko-KR" sz="2000" b="1" dirty="0"/>
                  <a:t>S-AES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ko-KR" sz="2000" dirty="0"/>
                  <a:t> = 0x8000</a:t>
                </a:r>
                <a:endParaRPr kumimoji="1" lang="ko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B8301C-68D1-AD62-0A88-EF84CFEB3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2A28181-9408-3E6D-7386-16AE56CEA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687216"/>
            <a:ext cx="3175776" cy="12574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942FCE-DE63-1DE8-55D6-70019C9C4B60}"/>
              </a:ext>
            </a:extLst>
          </p:cNvPr>
          <p:cNvSpPr/>
          <p:nvPr/>
        </p:nvSpPr>
        <p:spPr>
          <a:xfrm>
            <a:off x="1705272" y="1906290"/>
            <a:ext cx="232475" cy="3022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743649-6838-2C5F-551A-73ADA94DB346}"/>
              </a:ext>
            </a:extLst>
          </p:cNvPr>
          <p:cNvSpPr/>
          <p:nvPr/>
        </p:nvSpPr>
        <p:spPr>
          <a:xfrm>
            <a:off x="571313" y="2486483"/>
            <a:ext cx="232475" cy="3022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7DEC1-A0C2-38C2-6E3F-2B4322C53FD7}"/>
              </a:ext>
            </a:extLst>
          </p:cNvPr>
          <p:cNvSpPr txBox="1"/>
          <p:nvPr/>
        </p:nvSpPr>
        <p:spPr>
          <a:xfrm>
            <a:off x="941980" y="1558844"/>
            <a:ext cx="175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</a:rPr>
              <a:t>Input difference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7D277-EA98-AF2C-19BF-81D33C0B1B85}"/>
              </a:ext>
            </a:extLst>
          </p:cNvPr>
          <p:cNvSpPr txBox="1"/>
          <p:nvPr/>
        </p:nvSpPr>
        <p:spPr>
          <a:xfrm>
            <a:off x="411161" y="2816958"/>
            <a:ext cx="206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Output difference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35A1C-6E27-5C75-CC8C-7074FB3C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 preparation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B8301C-68D1-AD62-0A88-EF84CFEB33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/>
                  <a:t>차분을 갖지 않는 랜덤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선택</a:t>
                </a:r>
                <a:endParaRPr kumimoji="1" lang="en-US" altLang="ko-K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kumimoji="1" lang="en-US" altLang="ko-KR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20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nor/>
                      </m:rPr>
                      <a:rPr kumimoji="1" lang="en-US" altLang="ko-KR" sz="2000" b="1" i="0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2000" b="1" dirty="0">
                        <a:solidFill>
                          <a:srgbClr val="0070C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kumimoji="1" lang="en-US" altLang="ko-KR" sz="2000" b="1" i="0" dirty="0" smtClean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ko-KR" sz="2000" b="1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ko-KR" altLang="en-US" sz="20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r>
                      <a:rPr kumimoji="1" lang="ko-KR" alt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kumimoji="1" lang="en-US" altLang="ko-KR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b="1" dirty="0">
                    <a:solidFill>
                      <a:srgbClr val="0070C0"/>
                    </a:solidFill>
                  </a:rPr>
                  <a:t>: input difference XOR</a:t>
                </a:r>
              </a:p>
              <a:p>
                <a:r>
                  <a:rPr kumimoji="1" lang="ko-KR" altLang="en-US" sz="2000" dirty="0"/>
                  <a:t>세 종류의 </a:t>
                </a:r>
                <a:r>
                  <a:rPr kumimoji="1" lang="ko-KR" altLang="en-US" sz="2000" dirty="0" err="1"/>
                  <a:t>평문</a:t>
                </a:r>
                <a:r>
                  <a:rPr kumimoji="1" lang="ko-KR" altLang="en-US" sz="2000" dirty="0"/>
                  <a:t> 암호화</a:t>
                </a:r>
                <a:r>
                  <a:rPr kumimoji="1" lang="en-US" altLang="ko-KR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ko-KR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생성</a:t>
                </a:r>
                <a:endParaRPr kumimoji="1" lang="en-US" altLang="ko-KR" sz="2000" dirty="0"/>
              </a:p>
              <a:p>
                <a:r>
                  <a:rPr kumimoji="1" lang="en-US" altLang="ko-KR" sz="2000" b="1" dirty="0">
                    <a:solidFill>
                      <a:srgbClr val="0070C0"/>
                    </a:solidFill>
                  </a:rPr>
                  <a:t>Labeling</a:t>
                </a:r>
                <a:endParaRPr kumimoji="1" lang="ko-KR" altLang="en-US" sz="20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ko-KR" sz="2000" dirty="0"/>
                  <a:t> || </a:t>
                </a:r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랜덤 암호문 쌍 </a:t>
                </a:r>
                <a:r>
                  <a:rPr kumimoji="1" lang="en-US" altLang="ko-KR" sz="2000" dirty="0">
                    <a:sym typeface="Wingdings" pitchFamily="2" charset="2"/>
                  </a:rPr>
                  <a:t> label 0</a:t>
                </a:r>
                <a:endParaRPr kumimoji="1" lang="ko-KR" alt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ko-KR" sz="2000" dirty="0"/>
                  <a:t> || </a:t>
                </a:r>
                <a14:m>
                  <m:oMath xmlns:m="http://schemas.openxmlformats.org/officeDocument/2006/math">
                    <m:r>
                      <a:rPr kumimoji="1" lang="en-US" altLang="ko-KR" sz="20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kumimoji="1" lang="en-US" altLang="ko-KR" sz="20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차분 암호문 쌍 </a:t>
                </a:r>
                <a:r>
                  <a:rPr kumimoji="1" lang="en-US" altLang="ko-KR" sz="2000" dirty="0">
                    <a:sym typeface="Wingdings" pitchFamily="2" charset="2"/>
                  </a:rPr>
                  <a:t> label 1</a:t>
                </a:r>
                <a:endParaRPr kumimoji="1" lang="ko-KR" altLang="en-US" sz="2000" dirty="0"/>
              </a:p>
              <a:p>
                <a:r>
                  <a:rPr kumimoji="1" lang="en-US" altLang="ko-KR" sz="2000" dirty="0"/>
                  <a:t>Dataset</a:t>
                </a:r>
                <a:r>
                  <a:rPr kumimoji="1" lang="ko-KR" altLang="en-US" sz="2000" dirty="0"/>
                  <a:t>에 추가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B8301C-68D1-AD62-0A88-EF84CFEB3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9252508-59A4-DBB9-2BB0-E53540E2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28" y="3873500"/>
            <a:ext cx="57594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4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064E1-3357-CDE9-F34A-CCE0A59D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Design of Quantum Neural Distinguisher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287FA-AB59-44B0-E26E-F56E2CBDA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하이브리드 신경망 구조</a:t>
            </a:r>
            <a:endParaRPr kumimoji="1" lang="en-US" altLang="ko-KR" sz="2000" b="1" dirty="0"/>
          </a:p>
          <a:p>
            <a:pPr lvl="1"/>
            <a:r>
              <a:rPr kumimoji="1" lang="en-US" altLang="ko-KR" sz="2000" b="1" dirty="0">
                <a:solidFill>
                  <a:srgbClr val="0070C0"/>
                </a:solidFill>
              </a:rPr>
              <a:t>Qubit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가 비교적 적게 필요</a:t>
            </a:r>
            <a:r>
              <a:rPr kumimoji="1" lang="ko-KR" altLang="en-US" sz="2000" dirty="0"/>
              <a:t>한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Amplitude embedding circuit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lvl="2"/>
            <a:r>
              <a:rPr kumimoji="1" lang="en-US" altLang="ko-KR" dirty="0"/>
              <a:t>4-qubit</a:t>
            </a:r>
            <a:r>
              <a:rPr kumimoji="1" lang="ko-KR" altLang="en-US" dirty="0"/>
              <a:t> 회로를 사용 </a:t>
            </a:r>
            <a:r>
              <a:rPr kumimoji="1" lang="en-US" altLang="ko-KR" dirty="0">
                <a:sym typeface="Wingdings" pitchFamily="2" charset="2"/>
              </a:rPr>
              <a:t> 16</a:t>
            </a:r>
            <a:r>
              <a:rPr kumimoji="1" lang="ko-KR" altLang="en-US" dirty="0">
                <a:sym typeface="Wingdings" pitchFamily="2" charset="2"/>
              </a:rPr>
              <a:t>개의 값을 하나의 회로에 </a:t>
            </a:r>
            <a:r>
              <a:rPr kumimoji="1" lang="ko-KR" altLang="en-US" dirty="0" err="1">
                <a:sym typeface="Wingdings" pitchFamily="2" charset="2"/>
              </a:rPr>
              <a:t>임베딩</a:t>
            </a:r>
            <a:r>
              <a:rPr kumimoji="1" lang="ko-KR" altLang="en-US" dirty="0">
                <a:sym typeface="Wingdings" pitchFamily="2" charset="2"/>
              </a:rPr>
              <a:t> 가능</a:t>
            </a:r>
            <a:endParaRPr kumimoji="1" lang="en-US" altLang="ko-KR" dirty="0"/>
          </a:p>
          <a:p>
            <a:pPr lvl="1"/>
            <a:r>
              <a:rPr kumimoji="1" lang="ko-KR" altLang="en-US" sz="2000" dirty="0"/>
              <a:t>다른 회로보다 안정적인 성능을 갖는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Strongly entangle circuit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입출력 레이어는 </a:t>
            </a:r>
            <a:r>
              <a:rPr kumimoji="1" lang="en-US" altLang="ko-KR" sz="2000" dirty="0"/>
              <a:t>classical layer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lvl="2"/>
            <a:r>
              <a:rPr kumimoji="1" lang="ko-KR" altLang="en-US" dirty="0"/>
              <a:t>입력은 </a:t>
            </a:r>
            <a:r>
              <a:rPr kumimoji="1" lang="en-US" altLang="ko-KR" dirty="0"/>
              <a:t>8-bit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(S-DES)</a:t>
            </a:r>
            <a:r>
              <a:rPr kumimoji="1" lang="ko-KR" altLang="en-US" dirty="0"/>
              <a:t> 쌍일 경우</a:t>
            </a:r>
            <a:r>
              <a:rPr kumimoji="1" lang="en-US" altLang="ko-KR" dirty="0"/>
              <a:t> 16-bit </a:t>
            </a:r>
            <a:r>
              <a:rPr kumimoji="1" lang="en-US" altLang="ko-KR" dirty="0">
                <a:sym typeface="Wingdings" pitchFamily="2" charset="2"/>
              </a:rPr>
              <a:t> 16 neuron</a:t>
            </a:r>
          </a:p>
          <a:p>
            <a:pPr lvl="2"/>
            <a:r>
              <a:rPr kumimoji="1" lang="ko-KR" altLang="en-US" dirty="0">
                <a:sym typeface="Wingdings" pitchFamily="2" charset="2"/>
              </a:rPr>
              <a:t>출력은 이진 분류 </a:t>
            </a:r>
            <a:r>
              <a:rPr kumimoji="1" lang="en-US" altLang="ko-KR" dirty="0">
                <a:sym typeface="Wingdings" pitchFamily="2" charset="2"/>
              </a:rPr>
              <a:t> 1 neuron</a:t>
            </a:r>
          </a:p>
          <a:p>
            <a:pPr lvl="1"/>
            <a:endParaRPr kumimoji="1" lang="ko-KR" altLang="en-US" sz="2000" dirty="0"/>
          </a:p>
        </p:txBody>
      </p:sp>
      <p:pic>
        <p:nvPicPr>
          <p:cNvPr id="2049" name="Picture 1" descr="page8image48369520">
            <a:extLst>
              <a:ext uri="{FF2B5EF4-FFF2-40B4-BE49-F238E27FC236}">
                <a16:creationId xmlns:a16="http://schemas.microsoft.com/office/drawing/2014/main" id="{BC061D7A-500D-6CD6-A33E-993DCB15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70" y="3764123"/>
            <a:ext cx="6320260" cy="28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C8A20-D3DE-5BA0-122D-98526043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Training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D6B07F-431D-06B7-2B9F-68B566E45E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ko-KR" altLang="en-US" sz="1800" dirty="0"/>
                  <a:t>사용할 회로의 수 </a:t>
                </a:r>
                <a:r>
                  <a:rPr kumimoji="1" lang="en-US" altLang="ko-KR" sz="1800" b="1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kumimoji="1" lang="en-US" altLang="ko-KR" sz="1800" b="1" i="1" baseline="-25000" dirty="0" err="1" smtClean="0">
                        <a:latin typeface="Cambria Math" panose="02040503050406030204" pitchFamily="18" charset="0"/>
                      </a:rPr>
                      <m:t>𝒒𝒄</m:t>
                    </m:r>
                  </m:oMath>
                </a14:m>
                <a:r>
                  <a:rPr kumimoji="1" lang="en-US" altLang="ko-KR" sz="1800" b="1" dirty="0"/>
                  <a:t>) </a:t>
                </a:r>
                <a:r>
                  <a:rPr kumimoji="1" lang="en-US" altLang="ko-KR" sz="1800" dirty="0"/>
                  <a:t>= </a:t>
                </a:r>
                <a:r>
                  <a:rPr kumimoji="1" lang="ko-KR" altLang="en-US" sz="1800" dirty="0"/>
                  <a:t>이전 레이어의 뉴런 수</a:t>
                </a:r>
                <a:r>
                  <a:rPr kumimoji="1" lang="en-US" altLang="ko-KR" sz="1800" dirty="0"/>
                  <a:t> </a:t>
                </a:r>
                <a:r>
                  <a:rPr kumimoji="1" lang="en-US" altLang="ko-KR" sz="1800" b="1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latin typeface="Cambria Math" panose="02040503050406030204" pitchFamily="18" charset="0"/>
                      </a:rPr>
                      <m:t>𝑵𝒆𝒖𝒓𝒐𝒏</m:t>
                    </m:r>
                    <m:r>
                      <a:rPr kumimoji="1" lang="en-US" altLang="ko-KR" sz="1800" b="1" i="1" baseline="-25000" dirty="0" err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kumimoji="1" lang="en-US" altLang="ko-KR" sz="1800" b="1" dirty="0"/>
                  <a:t>)</a:t>
                </a:r>
                <a:r>
                  <a:rPr kumimoji="1" lang="en-US" altLang="ko-KR" sz="1800" dirty="0"/>
                  <a:t> / </a:t>
                </a:r>
                <a:r>
                  <a:rPr kumimoji="1" lang="ko-KR" altLang="en-US" sz="1800" dirty="0"/>
                  <a:t>한번에 </a:t>
                </a:r>
                <a:r>
                  <a:rPr kumimoji="1" lang="ko-KR" altLang="en-US" sz="1800" dirty="0" err="1"/>
                  <a:t>임베딩</a:t>
                </a:r>
                <a:r>
                  <a:rPr kumimoji="1" lang="ko-KR" altLang="en-US" sz="1800" dirty="0"/>
                  <a:t> 할 수 있는 데이터 길이</a:t>
                </a:r>
                <a:r>
                  <a:rPr kumimoji="1" lang="ko-KR" altLang="en-US" sz="1800" b="1" dirty="0"/>
                  <a:t> </a:t>
                </a:r>
                <a:r>
                  <a:rPr kumimoji="1" lang="en-US" altLang="ko-KR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kumimoji="1" lang="en-US" altLang="ko-KR" sz="1800" b="1" i="1" baseline="-25000" smtClean="0">
                            <a:latin typeface="Cambria Math" panose="02040503050406030204" pitchFamily="18" charset="0"/>
                          </a:rPr>
                          <m:t>𝒒𝒖𝒃𝒊𝒕</m:t>
                        </m:r>
                      </m:sup>
                    </m:sSup>
                  </m:oMath>
                </a14:m>
                <a:r>
                  <a:rPr kumimoji="1" lang="en-US" altLang="ko-KR" sz="1800" b="1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n-US" altLang="ko-KR" sz="1800" b="1" i="1" baseline="-25000" dirty="0" err="1" smtClean="0">
                        <a:latin typeface="Cambria Math" panose="02040503050406030204" pitchFamily="18" charset="0"/>
                      </a:rPr>
                      <m:t>𝒂𝒎𝒑</m:t>
                    </m:r>
                    <m:r>
                      <a:rPr kumimoji="1" lang="en-US" altLang="ko-KR" sz="1800" b="1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1" i="1" baseline="-25000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1800" b="1" i="1" baseline="-2500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1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8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번째 </a:t>
                </a:r>
                <a:r>
                  <a:rPr kumimoji="1" lang="ko-KR" altLang="en-US" sz="1800" dirty="0" err="1"/>
                  <a:t>임베딩</a:t>
                </a:r>
                <a:r>
                  <a:rPr kumimoji="1" lang="ko-KR" altLang="en-US" sz="1800" dirty="0"/>
                  <a:t> 회로 </a:t>
                </a:r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sz="1800" dirty="0"/>
                  <a:t> &lt;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1800" i="1" baseline="-25000" dirty="0" err="1">
                        <a:latin typeface="Cambria Math" panose="02040503050406030204" pitchFamily="18" charset="0"/>
                      </a:rPr>
                      <m:t>𝑞𝑐</m:t>
                    </m:r>
                  </m:oMath>
                </a14:m>
                <a:r>
                  <a:rPr kumimoji="1" lang="en-US" altLang="ko-KR" sz="1800" dirty="0"/>
                  <a:t>)</a:t>
                </a:r>
                <a:r>
                  <a:rPr kumimoji="1" lang="en-US" altLang="ko-KR" sz="1800" baseline="-25000" dirty="0"/>
                  <a:t> </a:t>
                </a:r>
                <a:r>
                  <a:rPr kumimoji="1" lang="en-US" altLang="ko-KR" sz="1800" dirty="0"/>
                  <a:t>,</a:t>
                </a:r>
                <a:r>
                  <a:rPr kumimoji="1" lang="en-US" altLang="ko-KR" sz="1800" baseline="-250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R" sz="18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n-US" altLang="ko-KR" sz="1800" b="1" i="1" baseline="-25000" dirty="0" smtClean="0">
                        <a:latin typeface="Cambria Math" panose="02040503050406030204" pitchFamily="18" charset="0"/>
                      </a:rPr>
                      <m:t>𝒔𝒕𝒂𝒕𝒆𝒔</m:t>
                    </m:r>
                    <m:r>
                      <a:rPr kumimoji="1" lang="en-US" altLang="ko-KR" sz="1800" b="1" i="1" baseline="-25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1" i="1" baseline="-25000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1800" b="1" i="1" baseline="-2500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sz="1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8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번째</a:t>
                </a:r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회로의 </a:t>
                </a:r>
                <a:r>
                  <a:rPr kumimoji="1" lang="en-US" altLang="ko-KR" sz="1800" dirty="0"/>
                  <a:t>qubit</a:t>
                </a:r>
                <a:r>
                  <a:rPr kumimoji="1" lang="ko-KR" altLang="en-US" sz="1800" dirty="0"/>
                  <a:t>들의 상태</a:t>
                </a:r>
                <a:endParaRPr kumimoji="1" lang="en-US" altLang="ko-KR" sz="1800" baseline="-25000" dirty="0"/>
              </a:p>
              <a:p>
                <a:endParaRPr kumimoji="1" lang="en-US" altLang="ko-KR" sz="500" dirty="0"/>
              </a:p>
              <a:p>
                <a:r>
                  <a:rPr kumimoji="1" lang="en-US" altLang="ko-KR" sz="1800" b="1" dirty="0">
                    <a:solidFill>
                      <a:srgbClr val="0070C0"/>
                    </a:solidFill>
                  </a:rPr>
                  <a:t>Epoch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만큼 아래 과정을 반복 수행</a:t>
                </a:r>
                <a:endParaRPr kumimoji="1" lang="en-US" altLang="ko-KR" sz="18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Input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  <a:sym typeface="Wingdings" pitchFamily="2" charset="2"/>
                  </a:rPr>
                  <a:t>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 hidden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  <a:sym typeface="Wingdings" pitchFamily="2" charset="2"/>
                  </a:rPr>
                  <a:t>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quantum circuit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  <a:sym typeface="Wingdings" pitchFamily="2" charset="2"/>
                  </a:rPr>
                  <a:t>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 output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  <a:sym typeface="Wingdings" pitchFamily="2" charset="2"/>
                  </a:rPr>
                  <a:t>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 loss 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  <a:sym typeface="Wingdings" pitchFamily="2" charset="2"/>
                  </a:rPr>
                  <a:t></a:t>
                </a:r>
                <a:r>
                  <a:rPr kumimoji="1" lang="en-US" altLang="ko-KR" sz="1800" b="1" dirty="0">
                    <a:solidFill>
                      <a:srgbClr val="002060"/>
                    </a:solidFill>
                  </a:rPr>
                  <a:t> parameter update</a:t>
                </a:r>
              </a:p>
              <a:p>
                <a:pPr lvl="1"/>
                <a:r>
                  <a:rPr kumimoji="1" lang="en-US" altLang="ko-KR" sz="1800" b="1" dirty="0"/>
                  <a:t>Input </a:t>
                </a:r>
                <a:r>
                  <a:rPr kumimoji="1" lang="en-US" altLang="ko-KR" sz="1800" b="1" dirty="0">
                    <a:sym typeface="Wingdings" pitchFamily="2" charset="2"/>
                  </a:rPr>
                  <a:t></a:t>
                </a:r>
                <a:r>
                  <a:rPr kumimoji="1" lang="en-US" altLang="ko-KR" sz="1800" b="1" dirty="0"/>
                  <a:t> hidden </a:t>
                </a:r>
                <a:r>
                  <a:rPr kumimoji="1" lang="en-US" altLang="ko-KR" sz="1800" b="1" dirty="0">
                    <a:sym typeface="Wingdings" pitchFamily="2" charset="2"/>
                  </a:rPr>
                  <a:t> </a:t>
                </a:r>
                <a:r>
                  <a:rPr kumimoji="1" lang="en-US" altLang="ko-KR" sz="1800" b="1" dirty="0"/>
                  <a:t>quantum circuit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1</a:t>
                </a:r>
                <a:r>
                  <a:rPr kumimoji="1" lang="en-US" altLang="ko-KR" sz="1800" b="1" dirty="0"/>
                  <a:t>.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이전 레이어의 뉴런을 각 회로에 나누어 </a:t>
                </a:r>
                <a:r>
                  <a:rPr kumimoji="1" lang="ko-KR" altLang="en-US" sz="1800" b="1" dirty="0" err="1">
                    <a:solidFill>
                      <a:srgbClr val="0070C0"/>
                    </a:solidFill>
                  </a:rPr>
                  <a:t>임베딩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    </a:t>
                </a: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/>
                  <a:t>이전 레이어의 출력 </a:t>
                </a:r>
                <a:r>
                  <a:rPr kumimoji="1" lang="en-US" altLang="ko-KR" sz="1600" dirty="0"/>
                  <a:t>64</a:t>
                </a:r>
                <a:r>
                  <a:rPr kumimoji="1" lang="ko-KR" altLang="en-US" sz="1600" dirty="0"/>
                  <a:t>개를 </a:t>
                </a:r>
                <a:r>
                  <a:rPr kumimoji="1" lang="en-US" altLang="ko-KR" sz="1600" dirty="0"/>
                  <a:t>16</a:t>
                </a:r>
                <a:r>
                  <a:rPr kumimoji="1" lang="ko-KR" altLang="en-US" sz="1600" dirty="0"/>
                  <a:t>개씩 나누어 </a:t>
                </a:r>
                <a:r>
                  <a:rPr kumimoji="1" lang="en-US" altLang="ko-KR" sz="1600" dirty="0"/>
                  <a:t>4</a:t>
                </a:r>
                <a:r>
                  <a:rPr kumimoji="1" lang="ko-KR" altLang="en-US" sz="1600" dirty="0"/>
                  <a:t>개의 </a:t>
                </a:r>
                <a:r>
                  <a:rPr kumimoji="1" lang="en-US" altLang="ko-KR" sz="1600" dirty="0"/>
                  <a:t>4-qubit circuit</a:t>
                </a:r>
                <a:r>
                  <a:rPr kumimoji="1" lang="ko-KR" altLang="en-US" sz="1600" dirty="0"/>
                  <a:t>에 할당</a:t>
                </a:r>
                <a:br>
                  <a:rPr kumimoji="1" lang="en-US" altLang="ko-KR" sz="1600" dirty="0"/>
                </a:br>
                <a:r>
                  <a:rPr kumimoji="1" lang="en-US" altLang="ko-KR" sz="1800" dirty="0"/>
                  <a:t>2. </a:t>
                </a:r>
                <a:r>
                  <a:rPr kumimoji="1" lang="ko-KR" altLang="en-US" sz="1800" dirty="0" err="1"/>
                  <a:t>임베딩</a:t>
                </a:r>
                <a:r>
                  <a:rPr kumimoji="1" lang="ko-KR" altLang="en-US" sz="1800" dirty="0"/>
                  <a:t> 된 후</a:t>
                </a:r>
                <a:r>
                  <a:rPr kumimoji="1" lang="en-US" altLang="ko-KR" sz="1800" dirty="0"/>
                  <a:t>,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ko-KR" altLang="en-US" sz="1800" dirty="0"/>
                  <a:t>번째 회로의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상태를 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번째 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kumimoji="1" lang="en-US" altLang="ko-KR" sz="1800" b="1" i="1" baseline="-25000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𝒆𝒏𝒕</m:t>
                    </m:r>
                    <m:r>
                      <a:rPr kumimoji="1" lang="en-US" altLang="ko-KR" sz="18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1800" b="1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에 입력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3.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R" sz="1800" i="1" baseline="-25000" dirty="0" err="1">
                        <a:latin typeface="Cambria Math" panose="02040503050406030204" pitchFamily="18" charset="0"/>
                      </a:rPr>
                      <m:t>𝑒𝑛𝑡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1" lang="ko-KR" altLang="en-US" sz="1800" dirty="0"/>
                  <a:t>의 출력을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</a:rPr>
                  <a:t>measure</a:t>
                </a:r>
              </a:p>
              <a:p>
                <a:pPr lvl="1"/>
                <a:endParaRPr kumimoji="1" lang="en-US" altLang="ko-KR" sz="100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kumimoji="1" lang="en-US" altLang="ko-KR" sz="1800" b="1" dirty="0"/>
                  <a:t>quantum circuit </a:t>
                </a:r>
                <a:r>
                  <a:rPr kumimoji="1" lang="en-US" altLang="ko-KR" sz="1800" b="1" dirty="0">
                    <a:sym typeface="Wingdings" pitchFamily="2" charset="2"/>
                  </a:rPr>
                  <a:t></a:t>
                </a:r>
                <a:r>
                  <a:rPr kumimoji="1" lang="en-US" altLang="ko-KR" sz="1800" b="1" dirty="0"/>
                  <a:t> output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1. 4</a:t>
                </a:r>
                <a:r>
                  <a:rPr kumimoji="1" lang="ko-KR" altLang="en-US" sz="1800" dirty="0"/>
                  <a:t>개의 양자 회로의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출력들을 연접한 후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</a:rPr>
                  <a:t>,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출력 레이어에 입력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2. </a:t>
                </a:r>
                <a:r>
                  <a:rPr kumimoji="1" lang="ko-KR" altLang="en-US" sz="1800" dirty="0"/>
                  <a:t>신경망의 최종 출력 얻음</a:t>
                </a:r>
                <a:endParaRPr kumimoji="1" lang="en-US" altLang="ko-KR" sz="1800" dirty="0"/>
              </a:p>
              <a:p>
                <a:pPr lvl="1"/>
                <a:endParaRPr kumimoji="1" lang="en-US" altLang="ko-KR" sz="100" dirty="0"/>
              </a:p>
              <a:p>
                <a:pPr lvl="1"/>
                <a:r>
                  <a:rPr kumimoji="1" lang="en-US" altLang="ko-KR" sz="1800" b="1" dirty="0"/>
                  <a:t>loss </a:t>
                </a:r>
                <a:r>
                  <a:rPr kumimoji="1" lang="en-US" altLang="ko-KR" sz="1800" b="1" dirty="0">
                    <a:sym typeface="Wingdings" pitchFamily="2" charset="2"/>
                  </a:rPr>
                  <a:t></a:t>
                </a:r>
                <a:r>
                  <a:rPr kumimoji="1" lang="en-US" altLang="ko-KR" sz="1800" b="1" dirty="0"/>
                  <a:t> parameter update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1. Binary </a:t>
                </a:r>
                <a:r>
                  <a:rPr kumimoji="1" lang="en-US" altLang="ko-KR" sz="1800" dirty="0" err="1"/>
                  <a:t>crossentropy</a:t>
                </a:r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손실 함수 사용 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/>
                  <a:t>이진 분류</a:t>
                </a:r>
                <a:r>
                  <a:rPr kumimoji="1" lang="en-US" altLang="ko-KR" sz="1800" dirty="0"/>
                  <a:t>)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2. </a:t>
                </a:r>
                <a:r>
                  <a:rPr kumimoji="1" lang="ko-KR" altLang="en-US" sz="1800" dirty="0"/>
                  <a:t>이를 통해 </a:t>
                </a:r>
                <a:r>
                  <a:rPr kumimoji="1" lang="en-US" altLang="ko-KR" sz="1800" dirty="0"/>
                  <a:t>loss, accuracy </a:t>
                </a:r>
                <a:r>
                  <a:rPr kumimoji="1" lang="ko-KR" altLang="en-US" sz="1800" dirty="0"/>
                  <a:t>계산 및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</a:rPr>
                  <a:t>회로의 파라미터 갱신</a:t>
                </a:r>
                <a:endParaRPr kumimoji="1" lang="en-US" altLang="ko-KR" sz="1800" b="1" dirty="0">
                  <a:solidFill>
                    <a:srgbClr val="0070C0"/>
                  </a:solidFill>
                </a:endParaRPr>
              </a:p>
              <a:p>
                <a:pPr lvl="1"/>
                <a:endParaRPr kumimoji="1" lang="en-US" altLang="ko-KR" sz="100" dirty="0"/>
              </a:p>
              <a:p>
                <a:pPr lvl="1"/>
                <a:r>
                  <a:rPr kumimoji="1" lang="ko-KR" altLang="en-US" sz="1800" b="1" dirty="0"/>
                  <a:t>정확도가 </a:t>
                </a:r>
                <a:r>
                  <a:rPr kumimoji="1" lang="en-US" altLang="ko-KR" sz="1800" b="1" dirty="0"/>
                  <a:t>0.5</a:t>
                </a:r>
                <a:r>
                  <a:rPr kumimoji="1" lang="ko-KR" altLang="en-US" sz="1800" b="1" dirty="0"/>
                  <a:t>보다 크다면</a:t>
                </a:r>
                <a:r>
                  <a:rPr kumimoji="1" lang="en-US" altLang="ko-KR" sz="1800" b="1" dirty="0"/>
                  <a:t>, </a:t>
                </a:r>
                <a:r>
                  <a:rPr kumimoji="1" lang="ko-KR" altLang="en-US" sz="1800" b="1" dirty="0"/>
                  <a:t>차분을 갖는 데이터를 분류할 수 있는 모델</a:t>
                </a:r>
                <a:endParaRPr kumimoji="1" lang="en-US" altLang="ko-KR" sz="1800" b="1" dirty="0"/>
              </a:p>
              <a:p>
                <a:pPr lvl="2"/>
                <a:r>
                  <a:rPr kumimoji="1" lang="en-US" altLang="ko-KR" sz="1800" b="1" dirty="0">
                    <a:solidFill>
                      <a:srgbClr val="C00000"/>
                    </a:solidFill>
                  </a:rPr>
                  <a:t>Quantum neural distinguisher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</a:rPr>
                  <a:t>로 사용</a:t>
                </a:r>
                <a:endParaRPr kumimoji="1" lang="en-US" altLang="ko-KR" sz="1200" b="1" dirty="0">
                  <a:solidFill>
                    <a:srgbClr val="C00000"/>
                  </a:solidFill>
                </a:endParaRPr>
              </a:p>
              <a:p>
                <a:pPr lvl="2"/>
                <a:endParaRPr kumimoji="1" lang="ko-KR" altLang="en-US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D6B07F-431D-06B7-2B9F-68B566E45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 t="-1000"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7018426-4D03-5685-EF1D-C0F971C02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3489" y="2705725"/>
            <a:ext cx="4138511" cy="41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29844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2111</Words>
  <Application>Microsoft Macintosh PowerPoint</Application>
  <PresentationFormat>와이드스크린</PresentationFormat>
  <Paragraphs>358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맑은 고딕</vt:lpstr>
      <vt:lpstr>Apple SD Gothic Neo</vt:lpstr>
      <vt:lpstr>Arial</vt:lpstr>
      <vt:lpstr>Cambria Math</vt:lpstr>
      <vt:lpstr>Georgia</vt:lpstr>
      <vt:lpstr>Wingdings</vt:lpstr>
      <vt:lpstr>제목 테마</vt:lpstr>
      <vt:lpstr>QNN 암호 분석 (차분 분석을 위한 quantum neural distinguisher 및 알려진 평문 공격)</vt:lpstr>
      <vt:lpstr>PowerPoint 프레젠테이션</vt:lpstr>
      <vt:lpstr>배경 지식</vt:lpstr>
      <vt:lpstr>PowerPoint 프레젠테이션</vt:lpstr>
      <vt:lpstr>Quantum neural distinguisher</vt:lpstr>
      <vt:lpstr>Input difference characteristic</vt:lpstr>
      <vt:lpstr>Dataset preparation</vt:lpstr>
      <vt:lpstr>Design of Quantum Neural Distinguisher </vt:lpstr>
      <vt:lpstr>Training</vt:lpstr>
      <vt:lpstr>Quantum layer - amplitude embedding</vt:lpstr>
      <vt:lpstr>Quantum layer – strongly entangling circuit</vt:lpstr>
      <vt:lpstr>실험 결과 1</vt:lpstr>
      <vt:lpstr>실험 결과 1</vt:lpstr>
      <vt:lpstr>실험 결과 2</vt:lpstr>
      <vt:lpstr>향후 계획</vt:lpstr>
      <vt:lpstr>PowerPoint 프레젠테이션</vt:lpstr>
      <vt:lpstr>Quantum-classical hybrid NN을 이용한 알려진 평문 공격</vt:lpstr>
      <vt:lpstr>Quantum-classical hybrid NN을 이용한 알려진 평문 공격</vt:lpstr>
      <vt:lpstr>Details of quantum-classical hybrid neural network</vt:lpstr>
      <vt:lpstr>Classical vs Quantum</vt:lpstr>
      <vt:lpstr>결론</vt:lpstr>
      <vt:lpstr>어려움..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415</cp:revision>
  <dcterms:created xsi:type="dcterms:W3CDTF">2019-03-05T04:29:07Z</dcterms:created>
  <dcterms:modified xsi:type="dcterms:W3CDTF">2022-08-07T18:54:05Z</dcterms:modified>
</cp:coreProperties>
</file>