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5" r:id="rId2"/>
  </p:sldMasterIdLst>
  <p:sldIdLst>
    <p:sldId id="257" r:id="rId3"/>
    <p:sldId id="260" r:id="rId4"/>
    <p:sldId id="264" r:id="rId5"/>
    <p:sldId id="262" r:id="rId6"/>
    <p:sldId id="267" r:id="rId7"/>
    <p:sldId id="268" r:id="rId8"/>
    <p:sldId id="269" r:id="rId9"/>
    <p:sldId id="266" r:id="rId10"/>
    <p:sldId id="25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41"/>
    <p:restoredTop sz="96327"/>
  </p:normalViewPr>
  <p:slideViewPr>
    <p:cSldViewPr snapToGrid="0" snapToObjects="1">
      <p:cViewPr>
        <p:scale>
          <a:sx n="125" d="100"/>
          <a:sy n="125" d="100"/>
        </p:scale>
        <p:origin x="39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22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5190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16740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15641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437B6-A43D-EA47-9F3F-E60C6642F8D2}" type="datetimeFigureOut">
              <a:rPr kumimoji="1" lang="ko-Kore-KR" altLang="en-US" smtClean="0"/>
              <a:t>2022. 8. 7.</a:t>
            </a:fld>
            <a:endParaRPr kumimoji="1" lang="ko-Kore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1A878-7EBC-2E42-A824-62C83D9372A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5489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5750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DzcysGAiDhw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F9506-9EB3-1147-8806-F4FEE97D82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" altLang="ko-Kore-KR" sz="4400" dirty="0"/>
              <a:t>Barrett Reduction</a:t>
            </a:r>
            <a:endParaRPr kumimoji="1" lang="ko-Kore-KR" altLang="en-US" sz="36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976B76-57E6-744E-80BD-56E31CBB47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" altLang="ko-Kore-KR" dirty="0">
                <a:hlinkClick r:id="rId2"/>
              </a:rPr>
              <a:t>https://youtu.be/DzcysGAiDhw</a:t>
            </a:r>
            <a:r>
              <a:rPr kumimoji="1" lang="en" altLang="ko-Kore-KR" dirty="0"/>
              <a:t>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90425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19CC-32AD-044F-84AE-0B176F8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ore-KR" dirty="0"/>
              <a:t>Barrett Reduction</a:t>
            </a:r>
            <a:endParaRPr kumimoji="1" lang="ko-Kore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CCA5E347-769D-BD57-B8AF-BDF586C3DF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1986</a:t>
            </a:r>
            <a:r>
              <a:rPr lang="ko-KR" altLang="en-US" dirty="0"/>
              <a:t>년 </a:t>
            </a:r>
            <a:r>
              <a:rPr lang="en-US" altLang="ko-KR" dirty="0"/>
              <a:t>P.D. Barrett</a:t>
            </a:r>
            <a:r>
              <a:rPr lang="ko-KR" altLang="en-US" dirty="0"/>
              <a:t>이 제안한 </a:t>
            </a:r>
            <a:r>
              <a:rPr lang="en-US" altLang="ko-KR" dirty="0"/>
              <a:t>Classic Modular Multiplication </a:t>
            </a:r>
            <a:r>
              <a:rPr lang="ko-KR" altLang="en-US" dirty="0"/>
              <a:t>알고리즘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ore-KR" altLang="en-US" dirty="0"/>
              <a:t>사전에 연산된 </a:t>
            </a:r>
            <a:r>
              <a:rPr lang="en-US" altLang="ko-Kore-KR" dirty="0"/>
              <a:t>Barrett </a:t>
            </a:r>
            <a:r>
              <a:rPr lang="ko-Kore-KR" altLang="en-US" dirty="0"/>
              <a:t>상수를 사용하여 </a:t>
            </a:r>
            <a:r>
              <a:rPr lang="ko-Kore-KR" altLang="en-US" b="1" dirty="0">
                <a:solidFill>
                  <a:schemeClr val="accent1"/>
                </a:solidFill>
              </a:rPr>
              <a:t>곱셈과 뺄셈</a:t>
            </a:r>
            <a:r>
              <a:rPr lang="ko-Kore-KR" altLang="en-US" dirty="0"/>
              <a:t>만으로 주어진 값에 대한 나머지를 계산하는 기법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kumimoji="1" lang="en-US" altLang="ko-Kore-KR" dirty="0"/>
              <a:t>Modular </a:t>
            </a:r>
            <a:r>
              <a:rPr lang="en-US" altLang="ko-KR" dirty="0"/>
              <a:t>Multiplication</a:t>
            </a:r>
            <a:endParaRPr lang="en-US" altLang="ko-Kore-KR" dirty="0"/>
          </a:p>
          <a:p>
            <a:pPr lvl="2">
              <a:lnSpc>
                <a:spcPct val="150000"/>
              </a:lnSpc>
            </a:pPr>
            <a:r>
              <a:rPr kumimoji="1" lang="ko-Kore-KR" altLang="en-US" dirty="0"/>
              <a:t>어떤 정수 </a:t>
            </a:r>
            <a:r>
              <a:rPr kumimoji="1" lang="en-US" altLang="ko-Kore-KR" dirty="0"/>
              <a:t>a</a:t>
            </a:r>
            <a:r>
              <a:rPr kumimoji="1" lang="ko-Kore-KR" altLang="en-US" dirty="0"/>
              <a:t>를 다른 정수 </a:t>
            </a:r>
            <a:r>
              <a:rPr kumimoji="1" lang="en-US" altLang="ko-Kore-KR" dirty="0"/>
              <a:t>n</a:t>
            </a:r>
            <a:r>
              <a:rPr kumimoji="1" lang="ko-Kore-KR" altLang="en-US" dirty="0"/>
              <a:t>으로 나누면 나오는 나머지</a:t>
            </a:r>
            <a:endParaRPr kumimoji="1" lang="en-US" altLang="ko-Kore-KR" dirty="0"/>
          </a:p>
          <a:p>
            <a:pPr>
              <a:lnSpc>
                <a:spcPct val="150000"/>
              </a:lnSpc>
            </a:pPr>
            <a:endParaRPr lang="en-US" altLang="ko-Kore-KR" dirty="0"/>
          </a:p>
          <a:p>
            <a:pPr marL="0" indent="0">
              <a:lnSpc>
                <a:spcPct val="150000"/>
              </a:lnSpc>
              <a:buNone/>
            </a:pPr>
            <a:endParaRPr lang="ko-Kore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3994B6B-CC0C-021B-CF9D-9D222D2FFB40}"/>
                  </a:ext>
                </a:extLst>
              </p:cNvPr>
              <p:cNvSpPr txBox="1"/>
              <p:nvPr/>
            </p:nvSpPr>
            <p:spPr>
              <a:xfrm>
                <a:off x="2473689" y="5269845"/>
                <a:ext cx="6356035" cy="46166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 ^</m:t>
                          </m:r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ko-Kore-KR" altLang="en-US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3994B6B-CC0C-021B-CF9D-9D222D2FF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3689" y="5269845"/>
                <a:ext cx="6356035" cy="461665"/>
              </a:xfrm>
              <a:prstGeom prst="rect">
                <a:avLst/>
              </a:prstGeom>
              <a:blipFill>
                <a:blip r:embed="rId2"/>
                <a:stretch>
                  <a:fillRect b="-184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0D14E09-7193-61DE-7D30-2B21089417D9}"/>
                  </a:ext>
                </a:extLst>
              </p:cNvPr>
              <p:cNvSpPr txBox="1"/>
              <p:nvPr/>
            </p:nvSpPr>
            <p:spPr>
              <a:xfrm>
                <a:off x="2843822" y="4599530"/>
                <a:ext cx="5731762" cy="46166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sz="24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𝑞𝑛</m:t>
                    </m:r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kumimoji="1" lang="ko-Kore-KR" altLang="en-US" sz="2400" b="0" dirty="0">
                    <a:latin typeface="Cambria Math" panose="02040503050406030204" pitchFamily="18" charset="0"/>
                  </a:rPr>
                  <a:t>는 나눗셈의 몫</a:t>
                </a:r>
                <a:r>
                  <a:rPr kumimoji="1" lang="en-US" altLang="ko-KR" sz="2400" dirty="0">
                    <a:latin typeface="Cambria Math" panose="02040503050406030204" pitchFamily="18" charset="0"/>
                  </a:rPr>
                  <a:t>)</a:t>
                </a:r>
                <a:endParaRPr kumimoji="1" lang="en-US" altLang="ko-Kore-KR" sz="24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0D14E09-7193-61DE-7D30-2B2108941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22" y="4599530"/>
                <a:ext cx="5731762" cy="461665"/>
              </a:xfrm>
              <a:prstGeom prst="rect">
                <a:avLst/>
              </a:prstGeom>
              <a:blipFill>
                <a:blip r:embed="rId3"/>
                <a:stretch>
                  <a:fillRect t="-13514" r="-664" b="-297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8703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9" name="텍스트 개체 틀 2">
                <a:extLst>
                  <a:ext uri="{FF2B5EF4-FFF2-40B4-BE49-F238E27FC236}">
                    <a16:creationId xmlns:a16="http://schemas.microsoft.com/office/drawing/2014/main" id="{6C74C0F9-222F-9AD4-0BD7-B53770127981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9675" cy="5057775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ko-Kore-KR" dirty="0"/>
                  <a:t>Barret reduction</a:t>
                </a:r>
                <a:r>
                  <a:rPr kumimoji="1" lang="ko-Kore-KR" altLang="en-US" dirty="0"/>
                  <a:t>의 주요 아이디어</a:t>
                </a:r>
                <a:endParaRPr kumimoji="1" lang="en-US" altLang="ko-Kore-KR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num>
                      <m:den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den>
                    </m:f>
                    <m:r>
                      <a:rPr kumimoji="1" lang="en-US" altLang="ko-Kore-KR" b="1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kumimoji="1" lang="en-US" altLang="ko-Kore-K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1" lang="en-US" altLang="ko-Kore-KR" b="1" i="1" smtClean="0">
                        <a:latin typeface="Cambria Math" panose="02040503050406030204" pitchFamily="18" charset="0"/>
                      </a:rPr>
                      <m:t> ∗</m:t>
                    </m:r>
                    <m:f>
                      <m:fPr>
                        <m:ctrlP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den>
                    </m:f>
                  </m:oMath>
                </a14:m>
                <a:r>
                  <a:rPr kumimoji="1" lang="en-US" altLang="ko-Kore-KR" b="1" dirty="0"/>
                  <a:t> </a:t>
                </a:r>
                <a:r>
                  <a:rPr kumimoji="1" lang="ko-Kore-KR" altLang="en-US" b="1" dirty="0"/>
                  <a:t>으로 대체</a:t>
                </a:r>
                <a:endParaRPr kumimoji="1" lang="en-US" altLang="ko-Kore-KR" b="1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ore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kumimoji="1" lang="en-US" altLang="ko-Kore-KR" b="0" dirty="0"/>
                  <a:t> </a:t>
                </a:r>
                <a:r>
                  <a:rPr kumimoji="1" lang="ko-Kore-KR" altLang="en-US" b="0" dirty="0"/>
                  <a:t>결과인 정수</a:t>
                </a:r>
                <a:r>
                  <a:rPr kumimoji="1" lang="en-US" altLang="ko-Kore-KR" b="0" dirty="0"/>
                  <a:t>(</a:t>
                </a:r>
                <a:r>
                  <a:rPr kumimoji="1" lang="ko-Kore-KR" altLang="en-US" b="0" dirty="0"/>
                  <a:t>근사값</a:t>
                </a:r>
                <a:r>
                  <a:rPr kumimoji="1" lang="en-US" altLang="ko-Kore-KR" b="0" dirty="0"/>
                  <a:t>)</a:t>
                </a:r>
                <a:r>
                  <a:rPr kumimoji="1" lang="ko-Kore-KR" altLang="en-US" dirty="0"/>
                  <a:t>을 얻고</a:t>
                </a:r>
                <a:r>
                  <a:rPr kumimoji="1" lang="en-US" altLang="ko-Kore-KR" dirty="0"/>
                  <a:t>, </a:t>
                </a:r>
                <a14:m>
                  <m:oMath xmlns:m="http://schemas.openxmlformats.org/officeDocument/2006/math"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ko-Kore-KR" altLang="en-US" b="0" dirty="0"/>
                  <a:t>도 스케일링을 하기 </a:t>
                </a:r>
                <a:r>
                  <a:rPr kumimoji="1" lang="ko-Kore-KR" altLang="en-US" dirty="0"/>
                  <a:t>위해서는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ore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ko-Kore-KR" b="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kumimoji="1" lang="ko-Kore-KR" altLang="en-US" dirty="0"/>
                  <a:t>에 대한 스케일링 필요</a:t>
                </a:r>
                <a:r>
                  <a:rPr kumimoji="1" lang="en-US" altLang="ko-Kore-KR" dirty="0"/>
                  <a:t> 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:endParaRPr kumimoji="1" lang="en-US" altLang="ko-Kore-KR" b="0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kumimoji="1" lang="en-US" altLang="ko-Kore-KR" dirty="0"/>
                  <a:t> </a:t>
                </a:r>
                <a:r>
                  <a:rPr kumimoji="1" lang="ko-Kore-KR" altLang="en-US" dirty="0"/>
                  <a:t>가 충분히 크면</a:t>
                </a:r>
                <a:r>
                  <a:rPr kumimoji="1" lang="en-US" altLang="ko-Kore-KR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kumimoji="1" lang="ko-Kore-KR" altLang="en-US" dirty="0"/>
                  <a:t> 에 대한 정수</a:t>
                </a:r>
                <a:r>
                  <a:rPr kumimoji="1" lang="en-US" altLang="ko-Kore-KR" dirty="0"/>
                  <a:t>(</a:t>
                </a:r>
                <a:r>
                  <a:rPr kumimoji="1" lang="ko-Kore-KR" altLang="en-US" dirty="0"/>
                  <a:t>근사값</a:t>
                </a:r>
                <a:r>
                  <a:rPr kumimoji="1" lang="en-US" altLang="ko-Kore-KR" dirty="0"/>
                  <a:t>)</a:t>
                </a:r>
                <a:r>
                  <a:rPr kumimoji="1" lang="ko-Kore-KR" altLang="en-US" dirty="0"/>
                  <a:t>을 쉽게 얻을 수 있음</a:t>
                </a:r>
                <a:r>
                  <a:rPr kumimoji="1" lang="en-US" altLang="ko-Kore-KR" dirty="0"/>
                  <a:t>.</a:t>
                </a:r>
                <a:r>
                  <a:rPr kumimoji="1" lang="ko-Kore-KR" altLang="en-US" dirty="0"/>
                  <a:t> </a:t>
                </a:r>
                <a:endParaRPr kumimoji="1" lang="en-US" altLang="ko-Kore-KR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ko-KR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kumimoji="1" lang="en-US" altLang="ko-Kore-KR" dirty="0"/>
                  <a:t> </a:t>
                </a:r>
                <a:r>
                  <a:rPr kumimoji="1" lang="ko-Kore-KR" altLang="en-US" dirty="0"/>
                  <a:t>가 매우 크면</a:t>
                </a:r>
                <a:r>
                  <a:rPr kumimoji="1" lang="en-US" altLang="ko-Kore-KR" dirty="0"/>
                  <a:t>,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kumimoji="1" lang="ko-Kore-KR" altLang="en-US" b="0" dirty="0"/>
                  <a:t> 는 매우 작음</a:t>
                </a:r>
                <a:r>
                  <a:rPr kumimoji="1" lang="en-US" altLang="ko-Kore-KR" b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ko-Kore-KR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kumimoji="1" lang="en-US" altLang="ko-Kore-KR" dirty="0"/>
                  <a:t> </a:t>
                </a:r>
                <a:r>
                  <a:rPr kumimoji="1" lang="ko-Kore-KR" altLang="en-US" dirty="0"/>
                  <a:t>에 대한 스케일링 필요 </a:t>
                </a:r>
                <a:r>
                  <a:rPr kumimoji="1" lang="en-US" altLang="ko-Kore-KR" dirty="0"/>
                  <a:t>(</a:t>
                </a:r>
                <a:r>
                  <a:rPr kumimoji="1" lang="ko-Kore-KR" altLang="en-US" dirty="0"/>
                  <a:t>임의의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en-US" altLang="ko-Kore-KR" dirty="0"/>
                  <a:t> </a:t>
                </a:r>
                <a:r>
                  <a:rPr kumimoji="1" lang="ko-Kore-KR" altLang="en-US" dirty="0"/>
                  <a:t>만큼</a:t>
                </a:r>
                <a:r>
                  <a:rPr kumimoji="1" lang="en-US" altLang="ko-Kore-KR" dirty="0"/>
                  <a:t>)</a:t>
                </a:r>
                <a:endParaRPr kumimoji="1" lang="en-US" altLang="ko-Kore-KR" b="0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endParaRPr kumimoji="1" lang="en-US" altLang="ko-Kore-KR" b="0" dirty="0"/>
              </a:p>
            </p:txBody>
          </p:sp>
        </mc:Choice>
        <mc:Fallback>
          <p:sp>
            <p:nvSpPr>
              <p:cNvPr id="19" name="텍스트 개체 틀 2">
                <a:extLst>
                  <a:ext uri="{FF2B5EF4-FFF2-40B4-BE49-F238E27FC236}">
                    <a16:creationId xmlns:a16="http://schemas.microsoft.com/office/drawing/2014/main" id="{6C74C0F9-222F-9AD4-0BD7-B537701279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9675" cy="5057775"/>
              </a:xfrm>
              <a:blipFill>
                <a:blip r:embed="rId2"/>
                <a:stretch>
                  <a:fillRect l="-89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73F219CC-32AD-044F-84AE-0B176F8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ore-KR" dirty="0"/>
              <a:t>Barrett Reduction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C52C97-9D86-8BA5-BA0F-A5D35638F825}"/>
              </a:ext>
            </a:extLst>
          </p:cNvPr>
          <p:cNvSpPr txBox="1"/>
          <p:nvPr/>
        </p:nvSpPr>
        <p:spPr>
          <a:xfrm>
            <a:off x="7794350" y="6519448"/>
            <a:ext cx="43976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100" dirty="0"/>
              <a:t>https://link.springer.com/chapter/10.1007/978-3-030-34142-8_4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73FF418-83B0-1399-B731-B75D56726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506" y="3429000"/>
            <a:ext cx="1968988" cy="99626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451056A-7D9E-8163-8CB0-D66013D2F7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1548" y="722295"/>
            <a:ext cx="2860932" cy="2014923"/>
          </a:xfrm>
          <a:prstGeom prst="rect">
            <a:avLst/>
          </a:prstGeom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A75058F-446E-86A6-42B8-184BD04C49E4}"/>
              </a:ext>
            </a:extLst>
          </p:cNvPr>
          <p:cNvCxnSpPr>
            <a:endCxn id="21" idx="2"/>
          </p:cNvCxnSpPr>
          <p:nvPr/>
        </p:nvCxnSpPr>
        <p:spPr>
          <a:xfrm flipV="1">
            <a:off x="10373360" y="2737218"/>
            <a:ext cx="128654" cy="2789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D78F086-DAFE-F096-6419-17F6FEAB7F98}"/>
              </a:ext>
            </a:extLst>
          </p:cNvPr>
          <p:cNvSpPr/>
          <p:nvPr/>
        </p:nvSpPr>
        <p:spPr>
          <a:xfrm>
            <a:off x="9490701" y="1772008"/>
            <a:ext cx="2441779" cy="96521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31299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54CC5F6A-1A64-5C4F-842B-F731AECCBAC4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9675" cy="5014595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ko-Kore-KR" dirty="0"/>
                  <a:t>Example</a:t>
                </a:r>
                <a:endParaRPr kumimoji="1" lang="en-US" altLang="ko-Kore-KR" sz="2400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=193 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=13 → </m:t>
                    </m:r>
                  </m:oMath>
                </a14:m>
                <a:r>
                  <a:rPr kumimoji="1" lang="en-US" altLang="ko-Kore-KR" dirty="0"/>
                  <a:t> </a:t>
                </a:r>
                <a:r>
                  <a:rPr kumimoji="1" lang="ko-Kore-KR" altLang="en-US" dirty="0"/>
                  <a:t>몫 </a:t>
                </a:r>
                <a14:m>
                  <m:oMath xmlns:m="http://schemas.openxmlformats.org/officeDocument/2006/math"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=14</m:t>
                    </m:r>
                  </m:oMath>
                </a14:m>
                <a:r>
                  <a:rPr kumimoji="1" lang="en-US" altLang="ko-Kore-KR" dirty="0"/>
                  <a:t> </a:t>
                </a:r>
                <a:r>
                  <a:rPr kumimoji="1" lang="ko-Kore-KR" altLang="en-US" dirty="0"/>
                  <a:t>나머지 </a:t>
                </a:r>
                <a14:m>
                  <m:oMath xmlns:m="http://schemas.openxmlformats.org/officeDocument/2006/math"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kumimoji="1" lang="en-US" altLang="ko-Kore-KR" dirty="0"/>
                  <a:t> = 11</a:t>
                </a:r>
                <a:r>
                  <a:rPr kumimoji="1" lang="en-US" altLang="ko-Kore-KR" sz="2000" dirty="0"/>
                  <a:t> 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ore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=193 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 13</m:t>
                    </m:r>
                  </m:oMath>
                </a14:m>
                <a:endParaRPr kumimoji="1" lang="en-US" altLang="ko-Kore-KR" dirty="0"/>
              </a:p>
              <a:p>
                <a:pPr lvl="2"/>
                <a:endParaRPr kumimoji="1" lang="en-US" altLang="ko-Kore-KR" sz="20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=200,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kumimoji="1" lang="en-US" altLang="ko-Kore-KR" dirty="0"/>
                  <a:t> </a:t>
                </a:r>
                <a:r>
                  <a:rPr kumimoji="1" lang="ko-Kore-KR" altLang="en-US" dirty="0"/>
                  <a:t> 이라고 가정</a:t>
                </a:r>
                <a:endParaRPr kumimoji="1" lang="en-US" altLang="ko-Kore-KR" dirty="0"/>
              </a:p>
              <a:p>
                <a:pPr lvl="1"/>
                <a:endParaRPr kumimoji="1" lang="en-US" altLang="ko-Kore-KR" sz="20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(193)</m:t>
                        </m:r>
                      </m:num>
                      <m:den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(13)</m:t>
                        </m:r>
                      </m:den>
                    </m:f>
                    <m:r>
                      <a:rPr kumimoji="1" lang="en-US" altLang="ko-Kore-KR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ko-Kore-KR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kumimoji="1" lang="en-US" altLang="ko-Kore-KR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kumimoji="1" lang="en-US" altLang="ko-Kore-KR" b="0" i="0" smtClean="0">
                            <a:latin typeface="Cambria Math" panose="02040503050406030204" pitchFamily="18" charset="0"/>
                          </a:rPr>
                          <m:t>(19</m:t>
                        </m:r>
                        <m:r>
                          <a:rPr kumimoji="1" lang="en-US" altLang="ko-Kore-KR" b="0" i="0" smtClean="0">
                            <a:latin typeface="Cambria Math" panose="02040503050406030204" pitchFamily="18" charset="0"/>
                          </a:rPr>
                          <m:t>3)</m:t>
                        </m:r>
                      </m:num>
                      <m:den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ore-KR" b="0" i="0" smtClean="0">
                            <a:latin typeface="Cambria Math" panose="02040503050406030204" pitchFamily="18" charset="0"/>
                          </a:rPr>
                          <m:t>200)</m:t>
                        </m:r>
                      </m:den>
                    </m:f>
                    <m:r>
                      <a:rPr kumimoji="1" lang="en-US" altLang="ko-Kore-KR" b="0" i="0" smtClean="0">
                        <a:latin typeface="Cambria Math" panose="02040503050406030204" pitchFamily="18" charset="0"/>
                      </a:rPr>
                      <m:t> ∗</m:t>
                    </m:r>
                    <m:f>
                      <m:fPr>
                        <m:ctrlPr>
                          <a:rPr kumimoji="1" lang="en-US" altLang="ko-Kore-KR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kumimoji="1" lang="en-US" altLang="ko-Kore-KR" b="0" i="0" smtClean="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kumimoji="1" lang="en-US" altLang="ko-Kore-KR" b="0" i="0" smtClean="0">
                            <a:latin typeface="Cambria Math" panose="02040503050406030204" pitchFamily="18" charset="0"/>
                          </a:rPr>
                          <m:t>(20</m:t>
                        </m:r>
                        <m:r>
                          <a:rPr kumimoji="1" lang="en-US" altLang="ko-Kore-KR" b="0" i="0" smtClean="0">
                            <a:latin typeface="Cambria Math" panose="02040503050406030204" pitchFamily="18" charset="0"/>
                          </a:rPr>
                          <m:t>0)</m:t>
                        </m:r>
                      </m:num>
                      <m:den>
                        <m:r>
                          <m:rPr>
                            <m:sty m:val="p"/>
                          </m:rPr>
                          <a:rPr kumimoji="1" lang="en-US" altLang="ko-Kore-KR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kumimoji="1" lang="en-US" altLang="ko-Kore-KR" b="0" i="0" smtClean="0">
                            <a:latin typeface="Cambria Math" panose="02040503050406030204" pitchFamily="18" charset="0"/>
                          </a:rPr>
                          <m:t>(13)</m:t>
                        </m:r>
                      </m:den>
                    </m:f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  (</m:t>
                    </m:r>
                    <m:f>
                      <m:f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200</m:t>
                        </m:r>
                      </m:num>
                      <m:den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den>
                    </m:f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=15.385) </m:t>
                    </m:r>
                  </m:oMath>
                </a14:m>
                <a:r>
                  <a:rPr kumimoji="1" lang="en-US" altLang="ko-Kore-KR" b="0" dirty="0"/>
                  <a:t>  </a:t>
                </a:r>
              </a:p>
              <a:p>
                <a:pPr lvl="1"/>
                <a:endParaRPr kumimoji="1" lang="en-US" altLang="ko-Kore-KR" b="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ore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kumimoji="1" lang="en-US" altLang="ko-Kore-KR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kumimoji="1" lang="en-US" altLang="ko-Kore-KR" b="0" i="0" smtClean="0">
                            <a:latin typeface="Cambria Math" panose="02040503050406030204" pitchFamily="18" charset="0"/>
                          </a:rPr>
                          <m:t>(19</m:t>
                        </m:r>
                        <m:r>
                          <a:rPr kumimoji="1" lang="en-US" altLang="ko-Kore-KR">
                            <a:latin typeface="Cambria Math" panose="02040503050406030204" pitchFamily="18" charset="0"/>
                          </a:rPr>
                          <m:t>3)</m:t>
                        </m:r>
                      </m:num>
                      <m:den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ore-KR">
                            <a:latin typeface="Cambria Math" panose="02040503050406030204" pitchFamily="18" charset="0"/>
                          </a:rPr>
                          <m:t>200</m:t>
                        </m:r>
                        <m:r>
                          <a:rPr kumimoji="1" lang="en-US" altLang="ko-Kore-KR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(5)</m:t>
                        </m:r>
                      </m:den>
                    </m:f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kumimoji="1" lang="en-US" altLang="ko-Kore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kumimoji="1" lang="en-US" altLang="ko-Kore-KR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kumimoji="1" lang="en-US" altLang="ko-Kore-KR" b="0" i="0" smtClean="0">
                            <a:latin typeface="Cambria Math" panose="02040503050406030204" pitchFamily="18" charset="0"/>
                          </a:rPr>
                          <m:t>(19</m:t>
                        </m:r>
                        <m:r>
                          <a:rPr kumimoji="1" lang="en-US" altLang="ko-Kore-KR" b="0" i="0" smtClean="0">
                            <a:latin typeface="Cambria Math" panose="02040503050406030204" pitchFamily="18" charset="0"/>
                          </a:rPr>
                          <m:t>3)</m:t>
                        </m:r>
                      </m:num>
                      <m:den>
                        <m:f>
                          <m:fPr>
                            <m:ctrlPr>
                              <a:rPr kumimoji="1" lang="en-US" altLang="ko-Kore-KR" b="0" i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kumimoji="1" lang="en-US" altLang="ko-Kore-KR" b="0" i="0" smtClean="0">
                                <a:latin typeface="Cambria Math" panose="02040503050406030204" pitchFamily="18" charset="0"/>
                              </a:rPr>
                              <m:t>u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kumimoji="1" lang="en-US" altLang="ko-Kore-KR" b="0" i="0" smtClean="0">
                                <a:latin typeface="Cambria Math" panose="02040503050406030204" pitchFamily="18" charset="0"/>
                              </a:rPr>
                              <m:t>z</m:t>
                            </m:r>
                          </m:den>
                        </m:f>
                        <m:r>
                          <a:rPr kumimoji="1" lang="en-US" altLang="ko-Kore-KR" b="0" i="0" smtClean="0">
                            <a:latin typeface="Cambria Math" panose="02040503050406030204" pitchFamily="18" charset="0"/>
                          </a:rPr>
                          <m:t>(40)</m:t>
                        </m:r>
                      </m:den>
                    </m:f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 (</m:t>
                    </m:r>
                    <m:f>
                      <m:f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193</m:t>
                        </m:r>
                      </m:num>
                      <m:den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den>
                    </m:f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=4.825) </m:t>
                    </m:r>
                  </m:oMath>
                </a14:m>
                <a:endParaRPr kumimoji="1" lang="en-US" altLang="ko-Kore-KR" dirty="0"/>
              </a:p>
              <a:p>
                <a:pPr lvl="1"/>
                <a:endParaRPr kumimoji="1" lang="en-US" altLang="ko-Kore-KR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ore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193</m:t>
                        </m:r>
                      </m:num>
                      <m:den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13</m:t>
                        </m:r>
                      </m:den>
                    </m:f>
                    <m:r>
                      <a:rPr kumimoji="1" lang="en-US" altLang="ko-Kore-KR" b="0" i="0" smtClean="0">
                        <a:latin typeface="Cambria Math" panose="02040503050406030204" pitchFamily="18" charset="0"/>
                      </a:rPr>
                      <m:t>=(</m:t>
                    </m:r>
                    <m:f>
                      <m:fPr>
                        <m:ctrlPr>
                          <a:rPr kumimoji="1" lang="en-US" altLang="ko-Kore-KR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b="0" i="0" smtClean="0">
                            <a:latin typeface="Cambria Math" panose="02040503050406030204" pitchFamily="18" charset="0"/>
                          </a:rPr>
                          <m:t>193</m:t>
                        </m:r>
                      </m:num>
                      <m:den>
                        <m:r>
                          <a:rPr kumimoji="1" lang="en-US" altLang="ko-Kore-KR" b="0" i="0" smtClean="0">
                            <a:latin typeface="Cambria Math" panose="02040503050406030204" pitchFamily="18" charset="0"/>
                          </a:rPr>
                          <m:t>40</m:t>
                        </m:r>
                      </m:den>
                    </m:f>
                    <m:r>
                      <a:rPr kumimoji="1" lang="en-US" altLang="ko-Kore-KR" b="0" i="0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kumimoji="1" lang="en-US" altLang="ko-Kore-KR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b="0" i="0" smtClean="0">
                            <a:latin typeface="Cambria Math" panose="02040503050406030204" pitchFamily="18" charset="0"/>
                          </a:rPr>
                          <m:t>200</m:t>
                        </m:r>
                      </m:num>
                      <m:den>
                        <m:r>
                          <a:rPr kumimoji="1" lang="en-US" altLang="ko-Kore-KR" b="0" i="0" smtClean="0">
                            <a:latin typeface="Cambria Math" panose="02040503050406030204" pitchFamily="18" charset="0"/>
                          </a:rPr>
                          <m:t>13</m:t>
                        </m:r>
                      </m:den>
                    </m:f>
                    <m:r>
                      <a:rPr kumimoji="1" lang="en-US" altLang="ko-Kore-KR" b="0" i="1" dirty="0" smtClean="0">
                        <a:latin typeface="Cambria Math" panose="02040503050406030204" pitchFamily="18" charset="0"/>
                      </a:rPr>
                      <m:t>) / 5</m:t>
                    </m:r>
                  </m:oMath>
                </a14:m>
                <a:endParaRPr kumimoji="1" lang="en-US" altLang="ko-Kore-KR" b="0" dirty="0"/>
              </a:p>
              <a:p>
                <a:pPr lvl="1"/>
                <a:endParaRPr kumimoji="1" lang="en-US" altLang="ko-Kore-KR" dirty="0"/>
              </a:p>
              <a:p>
                <a:pPr marL="457200" lvl="1" indent="0">
                  <a:buNone/>
                </a:pPr>
                <a:endParaRPr kumimoji="1" lang="en-US" altLang="ko-Kore-KR" sz="2000" dirty="0"/>
              </a:p>
              <a:p>
                <a:pPr marL="457200" lvl="1" indent="0">
                  <a:buNone/>
                </a:pPr>
                <a:endParaRPr kumimoji="1" lang="en-US" altLang="ko-Kore-KR" sz="2000" dirty="0"/>
              </a:p>
              <a:p>
                <a:pPr lvl="1"/>
                <a:endParaRPr kumimoji="1" lang="ko-Kore-KR" altLang="en-US" sz="2000" dirty="0"/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54CC5F6A-1A64-5C4F-842B-F731AECCBA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9675" cy="5014595"/>
              </a:xfrm>
              <a:blipFill>
                <a:blip r:embed="rId2"/>
                <a:stretch>
                  <a:fillRect l="-893" t="-202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73F219CC-32AD-044F-84AE-0B176F8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ore-KR" dirty="0"/>
              <a:t>Barrett Reduction</a:t>
            </a:r>
            <a:endParaRPr kumimoji="1" lang="ko-Kore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32A35DD-AB31-63D6-9C26-EAA586759022}"/>
              </a:ext>
            </a:extLst>
          </p:cNvPr>
          <p:cNvSpPr/>
          <p:nvPr/>
        </p:nvSpPr>
        <p:spPr>
          <a:xfrm>
            <a:off x="2167136" y="4348625"/>
            <a:ext cx="1642863" cy="73137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1A5B2C6-5FBB-2C43-2293-FC94B66DCCB3}"/>
              </a:ext>
            </a:extLst>
          </p:cNvPr>
          <p:cNvGrpSpPr/>
          <p:nvPr/>
        </p:nvGrpSpPr>
        <p:grpSpPr>
          <a:xfrm>
            <a:off x="8952631" y="2775675"/>
            <a:ext cx="2576912" cy="3391445"/>
            <a:chOff x="7754718" y="1852446"/>
            <a:chExt cx="2576912" cy="3391445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A76B20B0-378A-6784-285B-E3BC10721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57752" y="1852446"/>
              <a:ext cx="1970844" cy="997200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29F05E08-7B39-22DF-0AD4-EC7884ECA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54718" y="3429000"/>
              <a:ext cx="2576912" cy="1814891"/>
            </a:xfrm>
            <a:prstGeom prst="rect">
              <a:avLst/>
            </a:prstGeom>
          </p:spPr>
        </p:pic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5BFACCCB-E801-32F2-7B39-46E177AF325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174" y="2829281"/>
              <a:ext cx="0" cy="579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172A6DB-6D64-E17D-005C-D92763922BBB}"/>
                </a:ext>
              </a:extLst>
            </p:cNvPr>
            <p:cNvSpPr/>
            <p:nvPr/>
          </p:nvSpPr>
          <p:spPr>
            <a:xfrm>
              <a:off x="8844575" y="1952661"/>
              <a:ext cx="397198" cy="81063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27541456-D1F7-CB15-D97C-EE733BDD5ABE}"/>
                </a:ext>
              </a:extLst>
            </p:cNvPr>
            <p:cNvSpPr/>
            <p:nvPr/>
          </p:nvSpPr>
          <p:spPr>
            <a:xfrm>
              <a:off x="8393421" y="3423112"/>
              <a:ext cx="1299505" cy="81063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6235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229CE6-D9A0-DA44-BA0C-4531C16BD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ore-KR" dirty="0"/>
              <a:t>Barrett Reduction</a:t>
            </a:r>
            <a:endParaRPr kumimoji="1" lang="ko-Kore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2CDCBDAB-7B7A-896E-6E7C-050D76A084E9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kumimoji="1" lang="en-US" altLang="ko-Kore-KR" dirty="0"/>
                  <a:t>Example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ko-Kore-KR" i="1">
                        <a:latin typeface="Cambria Math" panose="02040503050406030204" pitchFamily="18" charset="0"/>
                      </a:rPr>
                      <m:t>=193 </m:t>
                    </m:r>
                    <m:r>
                      <a:rPr kumimoji="1" lang="en-US" altLang="ko-Kore-KR" i="1">
                        <a:latin typeface="Cambria Math" panose="02040503050406030204" pitchFamily="18" charset="0"/>
                      </a:rPr>
                      <m:t>𝑏𝑦</m:t>
                    </m:r>
                    <m:r>
                      <a:rPr kumimoji="1" lang="en-US" altLang="ko-Kore-KR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i="1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ko-Kore-KR" i="1">
                        <a:latin typeface="Cambria Math" panose="02040503050406030204" pitchFamily="18" charset="0"/>
                      </a:rPr>
                      <m:t>=13 → </m:t>
                    </m:r>
                  </m:oMath>
                </a14:m>
                <a:r>
                  <a:rPr kumimoji="1" lang="en-US" altLang="ko-Kore-KR" dirty="0"/>
                  <a:t> </a:t>
                </a:r>
                <a:r>
                  <a:rPr kumimoji="1" lang="ko-Kore-KR" altLang="en-US" dirty="0"/>
                  <a:t>몫 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ko-Kore-KR" i="1">
                        <a:latin typeface="Cambria Math" panose="02040503050406030204" pitchFamily="18" charset="0"/>
                      </a:rPr>
                      <m:t>=14</m:t>
                    </m:r>
                  </m:oMath>
                </a14:m>
                <a:r>
                  <a:rPr kumimoji="1" lang="en-US" altLang="ko-Kore-KR" dirty="0"/>
                  <a:t> </a:t>
                </a:r>
                <a:r>
                  <a:rPr kumimoji="1" lang="ko-Kore-KR" altLang="en-US" dirty="0"/>
                  <a:t>나머지 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kumimoji="1" lang="en-US" altLang="ko-Kore-KR" dirty="0"/>
                  <a:t> = 11 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ore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ko-Kore-KR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kumimoji="1" lang="en-US" altLang="ko-Kore-KR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i="1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ko-Kore-KR" i="1">
                        <a:latin typeface="Cambria Math" panose="02040503050406030204" pitchFamily="18" charset="0"/>
                      </a:rPr>
                      <m:t>=193 </m:t>
                    </m:r>
                    <m:r>
                      <a:rPr kumimoji="1" lang="en-US" altLang="ko-Kore-KR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kumimoji="1" lang="en-US" altLang="ko-Kore-KR" i="1">
                        <a:latin typeface="Cambria Math" panose="02040503050406030204" pitchFamily="18" charset="0"/>
                      </a:rPr>
                      <m:t> 13</m:t>
                    </m:r>
                  </m:oMath>
                </a14:m>
                <a:endParaRPr kumimoji="1" lang="en-US" altLang="ko-Kore-KR" dirty="0"/>
              </a:p>
              <a:p>
                <a:pPr lvl="2"/>
                <a:endParaRPr kumimoji="1" lang="en-US" altLang="ko-Kore-KR" sz="24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ko-Kore-KR" i="1">
                        <a:latin typeface="Cambria Math" panose="02040503050406030204" pitchFamily="18" charset="0"/>
                      </a:rPr>
                      <m:t>=200, 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kumimoji="1" lang="en-US" altLang="ko-Kore-KR" dirty="0"/>
                  <a:t> </a:t>
                </a:r>
                <a:r>
                  <a:rPr kumimoji="1" lang="ko-Kore-KR" altLang="en-US" dirty="0"/>
                  <a:t> 이라고 가정</a:t>
                </a:r>
                <a:endParaRPr kumimoji="1" lang="en-US" altLang="ko-Kore-KR" dirty="0"/>
              </a:p>
              <a:p>
                <a:pPr lvl="1"/>
                <a:endParaRPr kumimoji="1" lang="en-US" altLang="ko-Kore-KR" sz="28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kumimoji="1" lang="en-US" altLang="ko-Kore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kumimoji="1" lang="en-US" altLang="ko-Kore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ko-Kore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4∗5</m:t>
                        </m:r>
                      </m:e>
                    </m:d>
                    <m:r>
                      <a:rPr kumimoji="1" lang="en-US" altLang="ko-Kore-KR" i="1" dirty="0">
                        <a:latin typeface="Cambria Math" panose="02040503050406030204" pitchFamily="18" charset="0"/>
                      </a:rPr>
                      <m:t>/5</m:t>
                    </m:r>
                  </m:oMath>
                </a14:m>
                <a:r>
                  <a:rPr kumimoji="1" lang="en-US" altLang="ko-Kore-KR" dirty="0"/>
                  <a:t> = 12</a:t>
                </a:r>
              </a:p>
              <a:p>
                <a:pPr lvl="1"/>
                <a:endParaRPr kumimoji="1" lang="en-US" altLang="ko-Kore-KR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kumimoji="1" lang="en-US" altLang="ko-Kore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̃"/>
                        <m:ctrlPr>
                          <a:rPr kumimoji="1" lang="en-US" altLang="ko-Kore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=193−12∗13</m:t>
                    </m:r>
                    <m:r>
                      <a:rPr kumimoji="1" lang="en-US" altLang="ko-Kore-KR" b="0" i="0" smtClean="0">
                        <a:latin typeface="Cambria Math" panose="02040503050406030204" pitchFamily="18" charset="0"/>
                      </a:rPr>
                      <m:t>=37</m:t>
                    </m:r>
                  </m:oMath>
                </a14:m>
                <a:endParaRPr kumimoji="1" lang="en-US" altLang="ko-Kore-KR" b="0" dirty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kumimoji="1" lang="en-US" altLang="ko-Kore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kumimoji="1" lang="en-US" altLang="ko-Kore-KR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0" i="0" smtClean="0">
                        <a:latin typeface="Cambria Math" panose="02040503050406030204" pitchFamily="18" charset="0"/>
                      </a:rPr>
                      <m:t>37 </m:t>
                    </m:r>
                  </m:oMath>
                </a14:m>
                <a:r>
                  <a:rPr kumimoji="1" lang="ko-Kore-KR" altLang="en-US" b="0" dirty="0"/>
                  <a:t>로</a:t>
                </a:r>
                <a:r>
                  <a:rPr kumimoji="1" lang="en-US" altLang="ko-Kore-KR" b="0" dirty="0"/>
                  <a:t>, m</a:t>
                </a:r>
                <a:r>
                  <a:rPr kumimoji="1" lang="ko-Kore-KR" altLang="en-US" b="0" dirty="0"/>
                  <a:t>값보다 크기 때문에 수정 필요</a:t>
                </a:r>
                <a:endParaRPr kumimoji="1" lang="en-US" altLang="ko-Kore-KR" b="0" dirty="0"/>
              </a:p>
              <a:p>
                <a:pPr lvl="2"/>
                <a:endParaRPr kumimoji="1" lang="en-US" altLang="ko-Kore-KR" sz="1800" b="0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kumimoji="1" lang="en-US" altLang="ko-Kore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𝑘𝑚</m:t>
                    </m:r>
                    <m:r>
                      <a:rPr kumimoji="1" lang="en-US" altLang="ko-Kore-KR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37 −2∗13=11</m:t>
                    </m:r>
                    <m:r>
                      <a:rPr kumimoji="1" lang="en-US" altLang="ko-Kore-KR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=2)</m:t>
                    </m:r>
                  </m:oMath>
                </a14:m>
                <a:endParaRPr kumimoji="1" lang="en-US" altLang="ko-Kore-KR" dirty="0"/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2CDCBDAB-7B7A-896E-6E7C-050D76A084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893" t="-2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C811640A-9C47-9FAA-C5FB-7535F24B6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7752" y="1852446"/>
            <a:ext cx="1970844" cy="9972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2721EE2-EE0E-F634-C350-1272880E7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4718" y="3429000"/>
            <a:ext cx="2576912" cy="181489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58A157C-A096-3499-334A-92B1927244F1}"/>
              </a:ext>
            </a:extLst>
          </p:cNvPr>
          <p:cNvSpPr/>
          <p:nvPr/>
        </p:nvSpPr>
        <p:spPr>
          <a:xfrm>
            <a:off x="8844575" y="1952661"/>
            <a:ext cx="397198" cy="81063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82EC2F-C093-4B01-CC2E-18FA9517E31D}"/>
              </a:ext>
            </a:extLst>
          </p:cNvPr>
          <p:cNvSpPr/>
          <p:nvPr/>
        </p:nvSpPr>
        <p:spPr>
          <a:xfrm>
            <a:off x="8447376" y="3408635"/>
            <a:ext cx="1299505" cy="81063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32739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B2D39B-59F8-5922-038C-CCA90190D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ore-KR" dirty="0"/>
              <a:t>Barrett Reduction</a:t>
            </a:r>
            <a:endParaRPr kumimoji="1" lang="ko-Kore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4EDBE6B4-F391-93A9-8A11-14B5D0E4CD0B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ore-KR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kumimoji="1" lang="en-US" altLang="ko-Kore-KR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𝑏𝑖</m:t>
                    </m:r>
                    <m:r>
                      <m:rPr>
                        <m:sty m:val="p"/>
                      </m:rPr>
                      <a:rPr kumimoji="1" lang="en-US" altLang="ko-Kore-KR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kumimoji="1" lang="en-US" altLang="ko-Kore-KR" b="0" i="0" smtClean="0">
                        <a:latin typeface="Cambria Math" panose="02040503050406030204" pitchFamily="18" charset="0"/>
                      </a:rPr>
                      <m:t>  (</m:t>
                    </m:r>
                    <m:r>
                      <m:rPr>
                        <m:sty m:val="p"/>
                      </m:rPr>
                      <a:rPr kumimoji="1" lang="en-US" altLang="ko-Kore-KR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kumimoji="1" lang="en-US" altLang="ko-Kore-KR" b="0" i="0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kumimoji="1" lang="en-US" altLang="ko-Kore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1" lang="en-US" altLang="ko-Kore-KR" dirty="0"/>
                  <a:t>)(                            ,                ,                       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  <m:sup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1" lang="en-US" altLang="ko-Kore-KR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  <m:sup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kumimoji="1" lang="en-US" altLang="ko-KR" dirty="0"/>
                  <a:t>,</a:t>
                </a:r>
                <a:r>
                  <a:rPr kumimoji="1" lang="en-US" altLang="ko-Kore-KR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ore-KR" b="0" i="0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kumimoji="1" lang="en-US" altLang="ko-Kore-KR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kumimoji="1" lang="en-US" altLang="ko-Kore-KR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num>
                      <m:den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den>
                    </m:f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ko-Kore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kumimoji="1" lang="en-US" altLang="ko-Kore-KR" b="0" dirty="0"/>
              </a:p>
              <a:p>
                <a:endParaRPr kumimoji="1" lang="en-US" altLang="ko-Kore-KR" dirty="0"/>
              </a:p>
              <a:p>
                <a:endParaRPr kumimoji="1" lang="en-US" altLang="ko-Kore-KR" dirty="0"/>
              </a:p>
              <a:p>
                <a:endParaRPr kumimoji="1" lang="ko-Kore-KR" altLang="en-US" dirty="0"/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4EDBE6B4-F391-93A9-8A11-14B5D0E4CD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893" t="-2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DDBBADA4-7C8F-956A-5F01-4253515FC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835" y="1198063"/>
            <a:ext cx="2462924" cy="42331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7F7EA7B-C328-9F83-B05A-5380806196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6859" y="1247794"/>
            <a:ext cx="2114769" cy="36461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74F3062-14A3-B381-CFC0-8707A4AC45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3543" y="1209123"/>
            <a:ext cx="1017314" cy="4011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234CCBF-A75F-8E90-70AA-E698CDB874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9759" y="2688970"/>
            <a:ext cx="3241764" cy="301650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416621A-6A80-A87B-24EF-95017E4BBF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7598" y="2852535"/>
            <a:ext cx="3432482" cy="282172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BFB9573-C6C5-0BE5-BA29-6AA4FCBE0F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15321" y="3071556"/>
            <a:ext cx="3169873" cy="223250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17CC02-6479-3BCD-5527-22B663148212}"/>
              </a:ext>
            </a:extLst>
          </p:cNvPr>
          <p:cNvSpPr/>
          <p:nvPr/>
        </p:nvSpPr>
        <p:spPr>
          <a:xfrm>
            <a:off x="1910701" y="3719021"/>
            <a:ext cx="609600" cy="84082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B30E9DE-794A-B4D5-3274-A9F53F969447}"/>
              </a:ext>
            </a:extLst>
          </p:cNvPr>
          <p:cNvSpPr/>
          <p:nvPr/>
        </p:nvSpPr>
        <p:spPr>
          <a:xfrm>
            <a:off x="2520301" y="5176037"/>
            <a:ext cx="777766" cy="37837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6BE163-27CA-89B8-D47D-B52AC56C2228}"/>
              </a:ext>
            </a:extLst>
          </p:cNvPr>
          <p:cNvSpPr/>
          <p:nvPr/>
        </p:nvSpPr>
        <p:spPr>
          <a:xfrm>
            <a:off x="5665136" y="3080525"/>
            <a:ext cx="313069" cy="90388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3A5B145-DEEA-5155-9163-1D95593218D3}"/>
              </a:ext>
            </a:extLst>
          </p:cNvPr>
          <p:cNvSpPr/>
          <p:nvPr/>
        </p:nvSpPr>
        <p:spPr>
          <a:xfrm>
            <a:off x="1658452" y="3606035"/>
            <a:ext cx="1807779" cy="1106213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98D9792-D7E1-325D-9E63-9141BAE983DD}"/>
              </a:ext>
            </a:extLst>
          </p:cNvPr>
          <p:cNvSpPr/>
          <p:nvPr/>
        </p:nvSpPr>
        <p:spPr>
          <a:xfrm>
            <a:off x="5400219" y="3033221"/>
            <a:ext cx="1586979" cy="1106213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96918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0A0BD-72C1-0399-A248-F69E31AE2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ore-KR" dirty="0"/>
              <a:t>Barrett Reduction</a:t>
            </a:r>
            <a:endParaRPr kumimoji="1" lang="ko-Kore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16AAC970-E53E-9268-D976-85A341B673D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ko-Kore-KR" dirty="0"/>
                  <a:t>Example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ko-Kore-KR" i="1">
                        <a:latin typeface="Cambria Math" panose="02040503050406030204" pitchFamily="18" charset="0"/>
                      </a:rPr>
                      <m:t>=193,  </m:t>
                    </m:r>
                    <m:r>
                      <a:rPr kumimoji="1" lang="en-US" altLang="ko-Kore-KR" i="1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ko-Kore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1011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=11, 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kumimoji="1" lang="en-US" altLang="ko-Kore-KR" dirty="0"/>
              </a:p>
              <a:p>
                <a:endParaRPr kumimoji="1" lang="en-US" altLang="ko-Kore-KR" dirty="0"/>
              </a:p>
              <a:p>
                <a:endParaRPr kumimoji="1" lang="en-US" altLang="ko-Kore-KR" dirty="0"/>
              </a:p>
              <a:p>
                <a:endParaRPr kumimoji="1" lang="ko-Kore-KR" altLang="en-US" dirty="0"/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16AAC970-E53E-9268-D976-85A341B673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893" t="-2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9195A209-E739-E844-E750-C23576681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732" y="2122314"/>
            <a:ext cx="3351048" cy="31181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9D03DF8-8B5D-1767-99BA-56F9F838A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3168" y="3681411"/>
            <a:ext cx="2576912" cy="18148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A937457-BC66-DC58-3E78-B1520F2DAD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0014" y="2243795"/>
            <a:ext cx="1970844" cy="9972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A2B87CB-DFEA-649C-B81F-12D6C13CA6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142" y="2194340"/>
            <a:ext cx="3762202" cy="437878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386C3CB-0DEE-F0B7-0088-8C08D81F894F}"/>
              </a:ext>
            </a:extLst>
          </p:cNvPr>
          <p:cNvSpPr/>
          <p:nvPr/>
        </p:nvSpPr>
        <p:spPr>
          <a:xfrm>
            <a:off x="6923256" y="3228843"/>
            <a:ext cx="609600" cy="84082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6CB138-9597-387B-8D12-FBEC9D022554}"/>
              </a:ext>
            </a:extLst>
          </p:cNvPr>
          <p:cNvSpPr/>
          <p:nvPr/>
        </p:nvSpPr>
        <p:spPr>
          <a:xfrm>
            <a:off x="7684759" y="3228842"/>
            <a:ext cx="609600" cy="84082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86115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C5F6A-1A64-5C4F-842B-F731AECCBA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kumimoji="1" lang="ko-Kore-KR" altLang="en-US" sz="2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3F219CC-32AD-044F-84AE-0B176F8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ore-KR" dirty="0"/>
              <a:t>Barrett Reduction</a:t>
            </a:r>
            <a:endParaRPr kumimoji="1" lang="ko-Kore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DBBF97F-F783-2C68-69A9-461EC4C99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350" y="1946495"/>
            <a:ext cx="7753788" cy="298222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E720423-B50D-1721-D6D1-57D4807E2C3F}"/>
              </a:ext>
            </a:extLst>
          </p:cNvPr>
          <p:cNvSpPr txBox="1"/>
          <p:nvPr/>
        </p:nvSpPr>
        <p:spPr>
          <a:xfrm flipH="1">
            <a:off x="844786" y="3415494"/>
            <a:ext cx="126794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ko-Kore-KR" altLang="en-US" dirty="0"/>
              <a:t>몫의 근사값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94DE5D-3192-9368-CE2F-495C16D865E4}"/>
              </a:ext>
            </a:extLst>
          </p:cNvPr>
          <p:cNvSpPr/>
          <p:nvPr/>
        </p:nvSpPr>
        <p:spPr>
          <a:xfrm>
            <a:off x="2887983" y="3429000"/>
            <a:ext cx="236305" cy="24998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4DF748E-812A-3C2F-BC91-CFAF33C411F6}"/>
              </a:ext>
            </a:extLst>
          </p:cNvPr>
          <p:cNvCxnSpPr>
            <a:stCxn id="16" idx="1"/>
            <a:endCxn id="15" idx="1"/>
          </p:cNvCxnSpPr>
          <p:nvPr/>
        </p:nvCxnSpPr>
        <p:spPr>
          <a:xfrm flipH="1" flipV="1">
            <a:off x="2112727" y="3553994"/>
            <a:ext cx="7752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C59D26D-7D38-896E-59B9-B4F69CAC9650}"/>
              </a:ext>
            </a:extLst>
          </p:cNvPr>
          <p:cNvSpPr txBox="1"/>
          <p:nvPr/>
        </p:nvSpPr>
        <p:spPr>
          <a:xfrm flipH="1">
            <a:off x="2621767" y="5015673"/>
            <a:ext cx="184755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ko-Kore-KR" altLang="en-US" dirty="0"/>
              <a:t>나머지의 근사값</a:t>
            </a:r>
            <a:endParaRPr kumimoji="1" lang="en-US" altLang="ko-Kore-KR" dirty="0"/>
          </a:p>
          <a:p>
            <a:pPr algn="ctr"/>
            <a:r>
              <a:rPr kumimoji="1" lang="en-US" altLang="ko-KR" dirty="0"/>
              <a:t>(</a:t>
            </a:r>
            <a:r>
              <a:rPr kumimoji="1" lang="ko-KR" altLang="en-US" dirty="0"/>
              <a:t>결과값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77E4F55-54E0-2F87-AD80-50BABE9C47AB}"/>
              </a:ext>
            </a:extLst>
          </p:cNvPr>
          <p:cNvSpPr/>
          <p:nvPr/>
        </p:nvSpPr>
        <p:spPr>
          <a:xfrm>
            <a:off x="3427390" y="4549382"/>
            <a:ext cx="236305" cy="2499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5992A36-C7F5-F6A5-11EA-4BCD957404B5}"/>
              </a:ext>
            </a:extLst>
          </p:cNvPr>
          <p:cNvCxnSpPr>
            <a:cxnSpLocks/>
            <a:stCxn id="22" idx="2"/>
            <a:endCxn id="21" idx="0"/>
          </p:cNvCxnSpPr>
          <p:nvPr/>
        </p:nvCxnSpPr>
        <p:spPr>
          <a:xfrm flipH="1">
            <a:off x="3545542" y="4799371"/>
            <a:ext cx="1" cy="216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222857E2-03C9-1FD8-FA67-5A63F6F8F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853" y="1552194"/>
            <a:ext cx="686288" cy="55472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6016E7F-9507-1642-4BEF-7A92B0FBC442}"/>
              </a:ext>
            </a:extLst>
          </p:cNvPr>
          <p:cNvSpPr txBox="1"/>
          <p:nvPr/>
        </p:nvSpPr>
        <p:spPr>
          <a:xfrm>
            <a:off x="5755775" y="1646274"/>
            <a:ext cx="288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:</a:t>
            </a:r>
            <a:r>
              <a:rPr kumimoji="1" lang="ko-Kore-KR" altLang="en-US" dirty="0"/>
              <a:t> </a:t>
            </a:r>
            <a:r>
              <a:rPr kumimoji="1" lang="en-US" altLang="ko-Kore-KR" dirty="0"/>
              <a:t>a</a:t>
            </a:r>
            <a:r>
              <a:rPr kumimoji="1" lang="ko-Kore-KR" altLang="en-US" dirty="0"/>
              <a:t>보다 작은 최대 정수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CCD6558-D359-9821-954F-427AF8432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1378" y="2335028"/>
            <a:ext cx="2917668" cy="27149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A076D1-423D-5018-6B36-3112D1F8BD80}"/>
                  </a:ext>
                </a:extLst>
              </p:cNvPr>
              <p:cNvSpPr txBox="1"/>
              <p:nvPr/>
            </p:nvSpPr>
            <p:spPr>
              <a:xfrm>
                <a:off x="8887078" y="5301422"/>
                <a:ext cx="233797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1" lang="en-US" altLang="ko-Kore-KR" sz="1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ko-Kore-KR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kumimoji="1" lang="en-US" altLang="ko-Kore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ore-KR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ko-Kore-KR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̃"/>
                          <m:ctrlPr>
                            <a:rPr kumimoji="1" lang="en-US" altLang="ko-Kore-KR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ko-Kore-KR" sz="1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kumimoji="1" lang="en-US" altLang="ko-Kore-KR" sz="18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kumimoji="1" lang="en-US" altLang="ko-Kore-KR" sz="1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ko-Kore-KR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ko-Kore-K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kumimoji="1" lang="en-US" altLang="ko-Kore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ko-Kore-KR" i="1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ko-Kore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A076D1-423D-5018-6B36-3112D1F8B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7078" y="5301422"/>
                <a:ext cx="2337971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3599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3134571"/>
      </p:ext>
    </p:extLst>
  </p:cSld>
  <p:clrMapOvr>
    <a:masterClrMapping/>
  </p:clrMapOvr>
</p:sld>
</file>

<file path=ppt/theme/theme1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yptoleb_clean" id="{52588569-4439-E744-A786-7B9A48D01E82}" vid="{3E351AFA-C5CD-FF45-AA6F-7CB5D626CE94}"/>
    </a:ext>
  </a:extLst>
</a:theme>
</file>

<file path=ppt/theme/theme2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yptoleb_clean" id="{52588569-4439-E744-A786-7B9A48D01E82}" vid="{9E614CC1-025E-7F4F-ADE5-A242777675E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제목 테마</Template>
  <TotalTime>570</TotalTime>
  <Words>368</Words>
  <Application>Microsoft Macintosh PowerPoint</Application>
  <PresentationFormat>와이드스크린</PresentationFormat>
  <Paragraphs>59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Cambria Math</vt:lpstr>
      <vt:lpstr>제목 테마</vt:lpstr>
      <vt:lpstr>CryptoCraft 테마</vt:lpstr>
      <vt:lpstr>Barrett Reduction</vt:lpstr>
      <vt:lpstr>Barrett Reduction</vt:lpstr>
      <vt:lpstr>Barrett Reduction</vt:lpstr>
      <vt:lpstr>Barrett Reduction</vt:lpstr>
      <vt:lpstr>Barrett Reduction</vt:lpstr>
      <vt:lpstr>Barrett Reduction</vt:lpstr>
      <vt:lpstr>Barrett Reduction</vt:lpstr>
      <vt:lpstr>Barrett Reduction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심민주</dc:creator>
  <cp:lastModifiedBy>심민주</cp:lastModifiedBy>
  <cp:revision>2</cp:revision>
  <dcterms:created xsi:type="dcterms:W3CDTF">2022-08-07T08:11:45Z</dcterms:created>
  <dcterms:modified xsi:type="dcterms:W3CDTF">2022-08-07T17:42:35Z</dcterms:modified>
</cp:coreProperties>
</file>