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289" r:id="rId4"/>
    <p:sldId id="291" r:id="rId5"/>
    <p:sldId id="290" r:id="rId6"/>
    <p:sldId id="288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tw9PEU1s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을 이용한 </a:t>
            </a:r>
            <a:r>
              <a:rPr lang="en-US" altLang="ko-KR" dirty="0"/>
              <a:t>CHAM64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3794871"/>
            <a:ext cx="12192001" cy="1655762"/>
          </a:xfrm>
        </p:spPr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https://www.youtube.com/watch?v=0tw9PEU1seE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38FA90-D980-4EE3-98E0-677F8B5D4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AVR </a:t>
            </a:r>
            <a:r>
              <a:rPr lang="ko-KR" altLang="en-US" dirty="0"/>
              <a:t>기초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97A77-3BE0-4C94-A12F-4AE00A8B00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CHAM </a:t>
            </a:r>
            <a:r>
              <a:rPr lang="ko-KR" altLang="en-US" dirty="0"/>
              <a:t>암호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50001-C624-476C-93AA-D741117F9E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CHAM </a:t>
            </a:r>
            <a:r>
              <a:rPr lang="ko-KR" altLang="en-US" dirty="0"/>
              <a:t>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E522-2067-413F-B26C-07FDBEC09A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5593" y="4448031"/>
            <a:ext cx="10071849" cy="718952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98A18-E881-6E77-182D-B69269CF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000" dirty="0"/>
              <a:t>AVR </a:t>
            </a:r>
            <a:r>
              <a:rPr lang="ko-KR" altLang="en-US" sz="4000" dirty="0"/>
              <a:t>기초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668F9-EDE1-2D60-9BCD-3A1295C2B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34595"/>
            <a:ext cx="11368160" cy="3733239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ATMEL </a:t>
            </a:r>
            <a:r>
              <a:rPr lang="ko-KR" altLang="en-US" dirty="0"/>
              <a:t>사의 </a:t>
            </a:r>
            <a:r>
              <a:rPr lang="en-US" altLang="ko-KR" dirty="0"/>
              <a:t>AVR </a:t>
            </a:r>
            <a:r>
              <a:rPr lang="ko-KR" altLang="en-US" dirty="0"/>
              <a:t>프로세서 </a:t>
            </a:r>
            <a:r>
              <a:rPr lang="en-US" altLang="ko-KR" dirty="0"/>
              <a:t>(</a:t>
            </a:r>
            <a:r>
              <a:rPr lang="en-US" altLang="ko-KR" dirty="0" err="1"/>
              <a:t>tiny,classic,mega</a:t>
            </a:r>
            <a:r>
              <a:rPr lang="en-US" altLang="ko-KR" dirty="0"/>
              <a:t> </a:t>
            </a:r>
            <a:r>
              <a:rPr lang="ko-KR" altLang="en-US" dirty="0"/>
              <a:t>계열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ATmega128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하버드 버스구조</a:t>
            </a:r>
            <a:r>
              <a:rPr lang="en-US" altLang="ko-KR" dirty="0"/>
              <a:t>,(</a:t>
            </a:r>
            <a:r>
              <a:rPr lang="ko-KR" altLang="en-US" dirty="0"/>
              <a:t>명령어 버스</a:t>
            </a:r>
            <a:r>
              <a:rPr lang="en-US" altLang="ko-KR" dirty="0"/>
              <a:t>, </a:t>
            </a:r>
            <a:r>
              <a:rPr lang="ko-KR" altLang="en-US" dirty="0"/>
              <a:t>데이터 버스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- 8</a:t>
            </a:r>
            <a:r>
              <a:rPr lang="ko-KR" altLang="en-US" dirty="0"/>
              <a:t>비트 단위 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- 32</a:t>
            </a:r>
            <a:r>
              <a:rPr lang="ko-KR" altLang="en-US" dirty="0"/>
              <a:t>개의 범용 레지스터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- 81</a:t>
            </a:r>
            <a:r>
              <a:rPr lang="ko-KR" altLang="en-US" dirty="0"/>
              <a:t>개의 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B88AC-2065-CF52-E9AE-61D562194BE8}"/>
              </a:ext>
            </a:extLst>
          </p:cNvPr>
          <p:cNvSpPr txBox="1"/>
          <p:nvPr/>
        </p:nvSpPr>
        <p:spPr>
          <a:xfrm>
            <a:off x="1084729" y="4489031"/>
            <a:ext cx="4213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- </a:t>
            </a:r>
            <a:r>
              <a:rPr lang="ko-KR" altLang="en-US" dirty="0"/>
              <a:t>분기 명령어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- MCU </a:t>
            </a:r>
            <a:r>
              <a:rPr lang="ko-KR" altLang="en-US" dirty="0"/>
              <a:t>제어 명령어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- </a:t>
            </a:r>
            <a:r>
              <a:rPr lang="ko-KR" altLang="en-US" dirty="0"/>
              <a:t>데이터 전송 명령어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- </a:t>
            </a:r>
            <a:r>
              <a:rPr lang="ko-KR" altLang="en-US" dirty="0"/>
              <a:t>산술 논리연산 명령어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비트조작명령어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4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B9126-37FE-C084-4CAC-61395CB4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기초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DDFE282-9576-706D-67CF-4D7F17119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01725"/>
              </p:ext>
            </p:extLst>
          </p:nvPr>
        </p:nvGraphicFramePr>
        <p:xfrm>
          <a:off x="688597" y="1311837"/>
          <a:ext cx="10368000" cy="6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46165537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1397717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5376575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5575377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844689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6138136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179493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4194587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0725096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0629977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9967936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32854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302403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761391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00333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24535892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977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732490-7074-3E8D-DC23-C5DD069E2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1923"/>
              </p:ext>
            </p:extLst>
          </p:nvPr>
        </p:nvGraphicFramePr>
        <p:xfrm>
          <a:off x="688597" y="2301764"/>
          <a:ext cx="10368000" cy="6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46165537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1397717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5376575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5575377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844689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6138136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179493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4194587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0725096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0629977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9967936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32854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302403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761391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00333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7891925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4000">
                          <a:srgbClr val="D1C7C4"/>
                        </a:gs>
                        <a:gs pos="42000">
                          <a:schemeClr val="accent1">
                            <a:lumMod val="60000"/>
                            <a:lumOff val="40000"/>
                          </a:schemeClr>
                        </a:gs>
                        <a:gs pos="44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4000">
                          <a:srgbClr val="D1C7C4"/>
                        </a:gs>
                        <a:gs pos="42000">
                          <a:schemeClr val="accent1">
                            <a:lumMod val="60000"/>
                            <a:lumOff val="40000"/>
                          </a:schemeClr>
                        </a:gs>
                        <a:gs pos="44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9777"/>
                  </a:ext>
                </a:extLst>
              </a:tr>
            </a:tbl>
          </a:graphicData>
        </a:graphic>
      </p:graphicFrame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AFEE2A7D-807A-CBB2-7545-4581F9820827}"/>
              </a:ext>
            </a:extLst>
          </p:cNvPr>
          <p:cNvSpPr/>
          <p:nvPr/>
        </p:nvSpPr>
        <p:spPr>
          <a:xfrm rot="5400000">
            <a:off x="7653617" y="2695242"/>
            <a:ext cx="375249" cy="8842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4FB7041-759D-1BC1-5989-F7C761F728D2}"/>
              </a:ext>
            </a:extLst>
          </p:cNvPr>
          <p:cNvSpPr/>
          <p:nvPr/>
        </p:nvSpPr>
        <p:spPr>
          <a:xfrm rot="5400000">
            <a:off x="8962999" y="2695242"/>
            <a:ext cx="375249" cy="8842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3AD1223E-C74B-1313-8EA8-9C8FC4091EC2}"/>
              </a:ext>
            </a:extLst>
          </p:cNvPr>
          <p:cNvSpPr/>
          <p:nvPr/>
        </p:nvSpPr>
        <p:spPr>
          <a:xfrm rot="5400000">
            <a:off x="10272382" y="2695243"/>
            <a:ext cx="375249" cy="8842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3E8A1-4848-2EBB-E4D4-0EA9BC7C059E}"/>
              </a:ext>
            </a:extLst>
          </p:cNvPr>
          <p:cNvSpPr txBox="1"/>
          <p:nvPr/>
        </p:nvSpPr>
        <p:spPr>
          <a:xfrm>
            <a:off x="7399094" y="3389051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 pointer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0214F-3EB6-2267-0B14-8537AC7C82C1}"/>
              </a:ext>
            </a:extLst>
          </p:cNvPr>
          <p:cNvSpPr txBox="1"/>
          <p:nvPr/>
        </p:nvSpPr>
        <p:spPr>
          <a:xfrm>
            <a:off x="8708476" y="3378878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 pointer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6C7FB-F753-79B5-B160-C822CFB3ED8C}"/>
              </a:ext>
            </a:extLst>
          </p:cNvPr>
          <p:cNvSpPr txBox="1"/>
          <p:nvPr/>
        </p:nvSpPr>
        <p:spPr>
          <a:xfrm>
            <a:off x="10088505" y="3393533"/>
            <a:ext cx="95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 pointer</a:t>
            </a:r>
            <a:endParaRPr lang="ko-KR" altLang="en-US" sz="1400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2FA9581C-B03C-CD0C-239E-A7DED2CB279C}"/>
              </a:ext>
            </a:extLst>
          </p:cNvPr>
          <p:cNvSpPr/>
          <p:nvPr/>
        </p:nvSpPr>
        <p:spPr>
          <a:xfrm rot="5400000">
            <a:off x="5107641" y="2695243"/>
            <a:ext cx="375249" cy="8842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7D624CD-25CA-BC74-7817-2620E6646F72}"/>
              </a:ext>
            </a:extLst>
          </p:cNvPr>
          <p:cNvSpPr/>
          <p:nvPr/>
        </p:nvSpPr>
        <p:spPr>
          <a:xfrm rot="5400000">
            <a:off x="6327175" y="2695243"/>
            <a:ext cx="375249" cy="8842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1B2D16D2-F0E0-8E9F-C380-B13081F1637F}"/>
              </a:ext>
            </a:extLst>
          </p:cNvPr>
          <p:cNvSpPr/>
          <p:nvPr/>
        </p:nvSpPr>
        <p:spPr>
          <a:xfrm rot="5400000">
            <a:off x="3709282" y="2709547"/>
            <a:ext cx="375249" cy="8842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90D7A2-E97B-2DEA-65E3-7EF41891DFE0}"/>
              </a:ext>
            </a:extLst>
          </p:cNvPr>
          <p:cNvSpPr txBox="1"/>
          <p:nvPr/>
        </p:nvSpPr>
        <p:spPr>
          <a:xfrm>
            <a:off x="7399094" y="3389147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 pointer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12881-D31D-7C2D-0EA3-1D99FE5B97EB}"/>
              </a:ext>
            </a:extLst>
          </p:cNvPr>
          <p:cNvSpPr txBox="1"/>
          <p:nvPr/>
        </p:nvSpPr>
        <p:spPr>
          <a:xfrm>
            <a:off x="6019065" y="3325438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Parameter1 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608F5-443E-7564-29B9-3E5824083E6F}"/>
              </a:ext>
            </a:extLst>
          </p:cNvPr>
          <p:cNvSpPr txBox="1"/>
          <p:nvPr/>
        </p:nvSpPr>
        <p:spPr>
          <a:xfrm>
            <a:off x="3376885" y="3325438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Parameter3 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A47D3-0C02-F656-2D0D-04C9AAEECE71}"/>
              </a:ext>
            </a:extLst>
          </p:cNvPr>
          <p:cNvSpPr txBox="1"/>
          <p:nvPr/>
        </p:nvSpPr>
        <p:spPr>
          <a:xfrm>
            <a:off x="4790632" y="3333936"/>
            <a:ext cx="114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Parameter2 </a:t>
            </a:r>
            <a:endParaRPr lang="ko-KR" altLang="en-US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5BA033C-69A5-C712-FA7B-440C51632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12891"/>
              </p:ext>
            </p:extLst>
          </p:nvPr>
        </p:nvGraphicFramePr>
        <p:xfrm>
          <a:off x="9442436" y="5439793"/>
          <a:ext cx="2132052" cy="379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13">
                  <a:extLst>
                    <a:ext uri="{9D8B030D-6E8A-4147-A177-3AD203B41FA5}">
                      <a16:colId xmlns:a16="http://schemas.microsoft.com/office/drawing/2014/main" val="1145224027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2901380613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2936046520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415998862"/>
                    </a:ext>
                  </a:extLst>
                </a:gridCol>
              </a:tblGrid>
              <a:tr h="379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93105"/>
                  </a:ext>
                </a:extLst>
              </a:tr>
            </a:tbl>
          </a:graphicData>
        </a:graphic>
      </p:graphicFrame>
      <p:graphicFrame>
        <p:nvGraphicFramePr>
          <p:cNvPr id="29" name="표 27">
            <a:extLst>
              <a:ext uri="{FF2B5EF4-FFF2-40B4-BE49-F238E27FC236}">
                <a16:creationId xmlns:a16="http://schemas.microsoft.com/office/drawing/2014/main" id="{088C328E-4E46-53A9-3EED-A126A1109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31658"/>
              </p:ext>
            </p:extLst>
          </p:nvPr>
        </p:nvGraphicFramePr>
        <p:xfrm>
          <a:off x="7310384" y="4806385"/>
          <a:ext cx="4264104" cy="379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13">
                  <a:extLst>
                    <a:ext uri="{9D8B030D-6E8A-4147-A177-3AD203B41FA5}">
                      <a16:colId xmlns:a16="http://schemas.microsoft.com/office/drawing/2014/main" val="1278344220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2366891685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3827042513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4286047297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1145224027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2901380613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2936046520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415998862"/>
                    </a:ext>
                  </a:extLst>
                </a:gridCol>
              </a:tblGrid>
              <a:tr h="379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93105"/>
                  </a:ext>
                </a:extLst>
              </a:tr>
            </a:tbl>
          </a:graphicData>
        </a:graphic>
      </p:graphicFrame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849A9EDF-02BB-41A9-88CC-541C1751592B}"/>
              </a:ext>
            </a:extLst>
          </p:cNvPr>
          <p:cNvSpPr/>
          <p:nvPr/>
        </p:nvSpPr>
        <p:spPr>
          <a:xfrm rot="16200000">
            <a:off x="9346876" y="2773679"/>
            <a:ext cx="191120" cy="38078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DF4939-3836-4254-E38A-A3267FFBD1EB}"/>
              </a:ext>
            </a:extLst>
          </p:cNvPr>
          <p:cNvSpPr txBox="1"/>
          <p:nvPr/>
        </p:nvSpPr>
        <p:spPr>
          <a:xfrm>
            <a:off x="9062918" y="4254853"/>
            <a:ext cx="9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16bit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47F02-7D04-38AE-7477-33BD0C2E1BDF}"/>
              </a:ext>
            </a:extLst>
          </p:cNvPr>
          <p:cNvSpPr txBox="1"/>
          <p:nvPr/>
        </p:nvSpPr>
        <p:spPr>
          <a:xfrm>
            <a:off x="7354271" y="5932953"/>
            <a:ext cx="142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Rd, Rr</a:t>
            </a:r>
          </a:p>
          <a:p>
            <a:r>
              <a:rPr lang="en-US" altLang="ko-KR" dirty="0"/>
              <a:t>ADC Rd, Rr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AADAD2-43D5-7B9E-0335-C370791A6321}"/>
              </a:ext>
            </a:extLst>
          </p:cNvPr>
          <p:cNvSpPr txBox="1"/>
          <p:nvPr/>
        </p:nvSpPr>
        <p:spPr>
          <a:xfrm>
            <a:off x="795372" y="4187786"/>
            <a:ext cx="6161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R1: Zero</a:t>
            </a:r>
          </a:p>
          <a:p>
            <a:r>
              <a:rPr lang="en-US" altLang="ko-KR" sz="2000" dirty="0"/>
              <a:t>R2~ R17, R28, R29: Callee</a:t>
            </a:r>
            <a:r>
              <a:rPr lang="ko-KR" altLang="en-US" sz="2000" dirty="0"/>
              <a:t> </a:t>
            </a:r>
            <a:r>
              <a:rPr lang="en-US" altLang="ko-KR" sz="2000" dirty="0"/>
              <a:t>Saved Register</a:t>
            </a:r>
          </a:p>
          <a:p>
            <a:r>
              <a:rPr lang="en-US" altLang="ko-KR" sz="2000" dirty="0"/>
              <a:t>R26,R27 :X</a:t>
            </a:r>
            <a:r>
              <a:rPr lang="ko-KR" altLang="en-US" sz="2000" dirty="0"/>
              <a:t> </a:t>
            </a:r>
            <a:r>
              <a:rPr lang="en-US" altLang="ko-KR" sz="2000" dirty="0"/>
              <a:t>pointer</a:t>
            </a:r>
          </a:p>
          <a:p>
            <a:r>
              <a:rPr lang="en-US" altLang="ko-KR" sz="2000" dirty="0"/>
              <a:t>R28, R29: Y pointer</a:t>
            </a:r>
          </a:p>
          <a:p>
            <a:r>
              <a:rPr lang="en-US" altLang="ko-KR" sz="2000" dirty="0"/>
              <a:t>R30, R31: Z pointer</a:t>
            </a:r>
            <a:endParaRPr lang="ko-KR" altLang="en-US" sz="20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8682D32-A272-328B-6F83-1F19EB20E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5868"/>
              </p:ext>
            </p:extLst>
          </p:nvPr>
        </p:nvGraphicFramePr>
        <p:xfrm>
          <a:off x="7310384" y="5439793"/>
          <a:ext cx="2132052" cy="379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13">
                  <a:extLst>
                    <a:ext uri="{9D8B030D-6E8A-4147-A177-3AD203B41FA5}">
                      <a16:colId xmlns:a16="http://schemas.microsoft.com/office/drawing/2014/main" val="1145224027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2901380613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2936046520"/>
                    </a:ext>
                  </a:extLst>
                </a:gridCol>
                <a:gridCol w="533013">
                  <a:extLst>
                    <a:ext uri="{9D8B030D-6E8A-4147-A177-3AD203B41FA5}">
                      <a16:colId xmlns:a16="http://schemas.microsoft.com/office/drawing/2014/main" val="415998862"/>
                    </a:ext>
                  </a:extLst>
                </a:gridCol>
              </a:tblGrid>
              <a:tr h="379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129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 </a:t>
            </a:r>
            <a:r>
              <a:rPr lang="ko-KR" altLang="en-US" dirty="0"/>
              <a:t>암호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792298-B57E-000A-DEF0-F8D938983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 t="26775" r="49192" b="17229"/>
          <a:stretch/>
        </p:blipFill>
        <p:spPr>
          <a:xfrm>
            <a:off x="6262674" y="1559387"/>
            <a:ext cx="5412442" cy="4198802"/>
          </a:xfrm>
          <a:prstGeom prst="rect">
            <a:avLst/>
          </a:prstGeom>
        </p:spPr>
      </p:pic>
      <p:pic>
        <p:nvPicPr>
          <p:cNvPr id="1034" name="Picture 10" descr="Optimization of CHAM Encryption Algorithm Based on Javascript">
            <a:extLst>
              <a:ext uri="{FF2B5EF4-FFF2-40B4-BE49-F238E27FC236}">
                <a16:creationId xmlns:a16="http://schemas.microsoft.com/office/drawing/2014/main" id="{8386DD74-67CA-3328-91AE-627C5626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5" y="2866043"/>
            <a:ext cx="5143755" cy="262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8DEED-95E3-E703-ECBD-D74A21340F93}"/>
              </a:ext>
            </a:extLst>
          </p:cNvPr>
          <p:cNvSpPr txBox="1"/>
          <p:nvPr/>
        </p:nvSpPr>
        <p:spPr>
          <a:xfrm>
            <a:off x="760583" y="1371600"/>
            <a:ext cx="525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국산 경량 블록암호</a:t>
            </a:r>
            <a:endParaRPr lang="en-US" altLang="ko-KR" sz="2400" dirty="0"/>
          </a:p>
          <a:p>
            <a:r>
              <a:rPr lang="en-US" altLang="ko-KR" sz="2400" dirty="0"/>
              <a:t>CHAM 64/128, CHAM128/128, CHAM 128/256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BE7BC-50BF-E25A-B2D6-99734F753AEB}"/>
              </a:ext>
            </a:extLst>
          </p:cNvPr>
          <p:cNvSpPr txBox="1"/>
          <p:nvPr/>
        </p:nvSpPr>
        <p:spPr>
          <a:xfrm>
            <a:off x="849405" y="5578458"/>
            <a:ext cx="6127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ODD ROUND: ROL1 </a:t>
            </a:r>
            <a:r>
              <a:rPr lang="ko-KR" altLang="en-US" dirty="0"/>
              <a:t>을 먼저 해 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EVEN ROUND : ROL8</a:t>
            </a:r>
            <a:r>
              <a:rPr lang="ko-KR" altLang="en-US" dirty="0"/>
              <a:t> 을 먼저 해 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222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Wingdings</vt:lpstr>
      <vt:lpstr>CryptoCraft 테마</vt:lpstr>
      <vt:lpstr>제목 테마</vt:lpstr>
      <vt:lpstr>AVR을 이용한 CHAM64구현</vt:lpstr>
      <vt:lpstr>PowerPoint 프레젠테이션</vt:lpstr>
      <vt:lpstr> AVR 기초 </vt:lpstr>
      <vt:lpstr>AVR 기초</vt:lpstr>
      <vt:lpstr>CHAM 암호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65</cp:revision>
  <dcterms:created xsi:type="dcterms:W3CDTF">2019-03-05T04:29:07Z</dcterms:created>
  <dcterms:modified xsi:type="dcterms:W3CDTF">2022-08-07T17:00:33Z</dcterms:modified>
</cp:coreProperties>
</file>