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7" r:id="rId9"/>
    <p:sldId id="285" r:id="rId10"/>
    <p:sldId id="284" r:id="rId11"/>
    <p:sldId id="288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94619" autoAdjust="0"/>
  </p:normalViewPr>
  <p:slideViewPr>
    <p:cSldViewPr snapToGrid="0">
      <p:cViewPr varScale="1">
        <p:scale>
          <a:sx n="153" d="100"/>
          <a:sy n="153" d="100"/>
        </p:scale>
        <p:origin x="100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fMFD_hEsS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블록암호 운용모드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https://youtu.be/hfMFD_hEsSU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CTR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스트림 암호의 구조를 가짐</a:t>
            </a:r>
            <a:endParaRPr lang="en-US" altLang="ko-KR" dirty="0"/>
          </a:p>
          <a:p>
            <a:r>
              <a:rPr lang="ko-KR" altLang="en-US" dirty="0"/>
              <a:t>암호화 시 마다 </a:t>
            </a:r>
            <a:r>
              <a:rPr lang="en-US" altLang="ko-KR" dirty="0"/>
              <a:t>Nonce</a:t>
            </a:r>
            <a:r>
              <a:rPr lang="ko-KR" altLang="en-US" dirty="0"/>
              <a:t>를 구함</a:t>
            </a:r>
            <a:endParaRPr lang="en-US" altLang="ko-KR" dirty="0"/>
          </a:p>
          <a:p>
            <a:r>
              <a:rPr lang="ko-KR" altLang="en-US" dirty="0"/>
              <a:t>암호화</a:t>
            </a:r>
            <a:r>
              <a:rPr lang="en-US" altLang="ko-KR" dirty="0"/>
              <a:t> </a:t>
            </a:r>
            <a:r>
              <a:rPr lang="ko-KR" altLang="en-US" dirty="0"/>
              <a:t>할 때 마다 </a:t>
            </a:r>
            <a:r>
              <a:rPr lang="en-US" altLang="ko-KR" dirty="0"/>
              <a:t>1</a:t>
            </a:r>
            <a:r>
              <a:rPr lang="ko-KR" altLang="en-US" dirty="0"/>
              <a:t>씩 증가하는 </a:t>
            </a:r>
            <a:r>
              <a:rPr lang="en-US" altLang="ko-KR" dirty="0"/>
              <a:t>counter</a:t>
            </a:r>
            <a:r>
              <a:rPr lang="ko-KR" altLang="en-US" dirty="0"/>
              <a:t>를 </a:t>
            </a:r>
            <a:r>
              <a:rPr lang="en-US" altLang="ko-KR" dirty="0"/>
              <a:t>Nonce</a:t>
            </a:r>
            <a:r>
              <a:rPr lang="ko-KR" altLang="en-US" dirty="0"/>
              <a:t>와 결합해 사용</a:t>
            </a:r>
            <a:endParaRPr lang="en-US" altLang="ko-KR" dirty="0"/>
          </a:p>
          <a:p>
            <a:r>
              <a:rPr lang="ko-KR" altLang="en-US" dirty="0"/>
              <a:t>이전 블록의 어떠한 값도 다음 블록에 영향을 주지 않음</a:t>
            </a:r>
            <a:endParaRPr lang="en-US" altLang="ko-KR" dirty="0"/>
          </a:p>
          <a:p>
            <a:pPr lvl="1"/>
            <a:r>
              <a:rPr lang="ko-KR" altLang="en-US" dirty="0"/>
              <a:t>오류 전파가 없음</a:t>
            </a:r>
            <a:endParaRPr lang="en-US" altLang="ko-KR" dirty="0"/>
          </a:p>
          <a:p>
            <a:r>
              <a:rPr lang="ko-KR" altLang="en-US" dirty="0"/>
              <a:t>원하는 부분만 복호화 할 수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ABE99-0351-FEE2-D039-420A993944DA}"/>
              </a:ext>
            </a:extLst>
          </p:cNvPr>
          <p:cNvSpPr txBox="1"/>
          <p:nvPr/>
        </p:nvSpPr>
        <p:spPr>
          <a:xfrm>
            <a:off x="4929071" y="6288603"/>
            <a:ext cx="233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CTR</a:t>
            </a:r>
            <a:r>
              <a:rPr lang="ko-KR" altLang="en-US" dirty="0"/>
              <a:t>모드 암호화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E66C1-64D6-45D2-3144-FA77713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387828"/>
            <a:ext cx="5886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8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운용모드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ECB, CBC </a:t>
            </a:r>
            <a:r>
              <a:rPr lang="ko-KR" altLang="en-US" dirty="0"/>
              <a:t>모드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OFB, CFB, CTR</a:t>
            </a:r>
            <a:r>
              <a:rPr lang="ko-KR" altLang="en-US" dirty="0"/>
              <a:t> 모드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블록암호 운용모드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암호를 블록 단위로 암</a:t>
            </a:r>
            <a:r>
              <a:rPr lang="en-US" altLang="ko-KR" dirty="0"/>
              <a:t>,</a:t>
            </a:r>
            <a:r>
              <a:rPr lang="ko-KR" altLang="en-US" dirty="0" err="1"/>
              <a:t>복호화되는</a:t>
            </a:r>
            <a:r>
              <a:rPr lang="ko-KR" altLang="en-US" dirty="0"/>
              <a:t> 과정을 운용하는 절차</a:t>
            </a:r>
            <a:endParaRPr lang="en-US" altLang="ko-KR" dirty="0"/>
          </a:p>
          <a:p>
            <a:pPr lvl="1"/>
            <a:r>
              <a:rPr lang="ko-KR" altLang="en-US" dirty="0" err="1"/>
              <a:t>평문의</a:t>
            </a:r>
            <a:r>
              <a:rPr lang="ko-KR" altLang="en-US" dirty="0"/>
              <a:t> 암</a:t>
            </a:r>
            <a:r>
              <a:rPr lang="en-US" altLang="ko-KR" dirty="0"/>
              <a:t>,</a:t>
            </a:r>
            <a:r>
              <a:rPr lang="ko-KR" altLang="en-US" dirty="0"/>
              <a:t>복호화를 어떻게 </a:t>
            </a:r>
            <a:r>
              <a:rPr lang="ko-KR" altLang="en-US" dirty="0" err="1"/>
              <a:t>반복하느냐에</a:t>
            </a:r>
            <a:r>
              <a:rPr lang="ko-KR" altLang="en-US" dirty="0"/>
              <a:t> 따라 보안성이 달라짐</a:t>
            </a:r>
            <a:endParaRPr lang="en-US" altLang="ko-KR" dirty="0"/>
          </a:p>
          <a:p>
            <a:pPr lvl="1"/>
            <a:r>
              <a:rPr lang="ko-KR" altLang="en-US" dirty="0"/>
              <a:t>암호화와 인증을 목적으로 정의</a:t>
            </a:r>
            <a:endParaRPr lang="en-US" altLang="ko-KR" dirty="0"/>
          </a:p>
          <a:p>
            <a:pPr lvl="1"/>
            <a:r>
              <a:rPr lang="ko-KR" altLang="en-US" dirty="0"/>
              <a:t>공개키 암호에도 적용 가능하나 일반적이진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latin typeface="+mn-ea"/>
              </a:rPr>
              <a:t>NIST</a:t>
            </a:r>
            <a:r>
              <a:rPr lang="ko-KR" altLang="en-US" dirty="0">
                <a:latin typeface="+mn-ea"/>
              </a:rPr>
              <a:t>에서는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가지 운용 모드를 정의함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ECB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Electronic Code Blok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전자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부호표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CBC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Cipher Block Chaining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암호 블록 연쇄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CFB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Cipher-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FeedBack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암호 피드백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OFB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Output-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FeedBack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출력 피드백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CTR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CounTer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카운터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ECB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가장 간단하며 기밀성이 낮은 모드</a:t>
            </a:r>
            <a:endParaRPr lang="en-US" altLang="ko-KR" dirty="0"/>
          </a:p>
          <a:p>
            <a:r>
              <a:rPr lang="ko-KR" altLang="en-US" dirty="0" err="1"/>
              <a:t>평문</a:t>
            </a:r>
            <a:r>
              <a:rPr lang="ko-KR" altLang="en-US" dirty="0"/>
              <a:t> 블록을 암호화한 것이 그대로 암호문 블록이 됨</a:t>
            </a:r>
            <a:endParaRPr lang="en-US" altLang="ko-KR" dirty="0"/>
          </a:p>
          <a:p>
            <a:pPr lvl="1"/>
            <a:r>
              <a:rPr lang="ko-KR" altLang="en-US" dirty="0" err="1"/>
              <a:t>평문</a:t>
            </a:r>
            <a:r>
              <a:rPr lang="ko-KR" altLang="en-US" dirty="0"/>
              <a:t> 블록과 암호 블록이 </a:t>
            </a:r>
            <a:r>
              <a:rPr lang="en-US" altLang="ko-KR" dirty="0"/>
              <a:t>1:1</a:t>
            </a:r>
            <a:r>
              <a:rPr lang="ko-KR" altLang="en-US" dirty="0"/>
              <a:t> 관계를 가짐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 descr="Illustration of ECB lack of security with a picture encryption">
            <a:extLst>
              <a:ext uri="{FF2B5EF4-FFF2-40B4-BE49-F238E27FC236}">
                <a16:creationId xmlns:a16="http://schemas.microsoft.com/office/drawing/2014/main" id="{A4411E76-1367-E5FD-92E1-8331E0480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30" y="3032067"/>
            <a:ext cx="8144107" cy="299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4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ECB</a:t>
            </a:r>
            <a:r>
              <a:rPr lang="ko-KR" altLang="en-US" dirty="0"/>
              <a:t> 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각 블록마다 대응되는 암호문 블록으로 암호화 됨</a:t>
            </a:r>
            <a:endParaRPr lang="en-US" altLang="ko-KR" dirty="0"/>
          </a:p>
          <a:p>
            <a:pPr lvl="1"/>
            <a:r>
              <a:rPr lang="ko-KR" altLang="en-US" dirty="0" err="1"/>
              <a:t>평문과</a:t>
            </a:r>
            <a:r>
              <a:rPr lang="ko-KR" altLang="en-US" dirty="0"/>
              <a:t> 암호문 블록이 </a:t>
            </a:r>
            <a:r>
              <a:rPr lang="en-US" altLang="ko-KR" dirty="0"/>
              <a:t>1:1 </a:t>
            </a:r>
            <a:r>
              <a:rPr lang="ko-KR" altLang="en-US" dirty="0"/>
              <a:t>대응</a:t>
            </a:r>
            <a:endParaRPr lang="en-US" altLang="ko-KR" dirty="0"/>
          </a:p>
          <a:p>
            <a:r>
              <a:rPr lang="ko-KR" altLang="en-US" dirty="0"/>
              <a:t>각 블록은 독립적으로 처리됨</a:t>
            </a:r>
            <a:endParaRPr lang="en-US" altLang="ko-KR" dirty="0"/>
          </a:p>
          <a:p>
            <a:pPr lvl="1"/>
            <a:r>
              <a:rPr lang="ko-KR" altLang="en-US" dirty="0"/>
              <a:t>에러가 발생해도 다른 블록에는 영향 </a:t>
            </a:r>
            <a:r>
              <a:rPr lang="ko-KR" altLang="en-US" dirty="0" err="1"/>
              <a:t>안줌</a:t>
            </a:r>
            <a:endParaRPr lang="en-US" altLang="ko-KR" dirty="0"/>
          </a:p>
          <a:p>
            <a:r>
              <a:rPr lang="ko-KR" altLang="en-US" dirty="0"/>
              <a:t>모든 블록이 같은 암호화 키를 사용</a:t>
            </a:r>
            <a:endParaRPr lang="en-US" altLang="ko-KR" dirty="0"/>
          </a:p>
          <a:p>
            <a:pPr lvl="1"/>
            <a:r>
              <a:rPr lang="ko-KR" altLang="en-US" dirty="0"/>
              <a:t>한 개의 블록이 해독되면 나머지 블록도 해독됨</a:t>
            </a:r>
            <a:endParaRPr lang="en-US" altLang="ko-KR" dirty="0"/>
          </a:p>
          <a:p>
            <a:r>
              <a:rPr lang="ko-KR" altLang="en-US" dirty="0"/>
              <a:t>패딩 사용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11013A-F1F4-28E0-5F40-08D1779FAE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66"/>
          <a:stretch/>
        </p:blipFill>
        <p:spPr bwMode="auto">
          <a:xfrm>
            <a:off x="0" y="4499461"/>
            <a:ext cx="5715000" cy="175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75A45C0-6F45-AA9F-12B6-546CC52E1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" b="25727"/>
          <a:stretch/>
        </p:blipFill>
        <p:spPr bwMode="auto">
          <a:xfrm>
            <a:off x="6096000" y="4499461"/>
            <a:ext cx="5590478" cy="15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4DF45B-66E3-4412-BE42-4E282B34D2D9}"/>
              </a:ext>
            </a:extLst>
          </p:cNvPr>
          <p:cNvSpPr txBox="1"/>
          <p:nvPr/>
        </p:nvSpPr>
        <p:spPr>
          <a:xfrm>
            <a:off x="2352907" y="6268827"/>
            <a:ext cx="2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ECB</a:t>
            </a:r>
            <a:r>
              <a:rPr lang="ko-KR" altLang="en-US" dirty="0"/>
              <a:t> 암호화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EDB24-21F7-2720-E533-E5B33384A31C}"/>
              </a:ext>
            </a:extLst>
          </p:cNvPr>
          <p:cNvSpPr txBox="1"/>
          <p:nvPr/>
        </p:nvSpPr>
        <p:spPr>
          <a:xfrm>
            <a:off x="8426604" y="6280921"/>
            <a:ext cx="2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ECB</a:t>
            </a:r>
            <a:r>
              <a:rPr lang="ko-KR" altLang="en-US" dirty="0"/>
              <a:t> 복호화</a:t>
            </a:r>
          </a:p>
        </p:txBody>
      </p:sp>
    </p:spTree>
    <p:extLst>
      <p:ext uri="{BB962C8B-B14F-4D97-AF65-F5344CB8AC3E}">
        <p14:creationId xmlns:p14="http://schemas.microsoft.com/office/powerpoint/2010/main" val="34087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CBC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평문</a:t>
            </a:r>
            <a:r>
              <a:rPr lang="ko-KR" altLang="en-US" dirty="0"/>
              <a:t> 블록이 이전 암호문 블록과 </a:t>
            </a:r>
            <a:r>
              <a:rPr lang="en-US" altLang="ko-KR" dirty="0"/>
              <a:t>XOR</a:t>
            </a:r>
          </a:p>
          <a:p>
            <a:pPr lvl="1"/>
            <a:r>
              <a:rPr lang="ko-KR" altLang="en-US" dirty="0"/>
              <a:t>첫 블록을 암호화 할 땐 초기 벡터 필요</a:t>
            </a:r>
            <a:endParaRPr lang="en-US" altLang="ko-KR" dirty="0"/>
          </a:p>
          <a:p>
            <a:pPr lvl="1"/>
            <a:r>
              <a:rPr lang="ko-KR" altLang="en-US" dirty="0"/>
              <a:t>초기 벡터는 </a:t>
            </a:r>
            <a:r>
              <a:rPr lang="en-US" altLang="ko-KR" dirty="0"/>
              <a:t>nonce</a:t>
            </a:r>
            <a:r>
              <a:rPr lang="ko-KR" altLang="en-US" dirty="0"/>
              <a:t>여야 함</a:t>
            </a:r>
            <a:endParaRPr lang="en-US" altLang="ko-KR" dirty="0"/>
          </a:p>
          <a:p>
            <a:pPr lvl="1"/>
            <a:r>
              <a:rPr lang="ko-KR" altLang="en-US" dirty="0"/>
              <a:t>초기 벡터가 </a:t>
            </a:r>
            <a:r>
              <a:rPr lang="ko-KR" altLang="en-US" dirty="0" err="1"/>
              <a:t>비밀값일</a:t>
            </a:r>
            <a:r>
              <a:rPr lang="ko-KR" altLang="en-US" dirty="0"/>
              <a:t> 필요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CBC </a:t>
            </a:r>
            <a:r>
              <a:rPr lang="ko-KR" altLang="en-US" dirty="0"/>
              <a:t>방식은 확률적</a:t>
            </a:r>
            <a:endParaRPr lang="en-US" altLang="ko-KR" dirty="0"/>
          </a:p>
          <a:p>
            <a:pPr lvl="1"/>
            <a:r>
              <a:rPr lang="ko-KR" altLang="en-US" dirty="0"/>
              <a:t>새로운 초기 벡터를 적용할 때 마다 완전히 다른 암호문 블록들이 생성</a:t>
            </a:r>
            <a:endParaRPr lang="en-US" altLang="ko-KR" dirty="0"/>
          </a:p>
          <a:p>
            <a:r>
              <a:rPr lang="ko-KR" altLang="en-US" dirty="0" err="1"/>
              <a:t>평문과</a:t>
            </a:r>
            <a:r>
              <a:rPr lang="ko-KR" altLang="en-US" dirty="0"/>
              <a:t> 암호문이 </a:t>
            </a:r>
            <a:r>
              <a:rPr lang="en-US" altLang="ko-KR" dirty="0"/>
              <a:t>1:1 </a:t>
            </a:r>
            <a:r>
              <a:rPr lang="ko-KR" altLang="en-US" dirty="0"/>
              <a:t>대응 관계가 아님 </a:t>
            </a:r>
            <a:r>
              <a:rPr lang="en-US" altLang="ko-KR" dirty="0"/>
              <a:t>-&gt; ECB </a:t>
            </a:r>
            <a:r>
              <a:rPr lang="ko-KR" altLang="en-US" dirty="0"/>
              <a:t>모드의 단점 없음</a:t>
            </a:r>
            <a:endParaRPr lang="en-US" altLang="ko-KR" dirty="0"/>
          </a:p>
          <a:p>
            <a:r>
              <a:rPr lang="ko-KR" altLang="en-US" dirty="0"/>
              <a:t>운용모드 중 보안성이 가장 높은 방식으로 가장 많이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26EB3-93A3-566B-A6E6-352479402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" b="16378"/>
          <a:stretch/>
        </p:blipFill>
        <p:spPr bwMode="auto">
          <a:xfrm>
            <a:off x="3584062" y="4827974"/>
            <a:ext cx="5023876" cy="155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C1251-866F-748F-B619-B8581F0C57FD}"/>
              </a:ext>
            </a:extLst>
          </p:cNvPr>
          <p:cNvSpPr txBox="1"/>
          <p:nvPr/>
        </p:nvSpPr>
        <p:spPr>
          <a:xfrm>
            <a:off x="5326565" y="6450026"/>
            <a:ext cx="2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CBC</a:t>
            </a:r>
            <a:r>
              <a:rPr lang="ko-KR" altLang="en-US" dirty="0"/>
              <a:t> 암호화</a:t>
            </a:r>
          </a:p>
        </p:txBody>
      </p:sp>
    </p:spTree>
    <p:extLst>
      <p:ext uri="{BB962C8B-B14F-4D97-AF65-F5344CB8AC3E}">
        <p14:creationId xmlns:p14="http://schemas.microsoft.com/office/powerpoint/2010/main" val="36437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CBC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CBC </a:t>
            </a:r>
            <a:r>
              <a:rPr lang="ko-KR" altLang="en-US" dirty="0"/>
              <a:t>모드 복호화</a:t>
            </a:r>
            <a:endParaRPr lang="en-US" altLang="ko-KR" dirty="0"/>
          </a:p>
          <a:p>
            <a:r>
              <a:rPr lang="ko-KR" altLang="en-US" dirty="0"/>
              <a:t>암호화 시 에러가 발생해 비트 누락 시 한 </a:t>
            </a:r>
            <a:r>
              <a:rPr lang="ko-KR" altLang="en-US" dirty="0" err="1"/>
              <a:t>비트씩</a:t>
            </a:r>
            <a:r>
              <a:rPr lang="ko-KR" altLang="en-US" dirty="0"/>
              <a:t> 앞으로 밀림</a:t>
            </a:r>
            <a:endParaRPr lang="en-US" altLang="ko-KR" dirty="0"/>
          </a:p>
          <a:p>
            <a:pPr lvl="1"/>
            <a:r>
              <a:rPr lang="ko-KR" altLang="en-US" dirty="0"/>
              <a:t>이후 블록은 어긋나서 복호화 불가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2D3E2-C85B-9786-E1AA-D23801BA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261732"/>
            <a:ext cx="10360537" cy="27134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4359B5-127F-5AFC-C797-406A8FA9003D}"/>
              </a:ext>
            </a:extLst>
          </p:cNvPr>
          <p:cNvSpPr txBox="1"/>
          <p:nvPr/>
        </p:nvSpPr>
        <p:spPr>
          <a:xfrm>
            <a:off x="5326565" y="6089066"/>
            <a:ext cx="250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CBC</a:t>
            </a:r>
            <a:r>
              <a:rPr lang="ko-KR" altLang="en-US" dirty="0"/>
              <a:t> 복호화</a:t>
            </a:r>
          </a:p>
        </p:txBody>
      </p:sp>
    </p:spTree>
    <p:extLst>
      <p:ext uri="{BB962C8B-B14F-4D97-AF65-F5344CB8AC3E}">
        <p14:creationId xmlns:p14="http://schemas.microsoft.com/office/powerpoint/2010/main" val="188894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CFB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CBC</a:t>
            </a:r>
            <a:r>
              <a:rPr lang="ko-KR" altLang="en-US" dirty="0"/>
              <a:t>의 변형된 방식</a:t>
            </a:r>
            <a:endParaRPr lang="en-US" altLang="ko-KR" dirty="0"/>
          </a:p>
          <a:p>
            <a:pPr lvl="1"/>
            <a:r>
              <a:rPr lang="ko-KR" altLang="en-US" dirty="0"/>
              <a:t>블록암호를 스트림 암호로 변환</a:t>
            </a:r>
            <a:endParaRPr lang="en-US" altLang="ko-KR" dirty="0"/>
          </a:p>
          <a:p>
            <a:r>
              <a:rPr lang="ko-KR" altLang="en-US" dirty="0"/>
              <a:t>어떠한 값과 </a:t>
            </a: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한 결과값이 암호문이 됨</a:t>
            </a:r>
            <a:endParaRPr lang="en-US" altLang="ko-KR" dirty="0"/>
          </a:p>
          <a:p>
            <a:pPr lvl="1"/>
            <a:r>
              <a:rPr lang="ko-KR" altLang="en-US" dirty="0"/>
              <a:t>스트림 암호의 형태를 지님</a:t>
            </a:r>
            <a:endParaRPr lang="en-US" altLang="ko-KR" dirty="0"/>
          </a:p>
          <a:p>
            <a:pPr lvl="1"/>
            <a:r>
              <a:rPr lang="ko-KR" altLang="en-US" dirty="0"/>
              <a:t>키 스트림이 암호문에 의존하는 비동기식 스트림 암호</a:t>
            </a:r>
            <a:endParaRPr lang="en-US" altLang="ko-KR" dirty="0"/>
          </a:p>
          <a:p>
            <a:r>
              <a:rPr lang="ko-KR" altLang="en-US" dirty="0"/>
              <a:t>문자가 암호화 되는 즉시 전송 가능</a:t>
            </a:r>
            <a:endParaRPr lang="en-US" altLang="ko-KR" dirty="0"/>
          </a:p>
          <a:p>
            <a:r>
              <a:rPr lang="ko-KR" altLang="en-US" dirty="0"/>
              <a:t>블록 암호의 복호화 과정 없이 </a:t>
            </a:r>
            <a:r>
              <a:rPr lang="ko-KR" altLang="en-US" dirty="0" err="1"/>
              <a:t>평문</a:t>
            </a:r>
            <a:r>
              <a:rPr lang="ko-KR" altLang="en-US" dirty="0"/>
              <a:t> 복호화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4790C3-4DB9-DDA1-0D2B-58D66BFA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0911"/>
            <a:ext cx="5800725" cy="218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35396-A6A9-1766-8005-FA7229BB1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88" y="4367112"/>
            <a:ext cx="5810250" cy="2028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89BD4B-D8CD-E01F-56BA-61C313FF42DF}"/>
              </a:ext>
            </a:extLst>
          </p:cNvPr>
          <p:cNvSpPr txBox="1"/>
          <p:nvPr/>
        </p:nvSpPr>
        <p:spPr>
          <a:xfrm>
            <a:off x="1913479" y="6465587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CFB</a:t>
            </a:r>
            <a:r>
              <a:rPr lang="ko-KR" altLang="en-US" dirty="0"/>
              <a:t> 암호화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A7B15-A00A-B7F7-9762-ED18A6A1CA55}"/>
              </a:ext>
            </a:extLst>
          </p:cNvPr>
          <p:cNvSpPr txBox="1"/>
          <p:nvPr/>
        </p:nvSpPr>
        <p:spPr>
          <a:xfrm>
            <a:off x="8130130" y="6439870"/>
            <a:ext cx="197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CFB</a:t>
            </a:r>
            <a:r>
              <a:rPr lang="ko-KR" altLang="en-US" dirty="0"/>
              <a:t> 복호화</a:t>
            </a:r>
          </a:p>
        </p:txBody>
      </p:sp>
    </p:spTree>
    <p:extLst>
      <p:ext uri="{BB962C8B-B14F-4D97-AF65-F5344CB8AC3E}">
        <p14:creationId xmlns:p14="http://schemas.microsoft.com/office/powerpoint/2010/main" val="202253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OFB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 암호를 스트림 암호로 변환</a:t>
            </a:r>
            <a:endParaRPr lang="en-US" altLang="ko-KR" dirty="0"/>
          </a:p>
          <a:p>
            <a:r>
              <a:rPr lang="en-US" altLang="ko-KR" dirty="0"/>
              <a:t>Output </a:t>
            </a:r>
            <a:r>
              <a:rPr lang="en-US" altLang="ko-KR" dirty="0" err="1"/>
              <a:t>FeedBack</a:t>
            </a:r>
            <a:r>
              <a:rPr lang="en-US" altLang="ko-KR" dirty="0"/>
              <a:t> mode </a:t>
            </a:r>
          </a:p>
          <a:p>
            <a:pPr lvl="1"/>
            <a:r>
              <a:rPr lang="ko-KR" altLang="en-US" dirty="0"/>
              <a:t>암호 알고리즘의 </a:t>
            </a:r>
            <a:r>
              <a:rPr lang="en-US" altLang="ko-KR" dirty="0"/>
              <a:t>Output</a:t>
            </a:r>
            <a:r>
              <a:rPr lang="ko-KR" altLang="en-US" dirty="0"/>
              <a:t>값을 다음 암호 알고리즘에 사용</a:t>
            </a:r>
            <a:endParaRPr lang="en-US" altLang="ko-KR" dirty="0"/>
          </a:p>
          <a:p>
            <a:pPr lvl="1"/>
            <a:r>
              <a:rPr lang="en-US" altLang="ko-KR" dirty="0"/>
              <a:t>CFB</a:t>
            </a:r>
            <a:r>
              <a:rPr lang="ko-KR" altLang="en-US" dirty="0"/>
              <a:t>와 차이점 지님</a:t>
            </a:r>
            <a:endParaRPr lang="en-US" altLang="ko-KR" dirty="0"/>
          </a:p>
          <a:p>
            <a:pPr lvl="1"/>
            <a:r>
              <a:rPr lang="en-US" altLang="ko-KR" dirty="0"/>
              <a:t>CFB</a:t>
            </a:r>
            <a:r>
              <a:rPr lang="ko-KR" altLang="en-US" dirty="0"/>
              <a:t>는 초기벡터와 </a:t>
            </a:r>
            <a:r>
              <a:rPr lang="en-US" altLang="ko-KR" dirty="0"/>
              <a:t>XOR</a:t>
            </a:r>
            <a:r>
              <a:rPr lang="ko-KR" altLang="en-US" dirty="0"/>
              <a:t>한 암호문을 다음 암호 알고리즘에 사용</a:t>
            </a:r>
            <a:endParaRPr lang="en-US" altLang="ko-KR" dirty="0"/>
          </a:p>
          <a:p>
            <a:r>
              <a:rPr lang="en-US" altLang="ko-KR" dirty="0"/>
              <a:t>ECB, CBC, CFB </a:t>
            </a:r>
            <a:r>
              <a:rPr lang="ko-KR" altLang="en-US" dirty="0"/>
              <a:t>모드를 개선한 운용 모드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A7A5ED-5AD6-F0CD-5393-9E84D246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" y="4066404"/>
            <a:ext cx="6115050" cy="2305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C0CAA9-DEDC-792D-788C-9F18809C7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567" y="4141944"/>
            <a:ext cx="584835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0F09F-1D8B-450B-9B7E-6445811EBB0F}"/>
              </a:ext>
            </a:extLst>
          </p:cNvPr>
          <p:cNvSpPr txBox="1"/>
          <p:nvPr/>
        </p:nvSpPr>
        <p:spPr>
          <a:xfrm>
            <a:off x="2260812" y="6427944"/>
            <a:ext cx="17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OFB </a:t>
            </a:r>
            <a:r>
              <a:rPr lang="ko-KR" altLang="en-US" dirty="0"/>
              <a:t>암호화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612017-56EF-EEE0-7BFC-7069CDC52DCA}"/>
              </a:ext>
            </a:extLst>
          </p:cNvPr>
          <p:cNvSpPr txBox="1"/>
          <p:nvPr/>
        </p:nvSpPr>
        <p:spPr>
          <a:xfrm>
            <a:off x="8324946" y="6422765"/>
            <a:ext cx="173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OFB </a:t>
            </a:r>
            <a:r>
              <a:rPr lang="ko-KR" altLang="en-US" dirty="0"/>
              <a:t>복호화</a:t>
            </a:r>
          </a:p>
        </p:txBody>
      </p:sp>
    </p:spTree>
    <p:extLst>
      <p:ext uri="{BB962C8B-B14F-4D97-AF65-F5344CB8AC3E}">
        <p14:creationId xmlns:p14="http://schemas.microsoft.com/office/powerpoint/2010/main" val="417061103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407</Words>
  <Application>Microsoft Office PowerPoint</Application>
  <PresentationFormat>와이드스크린</PresentationFormat>
  <Paragraphs>73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블록암호 운용모드</vt:lpstr>
      <vt:lpstr>PowerPoint 프레젠테이션</vt:lpstr>
      <vt:lpstr>블록암호 운용모드</vt:lpstr>
      <vt:lpstr>ECB 모드</vt:lpstr>
      <vt:lpstr>ECB 모드</vt:lpstr>
      <vt:lpstr>CBC 모드</vt:lpstr>
      <vt:lpstr>CBC 모드</vt:lpstr>
      <vt:lpstr>CFB 모드</vt:lpstr>
      <vt:lpstr>OFB 모드</vt:lpstr>
      <vt:lpstr>CTR 모드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71</cp:revision>
  <dcterms:created xsi:type="dcterms:W3CDTF">2019-03-05T04:29:07Z</dcterms:created>
  <dcterms:modified xsi:type="dcterms:W3CDTF">2022-08-07T23:50:00Z</dcterms:modified>
</cp:coreProperties>
</file>